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004" r:id="rId2"/>
    <p:sldId id="2005" r:id="rId3"/>
    <p:sldId id="2534" r:id="rId4"/>
    <p:sldId id="2044" r:id="rId5"/>
    <p:sldId id="2041" r:id="rId6"/>
    <p:sldId id="2552" r:id="rId7"/>
    <p:sldId id="2533" r:id="rId8"/>
    <p:sldId id="2491" r:id="rId9"/>
    <p:sldId id="2529" r:id="rId10"/>
    <p:sldId id="2535" r:id="rId11"/>
    <p:sldId id="2551" r:id="rId12"/>
    <p:sldId id="2513" r:id="rId13"/>
    <p:sldId id="2517" r:id="rId14"/>
    <p:sldId id="2516" r:id="rId15"/>
    <p:sldId id="2539" r:id="rId16"/>
    <p:sldId id="2556" r:id="rId17"/>
    <p:sldId id="2558" r:id="rId18"/>
    <p:sldId id="2540" r:id="rId19"/>
    <p:sldId id="1985" r:id="rId20"/>
    <p:sldId id="2546" r:id="rId21"/>
    <p:sldId id="2506" r:id="rId22"/>
    <p:sldId id="2550" r:id="rId23"/>
    <p:sldId id="1989" r:id="rId24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ruk Text Wide Cyr" pitchFamily="50" charset="-52"/>
      <p:bold r:id="rId31"/>
    </p:embeddedFont>
    <p:embeddedFont>
      <p:font typeface="Wix Madefor Display" panose="020B0503020203020203" pitchFamily="34" charset="-52"/>
      <p:regular r:id="rId32"/>
      <p:bold r:id="rId33"/>
    </p:embeddedFont>
    <p:embeddedFont>
      <p:font typeface="Wix Madefor Display ExtraBold" panose="020B0503020203020203" pitchFamily="34" charset="-52"/>
      <p:bold r:id="rId34"/>
    </p:embeddedFont>
    <p:embeddedFont>
      <p:font typeface="Wix Madefor Display Medium" panose="020B0503020203020203" pitchFamily="34" charset="-52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0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3816" userDrawn="1">
          <p15:clr>
            <a:srgbClr val="A4A3A4"/>
          </p15:clr>
        </p15:guide>
        <p15:guide id="5" pos="1527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997" userDrawn="1">
          <p15:clr>
            <a:srgbClr val="A4A3A4"/>
          </p15:clr>
        </p15:guide>
        <p15:guide id="9" pos="6176" userDrawn="1">
          <p15:clr>
            <a:srgbClr val="A4A3A4"/>
          </p15:clr>
        </p15:guide>
        <p15:guide id="10" orient="horz" pos="10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357"/>
    <a:srgbClr val="D9D9D9"/>
    <a:srgbClr val="F2F2F2"/>
    <a:srgbClr val="ECEDED"/>
    <a:srgbClr val="B3F384"/>
    <a:srgbClr val="FFE200"/>
    <a:srgbClr val="D6D6D6"/>
    <a:srgbClr val="A1A5A7"/>
    <a:srgbClr val="F4B220"/>
    <a:srgbClr val="D72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55" autoAdjust="0"/>
    <p:restoredTop sz="96374" autoAdjust="0"/>
  </p:normalViewPr>
  <p:slideViewPr>
    <p:cSldViewPr snapToGrid="0">
      <p:cViewPr varScale="1">
        <p:scale>
          <a:sx n="106" d="100"/>
          <a:sy n="106" d="100"/>
        </p:scale>
        <p:origin x="96" y="126"/>
      </p:cViewPr>
      <p:guideLst>
        <p:guide pos="370"/>
        <p:guide pos="7401"/>
        <p:guide orient="horz" pos="3974"/>
        <p:guide orient="horz" pos="3816"/>
        <p:guide pos="1527"/>
        <p:guide pos="3840"/>
        <p:guide pos="4997"/>
        <p:guide pos="6176"/>
        <p:guide orient="horz" pos="102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11C635-F51D-4B31-93CE-83C6DABDE3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46173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6.png"/><Relationship Id="rId5" Type="http://schemas.openxmlformats.org/officeDocument/2006/relationships/image" Target="../media/image87.png"/><Relationship Id="rId4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1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6.png"/><Relationship Id="rId5" Type="http://schemas.openxmlformats.org/officeDocument/2006/relationships/image" Target="../media/image130.jpg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6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.jpeg"/><Relationship Id="rId18" Type="http://schemas.openxmlformats.org/officeDocument/2006/relationships/image" Target="../media/image156.png"/><Relationship Id="rId26" Type="http://schemas.openxmlformats.org/officeDocument/2006/relationships/image" Target="../media/image164.png"/><Relationship Id="rId21" Type="http://schemas.openxmlformats.org/officeDocument/2006/relationships/image" Target="../media/image159.jpeg"/><Relationship Id="rId34" Type="http://schemas.openxmlformats.org/officeDocument/2006/relationships/image" Target="../media/image172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5" Type="http://schemas.openxmlformats.org/officeDocument/2006/relationships/image" Target="../media/image163.png"/><Relationship Id="rId33" Type="http://schemas.openxmlformats.org/officeDocument/2006/relationships/image" Target="../media/image17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4.gif"/><Relationship Id="rId20" Type="http://schemas.openxmlformats.org/officeDocument/2006/relationships/image" Target="../media/image158.jpeg"/><Relationship Id="rId29" Type="http://schemas.openxmlformats.org/officeDocument/2006/relationships/image" Target="../media/image1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4.png"/><Relationship Id="rId11" Type="http://schemas.openxmlformats.org/officeDocument/2006/relationships/image" Target="../media/image149.jpeg"/><Relationship Id="rId24" Type="http://schemas.openxmlformats.org/officeDocument/2006/relationships/image" Target="../media/image162.png"/><Relationship Id="rId32" Type="http://schemas.openxmlformats.org/officeDocument/2006/relationships/image" Target="../media/image170.png"/><Relationship Id="rId37" Type="http://schemas.openxmlformats.org/officeDocument/2006/relationships/image" Target="../media/image175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23" Type="http://schemas.openxmlformats.org/officeDocument/2006/relationships/image" Target="../media/image161.png"/><Relationship Id="rId28" Type="http://schemas.openxmlformats.org/officeDocument/2006/relationships/image" Target="../media/image166.png"/><Relationship Id="rId36" Type="http://schemas.openxmlformats.org/officeDocument/2006/relationships/image" Target="../media/image174.png"/><Relationship Id="rId10" Type="http://schemas.openxmlformats.org/officeDocument/2006/relationships/image" Target="../media/image148.jpeg"/><Relationship Id="rId19" Type="http://schemas.openxmlformats.org/officeDocument/2006/relationships/image" Target="../media/image157.png"/><Relationship Id="rId31" Type="http://schemas.openxmlformats.org/officeDocument/2006/relationships/image" Target="../media/image169.jpeg"/><Relationship Id="rId4" Type="http://schemas.openxmlformats.org/officeDocument/2006/relationships/image" Target="../media/image142.png"/><Relationship Id="rId9" Type="http://schemas.openxmlformats.org/officeDocument/2006/relationships/image" Target="../media/image147.jpeg"/><Relationship Id="rId14" Type="http://schemas.openxmlformats.org/officeDocument/2006/relationships/image" Target="../media/image152.jpeg"/><Relationship Id="rId22" Type="http://schemas.openxmlformats.org/officeDocument/2006/relationships/image" Target="../media/image160.png"/><Relationship Id="rId27" Type="http://schemas.openxmlformats.org/officeDocument/2006/relationships/image" Target="../media/image165.png"/><Relationship Id="rId30" Type="http://schemas.openxmlformats.org/officeDocument/2006/relationships/image" Target="../media/image168.png"/><Relationship Id="rId35" Type="http://schemas.openxmlformats.org/officeDocument/2006/relationships/image" Target="../media/image173.png"/><Relationship Id="rId8" Type="http://schemas.openxmlformats.org/officeDocument/2006/relationships/image" Target="../media/image146.png"/><Relationship Id="rId3" Type="http://schemas.openxmlformats.org/officeDocument/2006/relationships/image" Target="../media/image1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gi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41.emf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2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5.jpe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54.jpeg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6.jpeg"/><Relationship Id="rId10" Type="http://schemas.openxmlformats.org/officeDocument/2006/relationships/image" Target="../media/image57.png"/><Relationship Id="rId4" Type="http://schemas.openxmlformats.org/officeDocument/2006/relationships/image" Target="../media/image55.jpeg"/><Relationship Id="rId9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58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10" Type="http://schemas.openxmlformats.org/officeDocument/2006/relationships/image" Target="../media/image42.emf"/><Relationship Id="rId4" Type="http://schemas.openxmlformats.org/officeDocument/2006/relationships/image" Target="../media/image59.jpe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47F8EB-D2B3-4545-B74D-544FECE152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4"/>
          <a:stretch/>
        </p:blipFill>
        <p:spPr>
          <a:xfrm>
            <a:off x="1724025" y="465279"/>
            <a:ext cx="6448425" cy="639272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90563E-FF9E-4380-8D7E-A5138F5AF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2ED231-A7C6-41F7-A409-EE41875A28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7481"/>
            <a:ext cx="2141908" cy="6293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8172450" y="3429000"/>
            <a:ext cx="4031274" cy="7269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4032983" y="1472511"/>
            <a:ext cx="795363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ПРОМЫШ</a:t>
            </a:r>
            <a:endParaRPr lang="en-US" sz="4400" dirty="0">
              <a:latin typeface="+mj-lt"/>
            </a:endParaRPr>
          </a:p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ЛЕННОЕ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7970176" y="3464964"/>
            <a:ext cx="399123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 СКЛАДОВ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814982-AA00-4A7F-BBA8-874A4A6289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414" y="1275889"/>
            <a:ext cx="5630143" cy="28754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BF72AE-9575-431D-97F8-01B9B7F164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897" y="1275889"/>
            <a:ext cx="5630141" cy="2875468"/>
          </a:xfrm>
          <a:prstGeom prst="rect">
            <a:avLst/>
          </a:prstGeom>
        </p:spPr>
      </p:pic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363730DE-F35C-4F2F-B5A3-E99598D83778}"/>
              </a:ext>
            </a:extLst>
          </p:cNvPr>
          <p:cNvSpPr/>
          <p:nvPr/>
        </p:nvSpPr>
        <p:spPr>
          <a:xfrm>
            <a:off x="5551324" y="505449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735CB16-C473-47B4-9C54-1AFBC8E59DD3}"/>
              </a:ext>
            </a:extLst>
          </p:cNvPr>
          <p:cNvSpPr txBox="1"/>
          <p:nvPr/>
        </p:nvSpPr>
        <p:spPr>
          <a:xfrm>
            <a:off x="6833095" y="5023600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FPL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10" name="TextBox 176">
            <a:extLst>
              <a:ext uri="{FF2B5EF4-FFF2-40B4-BE49-F238E27FC236}">
                <a16:creationId xmlns:a16="http://schemas.microsoft.com/office/drawing/2014/main" id="{F52DB3A4-476B-4AB4-882D-9D55CD116D20}"/>
              </a:ext>
            </a:extLst>
          </p:cNvPr>
          <p:cNvSpPr txBox="1"/>
          <p:nvPr/>
        </p:nvSpPr>
        <p:spPr>
          <a:xfrm>
            <a:off x="6930291" y="5567091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12</a:t>
            </a:r>
            <a:r>
              <a:rPr lang="ru-RU" sz="1200" dirty="0"/>
              <a:t> - </a:t>
            </a:r>
            <a:r>
              <a:rPr lang="en-US" sz="1200" dirty="0"/>
              <a:t>82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11" name="TextBox 176">
            <a:extLst>
              <a:ext uri="{FF2B5EF4-FFF2-40B4-BE49-F238E27FC236}">
                <a16:creationId xmlns:a16="http://schemas.microsoft.com/office/drawing/2014/main" id="{7297D052-D2FF-4E08-860F-D63184605056}"/>
              </a:ext>
            </a:extLst>
          </p:cNvPr>
          <p:cNvSpPr txBox="1"/>
          <p:nvPr/>
        </p:nvSpPr>
        <p:spPr>
          <a:xfrm>
            <a:off x="6930291" y="5947559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30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87B21531-0D19-42B7-825B-9CD2F5F91828}"/>
              </a:ext>
            </a:extLst>
          </p:cNvPr>
          <p:cNvSpPr/>
          <p:nvPr/>
        </p:nvSpPr>
        <p:spPr>
          <a:xfrm>
            <a:off x="2129670" y="5029327"/>
            <a:ext cx="1275609" cy="12640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F37B7D5-10C9-4665-A919-BEBE5F2F674E}"/>
              </a:ext>
            </a:extLst>
          </p:cNvPr>
          <p:cNvSpPr txBox="1"/>
          <p:nvPr/>
        </p:nvSpPr>
        <p:spPr>
          <a:xfrm>
            <a:off x="3405279" y="5023416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ССК</a:t>
            </a:r>
          </a:p>
        </p:txBody>
      </p:sp>
      <p:sp>
        <p:nvSpPr>
          <p:cNvPr id="105" name="TextBox 176">
            <a:extLst>
              <a:ext uri="{FF2B5EF4-FFF2-40B4-BE49-F238E27FC236}">
                <a16:creationId xmlns:a16="http://schemas.microsoft.com/office/drawing/2014/main" id="{C792EE40-F59E-4887-95D8-3548DA4C85E3}"/>
              </a:ext>
            </a:extLst>
          </p:cNvPr>
          <p:cNvSpPr txBox="1"/>
          <p:nvPr/>
        </p:nvSpPr>
        <p:spPr>
          <a:xfrm>
            <a:off x="3502475" y="5566907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26</a:t>
            </a:r>
            <a:r>
              <a:rPr lang="ru-RU" sz="1200" dirty="0"/>
              <a:t> - </a:t>
            </a:r>
            <a:r>
              <a:rPr lang="en-US" sz="1200" dirty="0"/>
              <a:t>35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06" name="TextBox 176">
            <a:extLst>
              <a:ext uri="{FF2B5EF4-FFF2-40B4-BE49-F238E27FC236}">
                <a16:creationId xmlns:a16="http://schemas.microsoft.com/office/drawing/2014/main" id="{B6338CBB-7FCD-4822-B71E-305732F344C3}"/>
              </a:ext>
            </a:extLst>
          </p:cNvPr>
          <p:cNvSpPr txBox="1"/>
          <p:nvPr/>
        </p:nvSpPr>
        <p:spPr>
          <a:xfrm>
            <a:off x="3502475" y="5947375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130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СКЛАДЫ</a:t>
            </a:r>
            <a:br>
              <a:rPr lang="ru-RU" sz="2800" b="0" dirty="0">
                <a:solidFill>
                  <a:schemeClr val="accent1"/>
                </a:solidFill>
              </a:rPr>
            </a:br>
            <a:r>
              <a:rPr lang="ru-RU" sz="2800" b="0" dirty="0">
                <a:solidFill>
                  <a:schemeClr val="accent1"/>
                </a:solidFill>
              </a:rPr>
              <a:t>СО СВОБОДНОЙ РАССТАНОВКОЙ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400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</a:t>
            </a:r>
            <a:r>
              <a:rPr lang="ru-RU" sz="1050" b="0" dirty="0"/>
              <a:t>400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5" name="TextBox 176">
            <a:extLst>
              <a:ext uri="{FF2B5EF4-FFF2-40B4-BE49-F238E27FC236}">
                <a16:creationId xmlns:a16="http://schemas.microsoft.com/office/drawing/2014/main" id="{9599C1BA-8D6A-4156-BF94-3B950F874C59}"/>
              </a:ext>
            </a:extLst>
          </p:cNvPr>
          <p:cNvSpPr txBox="1"/>
          <p:nvPr/>
        </p:nvSpPr>
        <p:spPr>
          <a:xfrm>
            <a:off x="447457" y="5916503"/>
            <a:ext cx="15136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Светильники</a:t>
            </a:r>
            <a:br>
              <a:rPr lang="ru-RU" sz="1200" b="0" dirty="0"/>
            </a:br>
            <a:r>
              <a:rPr lang="ru-RU" sz="1200" b="0" dirty="0"/>
              <a:t>с КСС 120°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F1C6FE-42C2-4508-902D-EC620127F228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ED780ED-3410-4E37-BC41-2D682600C655}"/>
              </a:ext>
            </a:extLst>
          </p:cNvPr>
          <p:cNvSpPr/>
          <p:nvPr/>
        </p:nvSpPr>
        <p:spPr>
          <a:xfrm>
            <a:off x="8972976" y="5044647"/>
            <a:ext cx="1275609" cy="12640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700B52-A9A0-4F54-A8FA-1429EC29AA5C}"/>
              </a:ext>
            </a:extLst>
          </p:cNvPr>
          <p:cNvSpPr txBox="1"/>
          <p:nvPr/>
        </p:nvSpPr>
        <p:spPr>
          <a:xfrm>
            <a:off x="10254747" y="5013756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UNIBAY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E9E074F1-205B-4B25-8460-D369AF0CE5F4}"/>
              </a:ext>
            </a:extLst>
          </p:cNvPr>
          <p:cNvSpPr txBox="1"/>
          <p:nvPr/>
        </p:nvSpPr>
        <p:spPr>
          <a:xfrm>
            <a:off x="10351943" y="5557247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- 1</a:t>
            </a:r>
            <a:r>
              <a:rPr lang="en-US" sz="1200" dirty="0"/>
              <a:t>0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5" name="TextBox 176">
            <a:extLst>
              <a:ext uri="{FF2B5EF4-FFF2-40B4-BE49-F238E27FC236}">
                <a16:creationId xmlns:a16="http://schemas.microsoft.com/office/drawing/2014/main" id="{A8DD37E6-C65E-47AB-9F54-378BE895198C}"/>
              </a:ext>
            </a:extLst>
          </p:cNvPr>
          <p:cNvSpPr txBox="1"/>
          <p:nvPr/>
        </p:nvSpPr>
        <p:spPr>
          <a:xfrm>
            <a:off x="10351943" y="5937715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80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7B992D-2A95-4C2D-A29C-AE64411D7C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669" y="5121909"/>
            <a:ext cx="1172251" cy="10083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2DF1AB-6D6B-4ADE-98C7-8CA43EDFD5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2976" y="5044646"/>
            <a:ext cx="1275609" cy="108556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88958B9-A7F2-4B31-ACD7-EB38FAA4FC1B}"/>
              </a:ext>
            </a:extLst>
          </p:cNvPr>
          <p:cNvGrpSpPr/>
          <p:nvPr/>
        </p:nvGrpSpPr>
        <p:grpSpPr>
          <a:xfrm>
            <a:off x="5352743" y="5046085"/>
            <a:ext cx="1287264" cy="1264724"/>
            <a:chOff x="5352743" y="5046085"/>
            <a:chExt cx="1287264" cy="126472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925675B-AE9B-4F44-88EF-FDE5E4F7B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162886" flipH="1">
              <a:off x="5453236" y="5124038"/>
              <a:ext cx="1242076" cy="1131466"/>
            </a:xfrm>
            <a:prstGeom prst="rect">
              <a:avLst/>
            </a:prstGeom>
          </p:spPr>
        </p:pic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92F461EF-360C-4848-A18F-27C7FF307859}"/>
                </a:ext>
              </a:extLst>
            </p:cNvPr>
            <p:cNvSpPr/>
            <p:nvPr/>
          </p:nvSpPr>
          <p:spPr>
            <a:xfrm>
              <a:off x="5352743" y="5046085"/>
              <a:ext cx="195500" cy="1264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69110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A4A083-0474-42B3-A202-5462D3F16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840" y="1275890"/>
            <a:ext cx="5612330" cy="28861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B4030F-8332-4616-8AF2-5A2B7B215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707" y="1265236"/>
            <a:ext cx="5622454" cy="2886122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27BF368-9B82-4D8E-90E7-4377A51B7051}"/>
              </a:ext>
            </a:extLst>
          </p:cNvPr>
          <p:cNvSpPr/>
          <p:nvPr/>
        </p:nvSpPr>
        <p:spPr>
          <a:xfrm>
            <a:off x="5549426" y="5044466"/>
            <a:ext cx="1275609" cy="1264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E1CBF8-A06C-42E3-9748-349F3A007B58}"/>
              </a:ext>
            </a:extLst>
          </p:cNvPr>
          <p:cNvSpPr txBox="1"/>
          <p:nvPr/>
        </p:nvSpPr>
        <p:spPr>
          <a:xfrm>
            <a:off x="6831197" y="5000457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FFL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9" name="TextBox 176">
            <a:extLst>
              <a:ext uri="{FF2B5EF4-FFF2-40B4-BE49-F238E27FC236}">
                <a16:creationId xmlns:a16="http://schemas.microsoft.com/office/drawing/2014/main" id="{C00CA4C6-1D5D-4D9B-9B32-E146AC1ED0E5}"/>
              </a:ext>
            </a:extLst>
          </p:cNvPr>
          <p:cNvSpPr txBox="1"/>
          <p:nvPr/>
        </p:nvSpPr>
        <p:spPr>
          <a:xfrm>
            <a:off x="6928393" y="554394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230</a:t>
            </a:r>
            <a:r>
              <a:rPr lang="ru-RU" sz="1200" dirty="0"/>
              <a:t> - 1</a:t>
            </a:r>
            <a:r>
              <a:rPr lang="en-US" sz="1200" dirty="0"/>
              <a:t>2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0" name="TextBox 176">
            <a:extLst>
              <a:ext uri="{FF2B5EF4-FFF2-40B4-BE49-F238E27FC236}">
                <a16:creationId xmlns:a16="http://schemas.microsoft.com/office/drawing/2014/main" id="{14999600-3B03-4ABF-8E1D-2455466954E1}"/>
              </a:ext>
            </a:extLst>
          </p:cNvPr>
          <p:cNvSpPr txBox="1"/>
          <p:nvPr/>
        </p:nvSpPr>
        <p:spPr>
          <a:xfrm>
            <a:off x="6928393" y="592441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29065F9-A35F-4F59-98F9-B0318C9AA9F8}"/>
              </a:ext>
            </a:extLst>
          </p:cNvPr>
          <p:cNvSpPr/>
          <p:nvPr/>
        </p:nvSpPr>
        <p:spPr>
          <a:xfrm>
            <a:off x="2135832" y="5038010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CEB6C8-C42A-4432-B90C-0DCA2F70CDD1}"/>
              </a:ext>
            </a:extLst>
          </p:cNvPr>
          <p:cNvSpPr txBox="1"/>
          <p:nvPr/>
        </p:nvSpPr>
        <p:spPr>
          <a:xfrm>
            <a:off x="3414993" y="5039721"/>
            <a:ext cx="1766608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L-BANNER 600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1402F2F7-CEC2-44BB-84F1-25372BFA7B4F}"/>
              </a:ext>
            </a:extLst>
          </p:cNvPr>
          <p:cNvSpPr txBox="1"/>
          <p:nvPr/>
        </p:nvSpPr>
        <p:spPr>
          <a:xfrm>
            <a:off x="3512188" y="558321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600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313934FF-AF73-474E-BE0F-7F0A636ABB7D}"/>
              </a:ext>
            </a:extLst>
          </p:cNvPr>
          <p:cNvSpPr txBox="1"/>
          <p:nvPr/>
        </p:nvSpPr>
        <p:spPr>
          <a:xfrm>
            <a:off x="3512188" y="5963680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СКЛАДЫ</a:t>
            </a:r>
            <a:br>
              <a:rPr lang="ru-RU" sz="2800" b="0" dirty="0">
                <a:solidFill>
                  <a:schemeClr val="accent1"/>
                </a:solidFill>
              </a:rPr>
            </a:br>
            <a:r>
              <a:rPr lang="ru-RU" sz="2800" b="0" dirty="0">
                <a:solidFill>
                  <a:schemeClr val="accent1"/>
                </a:solidFill>
              </a:rPr>
              <a:t>ОТКРЫТОГО ХРАНЕНИЯ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1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2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3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5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6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</a:t>
            </a:r>
            <a:r>
              <a:rPr lang="en-US" sz="1050" b="0" dirty="0"/>
              <a:t>5</a:t>
            </a:r>
            <a:r>
              <a:rPr lang="ru-RU" sz="1050" b="0" dirty="0"/>
              <a:t>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2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3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&gt;3</a:t>
            </a:r>
            <a:r>
              <a:rPr lang="ru-RU" sz="1050" b="0" dirty="0"/>
              <a:t>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5" name="TextBox 176">
            <a:extLst>
              <a:ext uri="{FF2B5EF4-FFF2-40B4-BE49-F238E27FC236}">
                <a16:creationId xmlns:a16="http://schemas.microsoft.com/office/drawing/2014/main" id="{9599C1BA-8D6A-4156-BF94-3B950F874C59}"/>
              </a:ext>
            </a:extLst>
          </p:cNvPr>
          <p:cNvSpPr txBox="1"/>
          <p:nvPr/>
        </p:nvSpPr>
        <p:spPr>
          <a:xfrm>
            <a:off x="447457" y="5916503"/>
            <a:ext cx="15136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Линейные светильники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2148E8-3D2D-46CC-8844-1E720015910E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789E69-3A1A-4169-A1D1-E55601503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38419" y="5078764"/>
            <a:ext cx="1092661" cy="12282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A07BBC-95F3-48BD-8E12-FE2597F76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048" y="5097240"/>
            <a:ext cx="1228244" cy="122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8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DF3E5CD9-44E5-4E06-9AC0-5C1C9A32E35B}"/>
              </a:ext>
            </a:extLst>
          </p:cNvPr>
          <p:cNvSpPr txBox="1">
            <a:spLocks/>
          </p:cNvSpPr>
          <p:nvPr/>
        </p:nvSpPr>
        <p:spPr>
          <a:xfrm>
            <a:off x="275192" y="241876"/>
            <a:ext cx="9016853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/>
              <a:t>ВИДЫ</a:t>
            </a:r>
            <a:br>
              <a:rPr lang="ru-RU" sz="2800" b="0" dirty="0"/>
            </a:br>
            <a:r>
              <a:rPr lang="ru-RU" sz="2800" b="0" dirty="0"/>
              <a:t>АВАРИЙНОГО ОСВЕЩЕНИЯ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07EB5-4B1C-4ACB-ACE4-3DAB553456FA}"/>
              </a:ext>
            </a:extLst>
          </p:cNvPr>
          <p:cNvSpPr/>
          <p:nvPr/>
        </p:nvSpPr>
        <p:spPr>
          <a:xfrm>
            <a:off x="335371" y="1655337"/>
            <a:ext cx="3557388" cy="17740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86584-3D76-4E78-9F2C-74CA5F00CED9}"/>
              </a:ext>
            </a:extLst>
          </p:cNvPr>
          <p:cNvSpPr/>
          <p:nvPr/>
        </p:nvSpPr>
        <p:spPr>
          <a:xfrm>
            <a:off x="5338313" y="1654983"/>
            <a:ext cx="3557388" cy="1774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2336-5C41-4E14-8789-7726F9B698BA}"/>
              </a:ext>
            </a:extLst>
          </p:cNvPr>
          <p:cNvSpPr txBox="1"/>
          <p:nvPr/>
        </p:nvSpPr>
        <p:spPr>
          <a:xfrm>
            <a:off x="227700" y="2168950"/>
            <a:ext cx="1710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7CD3D-30B8-4C7F-9407-17E9810E8780}"/>
              </a:ext>
            </a:extLst>
          </p:cNvPr>
          <p:cNvSpPr txBox="1"/>
          <p:nvPr/>
        </p:nvSpPr>
        <p:spPr>
          <a:xfrm>
            <a:off x="5164136" y="2159262"/>
            <a:ext cx="1710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8E973-B314-41AC-AF3B-872F614E6972}"/>
              </a:ext>
            </a:extLst>
          </p:cNvPr>
          <p:cNvSpPr txBox="1"/>
          <p:nvPr/>
        </p:nvSpPr>
        <p:spPr>
          <a:xfrm>
            <a:off x="400305" y="1878521"/>
            <a:ext cx="178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РЕЗЕРВНОЕ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69257-2533-4B60-AD14-D80DB99C9182}"/>
              </a:ext>
            </a:extLst>
          </p:cNvPr>
          <p:cNvSpPr txBox="1"/>
          <p:nvPr/>
        </p:nvSpPr>
        <p:spPr>
          <a:xfrm>
            <a:off x="5429880" y="1878167"/>
            <a:ext cx="2731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ЭВАКУАЦИОННОЕ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4C50F-BB9E-4DA7-B24D-CBC504241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976" y="1829155"/>
            <a:ext cx="1282284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28E823-7F0D-46B4-8509-482A1DCA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611602" y="2149113"/>
            <a:ext cx="1600200" cy="9595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2CBB17-27F6-4227-B9BD-F3F5DC3BF41C}"/>
              </a:ext>
            </a:extLst>
          </p:cNvPr>
          <p:cNvSpPr txBox="1"/>
          <p:nvPr/>
        </p:nvSpPr>
        <p:spPr>
          <a:xfrm>
            <a:off x="940606" y="2355413"/>
            <a:ext cx="1889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продолжение работы при нарушении питания рабочего освещения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07C-AB3B-4207-B0B8-0335B51A4E07}"/>
              </a:ext>
            </a:extLst>
          </p:cNvPr>
          <p:cNvSpPr txBox="1"/>
          <p:nvPr/>
        </p:nvSpPr>
        <p:spPr>
          <a:xfrm>
            <a:off x="6125237" y="2452095"/>
            <a:ext cx="183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нужную видимость при нештатных ситуациях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F37D5-50AB-4EFC-9E0C-753505588F3A}"/>
              </a:ext>
            </a:extLst>
          </p:cNvPr>
          <p:cNvSpPr txBox="1"/>
          <p:nvPr/>
        </p:nvSpPr>
        <p:spPr>
          <a:xfrm>
            <a:off x="248737" y="4730480"/>
            <a:ext cx="20721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Нормативная база</a:t>
            </a:r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EA49BD49-7C86-43A8-B227-A641C84A17AB}"/>
              </a:ext>
            </a:extLst>
          </p:cNvPr>
          <p:cNvSpPr txBox="1"/>
          <p:nvPr/>
        </p:nvSpPr>
        <p:spPr>
          <a:xfrm>
            <a:off x="334962" y="5120594"/>
            <a:ext cx="207212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</a:t>
            </a:r>
            <a:r>
              <a:rPr lang="en-US" sz="1200" b="0" dirty="0"/>
              <a:t>IEC 60598-2-22-2012</a:t>
            </a:r>
            <a:endParaRPr lang="ru-RU" sz="1200" b="0" dirty="0"/>
          </a:p>
        </p:txBody>
      </p:sp>
      <p:sp>
        <p:nvSpPr>
          <p:cNvPr id="21" name="TextBox 176">
            <a:extLst>
              <a:ext uri="{FF2B5EF4-FFF2-40B4-BE49-F238E27FC236}">
                <a16:creationId xmlns:a16="http://schemas.microsoft.com/office/drawing/2014/main" id="{5715AD37-5A07-4E85-9B55-35FD51DFEA3A}"/>
              </a:ext>
            </a:extLst>
          </p:cNvPr>
          <p:cNvSpPr txBox="1"/>
          <p:nvPr/>
        </p:nvSpPr>
        <p:spPr>
          <a:xfrm>
            <a:off x="334963" y="5684508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27900-88</a:t>
            </a:r>
            <a:endParaRPr lang="en-US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BA8DEAE7-2D75-4097-B9DC-3A1D8CCE2B8E}"/>
              </a:ext>
            </a:extLst>
          </p:cNvPr>
          <p:cNvSpPr txBox="1"/>
          <p:nvPr/>
        </p:nvSpPr>
        <p:spPr>
          <a:xfrm>
            <a:off x="334963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СП 52.13330.</a:t>
            </a:r>
            <a:r>
              <a:rPr lang="en-US" sz="1200" b="0" dirty="0"/>
              <a:t>20</a:t>
            </a:r>
            <a:r>
              <a:rPr lang="ru-RU" sz="1200" b="0" dirty="0"/>
              <a:t>16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4F1C4A7D-8D2D-45BC-B5CB-51928927067B}"/>
              </a:ext>
            </a:extLst>
          </p:cNvPr>
          <p:cNvSpPr txBox="1"/>
          <p:nvPr/>
        </p:nvSpPr>
        <p:spPr>
          <a:xfrm>
            <a:off x="2504077" y="5120594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Частные требования.</a:t>
            </a:r>
            <a:br>
              <a:rPr lang="ru-RU" sz="1000" b="0" dirty="0"/>
            </a:br>
            <a:r>
              <a:rPr lang="ru-RU" sz="1000" b="0" dirty="0"/>
              <a:t>Светильники для аварийного освещения</a:t>
            </a: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8681FF62-A1A3-4D90-998F-A2E48BA3E347}"/>
              </a:ext>
            </a:extLst>
          </p:cNvPr>
          <p:cNvSpPr txBox="1"/>
          <p:nvPr/>
        </p:nvSpPr>
        <p:spPr>
          <a:xfrm>
            <a:off x="2504076" y="5684656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Светильники для аварийного освещения. Технические требования</a:t>
            </a:r>
          </a:p>
        </p:txBody>
      </p:sp>
      <p:sp>
        <p:nvSpPr>
          <p:cNvPr id="29" name="TextBox 176">
            <a:extLst>
              <a:ext uri="{FF2B5EF4-FFF2-40B4-BE49-F238E27FC236}">
                <a16:creationId xmlns:a16="http://schemas.microsoft.com/office/drawing/2014/main" id="{7EC09669-03D7-4779-97D2-058DC92A583E}"/>
              </a:ext>
            </a:extLst>
          </p:cNvPr>
          <p:cNvSpPr txBox="1"/>
          <p:nvPr/>
        </p:nvSpPr>
        <p:spPr>
          <a:xfrm>
            <a:off x="2504076" y="6283254"/>
            <a:ext cx="2419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Свод правил. Естественное</a:t>
            </a:r>
            <a:br>
              <a:rPr lang="en-US" sz="1000" b="0" dirty="0"/>
            </a:br>
            <a:r>
              <a:rPr lang="ru-RU" sz="1000" b="0" dirty="0"/>
              <a:t>и иску</a:t>
            </a:r>
            <a:r>
              <a:rPr lang="en-US" sz="1000" b="0" dirty="0"/>
              <a:t>c</a:t>
            </a:r>
            <a:r>
              <a:rPr lang="ru-RU" sz="1000" b="0" dirty="0" err="1"/>
              <a:t>ственное</a:t>
            </a:r>
            <a:r>
              <a:rPr lang="ru-RU" sz="1000" b="0" dirty="0"/>
              <a:t> освещение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3344C023-2CD1-435C-88AC-6522C11D4530}"/>
              </a:ext>
            </a:extLst>
          </p:cNvPr>
          <p:cNvSpPr txBox="1">
            <a:spLocks/>
          </p:cNvSpPr>
          <p:nvPr/>
        </p:nvSpPr>
        <p:spPr>
          <a:xfrm>
            <a:off x="5338313" y="3541159"/>
            <a:ext cx="5191142" cy="72695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путей эвакуации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Антипаническое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освещение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зон повышенной опасности </a:t>
            </a:r>
            <a:r>
              <a:rPr lang="ru-RU" b="1" dirty="0"/>
              <a:t>(10% и не менее 15 </a:t>
            </a:r>
            <a:r>
              <a:rPr lang="ru-RU" b="1" dirty="0" err="1"/>
              <a:t>лк</a:t>
            </a:r>
            <a:r>
              <a:rPr lang="ru-RU" b="1" dirty="0"/>
              <a:t>)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0ACDEC-1077-404D-8CE0-43F7BE0C41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778" y="4476830"/>
            <a:ext cx="4227222" cy="2381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B1938E-5437-4333-9000-BE1565C55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983" y="4539507"/>
            <a:ext cx="1981846" cy="23184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FEFA41-2023-4B67-9BEA-2E1248F53C88}"/>
              </a:ext>
            </a:extLst>
          </p:cNvPr>
          <p:cNvSpPr txBox="1"/>
          <p:nvPr/>
        </p:nvSpPr>
        <p:spPr>
          <a:xfrm>
            <a:off x="9492178" y="1617919"/>
            <a:ext cx="252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anose="020B0604020202020204" pitchFamily="34" charset="0"/>
              </a:rPr>
              <a:t>СП 439.1325800.2018</a:t>
            </a:r>
          </a:p>
          <a:p>
            <a:r>
              <a:rPr lang="ru-RU" sz="1400" dirty="0">
                <a:cs typeface="Arial" panose="020B0604020202020204" pitchFamily="34" charset="0"/>
              </a:rPr>
              <a:t>Правила проектирования аварийного освещения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22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E4AEB29-8E4F-44AD-81BA-921DAC603BAC}"/>
              </a:ext>
            </a:extLst>
          </p:cNvPr>
          <p:cNvSpPr/>
          <p:nvPr/>
        </p:nvSpPr>
        <p:spPr>
          <a:xfrm>
            <a:off x="4013958" y="4809927"/>
            <a:ext cx="711266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1CFC9-2981-4EEE-841C-25AFCBF333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967" y="4802325"/>
            <a:ext cx="718107" cy="750391"/>
          </a:xfrm>
          <a:prstGeom prst="rect">
            <a:avLst/>
          </a:prstGeom>
        </p:spPr>
      </p:pic>
      <p:sp>
        <p:nvSpPr>
          <p:cNvPr id="61" name="Стрелка: шеврон 60">
            <a:extLst>
              <a:ext uri="{FF2B5EF4-FFF2-40B4-BE49-F238E27FC236}">
                <a16:creationId xmlns:a16="http://schemas.microsoft.com/office/drawing/2014/main" id="{148F1E6A-A67F-4ABD-AD3B-4D1D53F6A458}"/>
              </a:ext>
            </a:extLst>
          </p:cNvPr>
          <p:cNvSpPr/>
          <p:nvPr/>
        </p:nvSpPr>
        <p:spPr>
          <a:xfrm>
            <a:off x="9227252" y="1051808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C073BAE-E9D5-4012-87DE-09255ADD49A7}"/>
              </a:ext>
            </a:extLst>
          </p:cNvPr>
          <p:cNvSpPr/>
          <p:nvPr/>
        </p:nvSpPr>
        <p:spPr>
          <a:xfrm>
            <a:off x="347371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343072" y="214814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7DC9DC-BA82-49FB-84CD-C76959578728}"/>
              </a:ext>
            </a:extLst>
          </p:cNvPr>
          <p:cNvSpPr txBox="1"/>
          <p:nvPr/>
        </p:nvSpPr>
        <p:spPr>
          <a:xfrm>
            <a:off x="1162051" y="1258324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L-PIXEL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DFB8BB0A-2944-45A0-95D0-818EA377C715}"/>
              </a:ext>
            </a:extLst>
          </p:cNvPr>
          <p:cNvSpPr txBox="1"/>
          <p:nvPr/>
        </p:nvSpPr>
        <p:spPr>
          <a:xfrm>
            <a:off x="1258910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1166167" y="2178551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L-INDUSTRY II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1267018" y="253450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71</a:t>
            </a:r>
            <a:r>
              <a:rPr lang="ru-RU" sz="1200" dirty="0"/>
              <a:t> - </a:t>
            </a:r>
            <a:r>
              <a:rPr lang="en-US" sz="1200" dirty="0"/>
              <a:t>12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5227A-2555-4978-8381-0DBCA105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727" y="2307264"/>
            <a:ext cx="4528273" cy="45507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15AB16-20FA-4AD6-9CFF-4A036DC14F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1258324"/>
            <a:ext cx="731838" cy="697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D0242C-4974-43B5-8330-5DAADB037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80" r="20479"/>
          <a:stretch/>
        </p:blipFill>
        <p:spPr>
          <a:xfrm>
            <a:off x="355478" y="2156901"/>
            <a:ext cx="719431" cy="697231"/>
          </a:xfrm>
          <a:prstGeom prst="rect">
            <a:avLst/>
          </a:prstGeom>
        </p:spPr>
      </p:pic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F82C9540-E5C6-4DB4-A12A-0756226DF892}"/>
              </a:ext>
            </a:extLst>
          </p:cNvPr>
          <p:cNvSpPr/>
          <p:nvPr/>
        </p:nvSpPr>
        <p:spPr>
          <a:xfrm>
            <a:off x="343072" y="3037046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897EFAD-A345-4CDC-A2FC-E8D9D712FC55}"/>
              </a:ext>
            </a:extLst>
          </p:cNvPr>
          <p:cNvSpPr/>
          <p:nvPr/>
        </p:nvSpPr>
        <p:spPr>
          <a:xfrm>
            <a:off x="341673" y="39259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8F7E199-1FAA-4DBE-93BB-364CA7D9B4A0}"/>
              </a:ext>
            </a:extLst>
          </p:cNvPr>
          <p:cNvSpPr/>
          <p:nvPr/>
        </p:nvSpPr>
        <p:spPr>
          <a:xfrm>
            <a:off x="334963" y="480992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A003362F-9636-40E8-8F9A-3211E541034A}"/>
              </a:ext>
            </a:extLst>
          </p:cNvPr>
          <p:cNvSpPr/>
          <p:nvPr/>
        </p:nvSpPr>
        <p:spPr>
          <a:xfrm>
            <a:off x="334963" y="56494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032F0A-E422-4419-A7D3-B5213F886218}"/>
              </a:ext>
            </a:extLst>
          </p:cNvPr>
          <p:cNvSpPr txBox="1"/>
          <p:nvPr/>
        </p:nvSpPr>
        <p:spPr>
          <a:xfrm>
            <a:off x="1162051" y="3023887"/>
            <a:ext cx="264227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TURBINE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89" name="TextBox 176">
            <a:extLst>
              <a:ext uri="{FF2B5EF4-FFF2-40B4-BE49-F238E27FC236}">
                <a16:creationId xmlns:a16="http://schemas.microsoft.com/office/drawing/2014/main" id="{92D09C8F-B662-428C-9C4C-782D9FD3F66D}"/>
              </a:ext>
            </a:extLst>
          </p:cNvPr>
          <p:cNvSpPr txBox="1"/>
          <p:nvPr/>
        </p:nvSpPr>
        <p:spPr>
          <a:xfrm>
            <a:off x="1258910" y="3391411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36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279B48-F10F-4BC1-B60D-617440C81299}"/>
              </a:ext>
            </a:extLst>
          </p:cNvPr>
          <p:cNvSpPr txBox="1"/>
          <p:nvPr/>
        </p:nvSpPr>
        <p:spPr>
          <a:xfrm>
            <a:off x="1171110" y="3955205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L-TRADE II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1" name="TextBox 176">
            <a:extLst>
              <a:ext uri="{FF2B5EF4-FFF2-40B4-BE49-F238E27FC236}">
                <a16:creationId xmlns:a16="http://schemas.microsoft.com/office/drawing/2014/main" id="{8213FADD-67C2-420B-A849-F8AD77102C9A}"/>
              </a:ext>
            </a:extLst>
          </p:cNvPr>
          <p:cNvSpPr txBox="1"/>
          <p:nvPr/>
        </p:nvSpPr>
        <p:spPr>
          <a:xfrm>
            <a:off x="1271961" y="431115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19</a:t>
            </a:r>
            <a:r>
              <a:rPr lang="ru-RU" sz="1200" dirty="0"/>
              <a:t> - </a:t>
            </a:r>
            <a:r>
              <a:rPr lang="en-US" sz="1200" dirty="0"/>
              <a:t>112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C527A65-E278-4CED-94AD-2D81B1AE8260}"/>
              </a:ext>
            </a:extLst>
          </p:cNvPr>
          <p:cNvSpPr txBox="1"/>
          <p:nvPr/>
        </p:nvSpPr>
        <p:spPr>
          <a:xfrm>
            <a:off x="1162051" y="4802325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ДСО АБ</a:t>
            </a:r>
          </a:p>
        </p:txBody>
      </p:sp>
      <p:sp>
        <p:nvSpPr>
          <p:cNvPr id="93" name="TextBox 176">
            <a:extLst>
              <a:ext uri="{FF2B5EF4-FFF2-40B4-BE49-F238E27FC236}">
                <a16:creationId xmlns:a16="http://schemas.microsoft.com/office/drawing/2014/main" id="{71CC832A-E1CB-4E33-ABD8-E165FD12023F}"/>
              </a:ext>
            </a:extLst>
          </p:cNvPr>
          <p:cNvSpPr txBox="1"/>
          <p:nvPr/>
        </p:nvSpPr>
        <p:spPr>
          <a:xfrm>
            <a:off x="1258910" y="516984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24 - 70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5E9A507-4461-42B2-8EED-F804C3E28987}"/>
              </a:ext>
            </a:extLst>
          </p:cNvPr>
          <p:cNvSpPr txBox="1"/>
          <p:nvPr/>
        </p:nvSpPr>
        <p:spPr>
          <a:xfrm>
            <a:off x="1172509" y="5684262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L-FUSION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2" name="TextBox 176">
            <a:extLst>
              <a:ext uri="{FF2B5EF4-FFF2-40B4-BE49-F238E27FC236}">
                <a16:creationId xmlns:a16="http://schemas.microsoft.com/office/drawing/2014/main" id="{C62F60D8-4D97-4F56-918F-15D77AC7CC38}"/>
              </a:ext>
            </a:extLst>
          </p:cNvPr>
          <p:cNvSpPr txBox="1"/>
          <p:nvPr/>
        </p:nvSpPr>
        <p:spPr>
          <a:xfrm>
            <a:off x="1273360" y="60402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30</a:t>
            </a:r>
            <a:r>
              <a:rPr lang="ru-RU" sz="1200" dirty="0"/>
              <a:t> - </a:t>
            </a:r>
            <a:r>
              <a:rPr lang="en-US" sz="1200" dirty="0"/>
              <a:t>100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9CF7D19-DF83-4DC8-8033-9D8BC590E521}"/>
              </a:ext>
            </a:extLst>
          </p:cNvPr>
          <p:cNvSpPr/>
          <p:nvPr/>
        </p:nvSpPr>
        <p:spPr>
          <a:xfrm>
            <a:off x="4007193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2D0F05F-97EF-4122-A70C-07DD2435C9C7}"/>
              </a:ext>
            </a:extLst>
          </p:cNvPr>
          <p:cNvSpPr/>
          <p:nvPr/>
        </p:nvSpPr>
        <p:spPr>
          <a:xfrm>
            <a:off x="4002894" y="214814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8F5397-7CE4-4E31-A980-9F6CA16FE338}"/>
              </a:ext>
            </a:extLst>
          </p:cNvPr>
          <p:cNvSpPr txBox="1"/>
          <p:nvPr/>
        </p:nvSpPr>
        <p:spPr>
          <a:xfrm>
            <a:off x="4821873" y="1258324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FPL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613A25DE-353D-4EB7-8380-EB0CE35CA5C6}"/>
              </a:ext>
            </a:extLst>
          </p:cNvPr>
          <p:cNvSpPr txBox="1"/>
          <p:nvPr/>
        </p:nvSpPr>
        <p:spPr>
          <a:xfrm>
            <a:off x="4918732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24 - 70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FDEFB70-DE03-4D21-8D52-A1B7928FD89A}"/>
              </a:ext>
            </a:extLst>
          </p:cNvPr>
          <p:cNvSpPr txBox="1"/>
          <p:nvPr/>
        </p:nvSpPr>
        <p:spPr>
          <a:xfrm>
            <a:off x="4825989" y="2178551"/>
            <a:ext cx="289936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SVETECO NEW 8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3" name="TextBox 176">
            <a:extLst>
              <a:ext uri="{FF2B5EF4-FFF2-40B4-BE49-F238E27FC236}">
                <a16:creationId xmlns:a16="http://schemas.microsoft.com/office/drawing/2014/main" id="{4EE41341-DA5F-4A2E-8D95-18D26DDF2760}"/>
              </a:ext>
            </a:extLst>
          </p:cNvPr>
          <p:cNvSpPr txBox="1"/>
          <p:nvPr/>
        </p:nvSpPr>
        <p:spPr>
          <a:xfrm>
            <a:off x="4926840" y="253450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7395E284-EEB9-460E-B643-7248CF609608}"/>
              </a:ext>
            </a:extLst>
          </p:cNvPr>
          <p:cNvSpPr/>
          <p:nvPr/>
        </p:nvSpPr>
        <p:spPr>
          <a:xfrm>
            <a:off x="4009604" y="394235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6091B7E-4827-4508-A66A-C0EE5EB7C385}"/>
              </a:ext>
            </a:extLst>
          </p:cNvPr>
          <p:cNvSpPr/>
          <p:nvPr/>
        </p:nvSpPr>
        <p:spPr>
          <a:xfrm>
            <a:off x="4001495" y="3038543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BF9DC31-0399-4E69-A6BE-B1C0E46971EA}"/>
              </a:ext>
            </a:extLst>
          </p:cNvPr>
          <p:cNvSpPr txBox="1"/>
          <p:nvPr/>
        </p:nvSpPr>
        <p:spPr>
          <a:xfrm>
            <a:off x="4828583" y="3929191"/>
            <a:ext cx="264227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ДВО АБ</a:t>
            </a:r>
          </a:p>
        </p:txBody>
      </p:sp>
      <p:sp>
        <p:nvSpPr>
          <p:cNvPr id="131" name="TextBox 176">
            <a:extLst>
              <a:ext uri="{FF2B5EF4-FFF2-40B4-BE49-F238E27FC236}">
                <a16:creationId xmlns:a16="http://schemas.microsoft.com/office/drawing/2014/main" id="{9813D1FF-05AC-479C-8EC9-F311220DDC6D}"/>
              </a:ext>
            </a:extLst>
          </p:cNvPr>
          <p:cNvSpPr txBox="1"/>
          <p:nvPr/>
        </p:nvSpPr>
        <p:spPr>
          <a:xfrm>
            <a:off x="4925442" y="429671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22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3CAD633-73FB-47E2-8032-D138D11F03B8}"/>
              </a:ext>
            </a:extLst>
          </p:cNvPr>
          <p:cNvSpPr txBox="1"/>
          <p:nvPr/>
        </p:nvSpPr>
        <p:spPr>
          <a:xfrm>
            <a:off x="4830932" y="3067803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CCB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33" name="TextBox 176">
            <a:extLst>
              <a:ext uri="{FF2B5EF4-FFF2-40B4-BE49-F238E27FC236}">
                <a16:creationId xmlns:a16="http://schemas.microsoft.com/office/drawing/2014/main" id="{D000D0D1-649D-454D-8812-92DAB5BC1718}"/>
              </a:ext>
            </a:extLst>
          </p:cNvPr>
          <p:cNvSpPr txBox="1"/>
          <p:nvPr/>
        </p:nvSpPr>
        <p:spPr>
          <a:xfrm>
            <a:off x="4931783" y="342375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EB25990-2BAC-4FDA-902F-D0DC82F08773}"/>
              </a:ext>
            </a:extLst>
          </p:cNvPr>
          <p:cNvSpPr txBox="1"/>
          <p:nvPr/>
        </p:nvSpPr>
        <p:spPr>
          <a:xfrm>
            <a:off x="4821873" y="4802325"/>
            <a:ext cx="252968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RADIAN NEW EM</a:t>
            </a:r>
          </a:p>
        </p:txBody>
      </p:sp>
      <p:sp>
        <p:nvSpPr>
          <p:cNvPr id="135" name="TextBox 176">
            <a:extLst>
              <a:ext uri="{FF2B5EF4-FFF2-40B4-BE49-F238E27FC236}">
                <a16:creationId xmlns:a16="http://schemas.microsoft.com/office/drawing/2014/main" id="{002D2FA2-3F15-40E3-9C8E-AFF9CC742CFB}"/>
              </a:ext>
            </a:extLst>
          </p:cNvPr>
          <p:cNvSpPr txBox="1"/>
          <p:nvPr/>
        </p:nvSpPr>
        <p:spPr>
          <a:xfrm>
            <a:off x="4918732" y="516984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A63978-34EE-4D85-B9BE-2AA42B9ED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13" y="3041963"/>
            <a:ext cx="731838" cy="7311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688EB6-D213-45B5-B1D0-3A22C18D8F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2" y="3925946"/>
            <a:ext cx="717389" cy="744364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E51F85F6-F2E2-41A6-972C-1FADC99EF6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73" y="4919356"/>
            <a:ext cx="718106" cy="586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F60333-499A-4B32-9AA2-63BE17E0B4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80" t="8365" r="9897" b="42976"/>
          <a:stretch/>
        </p:blipFill>
        <p:spPr>
          <a:xfrm>
            <a:off x="334963" y="5649445"/>
            <a:ext cx="717388" cy="7293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BCEED3-A4A4-42AA-AA86-063A09F85E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61112" y="4001021"/>
            <a:ext cx="731167" cy="650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E46A31-7771-4849-902F-1E392F5A93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22126" y="2282368"/>
            <a:ext cx="619856" cy="4611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6FBA07-6867-4E3C-B361-393C5AD93F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905" y="3038543"/>
            <a:ext cx="682169" cy="723765"/>
          </a:xfrm>
          <a:prstGeom prst="rect">
            <a:avLst/>
          </a:prstGeom>
        </p:spPr>
      </p:pic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58D95395-0FDE-4A6B-855E-DA883B088E61}"/>
              </a:ext>
            </a:extLst>
          </p:cNvPr>
          <p:cNvSpPr/>
          <p:nvPr/>
        </p:nvSpPr>
        <p:spPr>
          <a:xfrm rot="20794068">
            <a:off x="8663897" y="2086829"/>
            <a:ext cx="731838" cy="73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69EEA46-5BD9-4634-877D-E49BD9F8309A}"/>
              </a:ext>
            </a:extLst>
          </p:cNvPr>
          <p:cNvSpPr txBox="1"/>
          <p:nvPr/>
        </p:nvSpPr>
        <p:spPr>
          <a:xfrm>
            <a:off x="6102347" y="6015696"/>
            <a:ext cx="319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Время работы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в аварийном режиме - 1 час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6FF41A5-ABEC-4E2C-872E-EF706703E9CD}"/>
              </a:ext>
            </a:extLst>
          </p:cNvPr>
          <p:cNvSpPr txBox="1"/>
          <p:nvPr/>
        </p:nvSpPr>
        <p:spPr>
          <a:xfrm>
            <a:off x="8923795" y="1167284"/>
            <a:ext cx="1628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  <a:cs typeface="Arial" panose="020B0604020202020204" pitchFamily="34" charset="0"/>
              </a:rPr>
              <a:t>БАП </a:t>
            </a:r>
            <a:br>
              <a:rPr lang="en-US" dirty="0">
                <a:latin typeface="+mj-lt"/>
                <a:cs typeface="Arial" panose="020B0604020202020204" pitchFamily="34" charset="0"/>
              </a:rPr>
            </a:br>
            <a:r>
              <a:rPr lang="ru-RU" dirty="0">
                <a:latin typeface="+mj-lt"/>
                <a:cs typeface="Arial" panose="020B0604020202020204" pitchFamily="34" charset="0"/>
              </a:rPr>
              <a:t>по ГОСТ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812BF8A-80BC-4466-B9C1-23E3565C4D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4016782" y="1290352"/>
            <a:ext cx="713784" cy="719431"/>
          </a:xfrm>
          <a:prstGeom prst="rect">
            <a:avLst/>
          </a:prstGeom>
        </p:spPr>
      </p:pic>
      <p:sp>
        <p:nvSpPr>
          <p:cNvPr id="62" name="Стрелка: шеврон 61">
            <a:extLst>
              <a:ext uri="{FF2B5EF4-FFF2-40B4-BE49-F238E27FC236}">
                <a16:creationId xmlns:a16="http://schemas.microsoft.com/office/drawing/2014/main" id="{B647B999-E73C-40D1-8CD3-0A5EDB6B7E01}"/>
              </a:ext>
            </a:extLst>
          </p:cNvPr>
          <p:cNvSpPr/>
          <p:nvPr/>
        </p:nvSpPr>
        <p:spPr>
          <a:xfrm>
            <a:off x="10131978" y="1051807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Заголовок 17">
            <a:extLst>
              <a:ext uri="{FF2B5EF4-FFF2-40B4-BE49-F238E27FC236}">
                <a16:creationId xmlns:a16="http://schemas.microsoft.com/office/drawing/2014/main" id="{415F46A7-AF65-4C98-9822-E056EEFE789D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АВАРИЙНЫЕ СВЕТИЛЬНИКИ</a:t>
            </a:r>
          </a:p>
        </p:txBody>
      </p:sp>
    </p:spTree>
    <p:extLst>
      <p:ext uri="{BB962C8B-B14F-4D97-AF65-F5344CB8AC3E}">
        <p14:creationId xmlns:p14="http://schemas.microsoft.com/office/powerpoint/2010/main" val="3584169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90A829-2A05-42C2-A751-14B938CF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9405" y="2046813"/>
            <a:ext cx="5022595" cy="4811187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C073BAE-E9D5-4012-87DE-09255ADD49A7}"/>
              </a:ext>
            </a:extLst>
          </p:cNvPr>
          <p:cNvSpPr/>
          <p:nvPr/>
        </p:nvSpPr>
        <p:spPr>
          <a:xfrm>
            <a:off x="347371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349783" y="3037003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7DC9DC-BA82-49FB-84CD-C76959578728}"/>
              </a:ext>
            </a:extLst>
          </p:cNvPr>
          <p:cNvSpPr txBox="1"/>
          <p:nvPr/>
        </p:nvSpPr>
        <p:spPr>
          <a:xfrm>
            <a:off x="1162051" y="1258324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FHB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DFB8BB0A-2944-45A0-95D0-818EA377C715}"/>
              </a:ext>
            </a:extLst>
          </p:cNvPr>
          <p:cNvSpPr txBox="1"/>
          <p:nvPr/>
        </p:nvSpPr>
        <p:spPr>
          <a:xfrm>
            <a:off x="1258910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7</a:t>
            </a:r>
            <a:r>
              <a:rPr lang="en-US" sz="1200" dirty="0"/>
              <a:t>0</a:t>
            </a:r>
            <a:r>
              <a:rPr lang="ru-RU" sz="1200" dirty="0"/>
              <a:t> - 2</a:t>
            </a:r>
            <a:r>
              <a:rPr lang="en-US" sz="1200" dirty="0"/>
              <a:t>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1172878" y="3067407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FBL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1273729" y="342335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35 - 52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F82C9540-E5C6-4DB4-A12A-0756226DF892}"/>
              </a:ext>
            </a:extLst>
          </p:cNvPr>
          <p:cNvSpPr/>
          <p:nvPr/>
        </p:nvSpPr>
        <p:spPr>
          <a:xfrm>
            <a:off x="349783" y="392590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897EFAD-A345-4CDC-A2FC-E8D9D712FC55}"/>
              </a:ext>
            </a:extLst>
          </p:cNvPr>
          <p:cNvSpPr/>
          <p:nvPr/>
        </p:nvSpPr>
        <p:spPr>
          <a:xfrm>
            <a:off x="341673" y="214929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8F7E199-1FAA-4DBE-93BB-364CA7D9B4A0}"/>
              </a:ext>
            </a:extLst>
          </p:cNvPr>
          <p:cNvSpPr/>
          <p:nvPr/>
        </p:nvSpPr>
        <p:spPr>
          <a:xfrm>
            <a:off x="334963" y="480992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A003362F-9636-40E8-8F9A-3211E541034A}"/>
              </a:ext>
            </a:extLst>
          </p:cNvPr>
          <p:cNvSpPr/>
          <p:nvPr/>
        </p:nvSpPr>
        <p:spPr>
          <a:xfrm>
            <a:off x="334963" y="56494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032F0A-E422-4419-A7D3-B5213F886218}"/>
              </a:ext>
            </a:extLst>
          </p:cNvPr>
          <p:cNvSpPr txBox="1"/>
          <p:nvPr/>
        </p:nvSpPr>
        <p:spPr>
          <a:xfrm>
            <a:off x="1168762" y="3912743"/>
            <a:ext cx="264227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FA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89" name="TextBox 176">
            <a:extLst>
              <a:ext uri="{FF2B5EF4-FFF2-40B4-BE49-F238E27FC236}">
                <a16:creationId xmlns:a16="http://schemas.microsoft.com/office/drawing/2014/main" id="{92D09C8F-B662-428C-9C4C-782D9FD3F66D}"/>
              </a:ext>
            </a:extLst>
          </p:cNvPr>
          <p:cNvSpPr txBox="1"/>
          <p:nvPr/>
        </p:nvSpPr>
        <p:spPr>
          <a:xfrm>
            <a:off x="1265621" y="4280267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279B48-F10F-4BC1-B60D-617440C81299}"/>
              </a:ext>
            </a:extLst>
          </p:cNvPr>
          <p:cNvSpPr txBox="1"/>
          <p:nvPr/>
        </p:nvSpPr>
        <p:spPr>
          <a:xfrm>
            <a:off x="1171110" y="2178552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WHEEL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91" name="TextBox 176">
            <a:extLst>
              <a:ext uri="{FF2B5EF4-FFF2-40B4-BE49-F238E27FC236}">
                <a16:creationId xmlns:a16="http://schemas.microsoft.com/office/drawing/2014/main" id="{8213FADD-67C2-420B-A849-F8AD77102C9A}"/>
              </a:ext>
            </a:extLst>
          </p:cNvPr>
          <p:cNvSpPr txBox="1"/>
          <p:nvPr/>
        </p:nvSpPr>
        <p:spPr>
          <a:xfrm>
            <a:off x="1271961" y="253450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100</a:t>
            </a:r>
            <a:r>
              <a:rPr lang="ru-RU" sz="1200" dirty="0"/>
              <a:t> - </a:t>
            </a:r>
            <a:r>
              <a:rPr lang="en-US" sz="1200" dirty="0"/>
              <a:t>230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C527A65-E278-4CED-94AD-2D81B1AE8260}"/>
              </a:ext>
            </a:extLst>
          </p:cNvPr>
          <p:cNvSpPr txBox="1"/>
          <p:nvPr/>
        </p:nvSpPr>
        <p:spPr>
          <a:xfrm>
            <a:off x="1162051" y="4802325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FDL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93" name="TextBox 176">
            <a:extLst>
              <a:ext uri="{FF2B5EF4-FFF2-40B4-BE49-F238E27FC236}">
                <a16:creationId xmlns:a16="http://schemas.microsoft.com/office/drawing/2014/main" id="{71CC832A-E1CB-4E33-ABD8-E165FD12023F}"/>
              </a:ext>
            </a:extLst>
          </p:cNvPr>
          <p:cNvSpPr txBox="1"/>
          <p:nvPr/>
        </p:nvSpPr>
        <p:spPr>
          <a:xfrm>
            <a:off x="1258910" y="516984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130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5E9A507-4461-42B2-8EED-F804C3E28987}"/>
              </a:ext>
            </a:extLst>
          </p:cNvPr>
          <p:cNvSpPr txBox="1"/>
          <p:nvPr/>
        </p:nvSpPr>
        <p:spPr>
          <a:xfrm>
            <a:off x="1172509" y="5684262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FLT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22" name="TextBox 176">
            <a:extLst>
              <a:ext uri="{FF2B5EF4-FFF2-40B4-BE49-F238E27FC236}">
                <a16:creationId xmlns:a16="http://schemas.microsoft.com/office/drawing/2014/main" id="{C62F60D8-4D97-4F56-918F-15D77AC7CC38}"/>
              </a:ext>
            </a:extLst>
          </p:cNvPr>
          <p:cNvSpPr txBox="1"/>
          <p:nvPr/>
        </p:nvSpPr>
        <p:spPr>
          <a:xfrm>
            <a:off x="1273360" y="60402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60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9CF7D19-DF83-4DC8-8033-9D8BC590E521}"/>
              </a:ext>
            </a:extLst>
          </p:cNvPr>
          <p:cNvSpPr/>
          <p:nvPr/>
        </p:nvSpPr>
        <p:spPr>
          <a:xfrm>
            <a:off x="4007193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2D0F05F-97EF-4122-A70C-07DD2435C9C7}"/>
              </a:ext>
            </a:extLst>
          </p:cNvPr>
          <p:cNvSpPr/>
          <p:nvPr/>
        </p:nvSpPr>
        <p:spPr>
          <a:xfrm>
            <a:off x="4002894" y="214814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8F5397-7CE4-4E31-A980-9F6CA16FE338}"/>
              </a:ext>
            </a:extLst>
          </p:cNvPr>
          <p:cNvSpPr txBox="1"/>
          <p:nvPr/>
        </p:nvSpPr>
        <p:spPr>
          <a:xfrm>
            <a:off x="4821873" y="1258324"/>
            <a:ext cx="17252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FDBB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613A25DE-353D-4EB7-8380-EB0CE35CA5C6}"/>
              </a:ext>
            </a:extLst>
          </p:cNvPr>
          <p:cNvSpPr txBox="1"/>
          <p:nvPr/>
        </p:nvSpPr>
        <p:spPr>
          <a:xfrm>
            <a:off x="4918732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17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FDEFB70-DE03-4D21-8D52-A1B7928FD89A}"/>
              </a:ext>
            </a:extLst>
          </p:cNvPr>
          <p:cNvSpPr txBox="1"/>
          <p:nvPr/>
        </p:nvSpPr>
        <p:spPr>
          <a:xfrm>
            <a:off x="4825989" y="2178551"/>
            <a:ext cx="289936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ДСБ АБ</a:t>
            </a:r>
          </a:p>
        </p:txBody>
      </p:sp>
      <p:sp>
        <p:nvSpPr>
          <p:cNvPr id="123" name="TextBox 176">
            <a:extLst>
              <a:ext uri="{FF2B5EF4-FFF2-40B4-BE49-F238E27FC236}">
                <a16:creationId xmlns:a16="http://schemas.microsoft.com/office/drawing/2014/main" id="{4EE41341-DA5F-4A2E-8D95-18D26DDF2760}"/>
              </a:ext>
            </a:extLst>
          </p:cNvPr>
          <p:cNvSpPr txBox="1"/>
          <p:nvPr/>
        </p:nvSpPr>
        <p:spPr>
          <a:xfrm>
            <a:off x="4926840" y="253450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28 - 40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7395E284-EEB9-460E-B643-7248CF609608}"/>
              </a:ext>
            </a:extLst>
          </p:cNvPr>
          <p:cNvSpPr/>
          <p:nvPr/>
        </p:nvSpPr>
        <p:spPr>
          <a:xfrm>
            <a:off x="4002894" y="3037046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E4AEB29-8E4F-44AD-81BA-921DAC603BAC}"/>
              </a:ext>
            </a:extLst>
          </p:cNvPr>
          <p:cNvSpPr/>
          <p:nvPr/>
        </p:nvSpPr>
        <p:spPr>
          <a:xfrm>
            <a:off x="4010882" y="392769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F9FE93D3-314B-4C20-A049-9ABB1899BA72}"/>
              </a:ext>
            </a:extLst>
          </p:cNvPr>
          <p:cNvSpPr/>
          <p:nvPr/>
        </p:nvSpPr>
        <p:spPr>
          <a:xfrm>
            <a:off x="4010882" y="476721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BF9DC31-0399-4E69-A6BE-B1C0E46971EA}"/>
              </a:ext>
            </a:extLst>
          </p:cNvPr>
          <p:cNvSpPr txBox="1"/>
          <p:nvPr/>
        </p:nvSpPr>
        <p:spPr>
          <a:xfrm>
            <a:off x="4821873" y="3023887"/>
            <a:ext cx="264227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L-SCHOOL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31" name="TextBox 176">
            <a:extLst>
              <a:ext uri="{FF2B5EF4-FFF2-40B4-BE49-F238E27FC236}">
                <a16:creationId xmlns:a16="http://schemas.microsoft.com/office/drawing/2014/main" id="{9813D1FF-05AC-479C-8EC9-F311220DDC6D}"/>
              </a:ext>
            </a:extLst>
          </p:cNvPr>
          <p:cNvSpPr txBox="1"/>
          <p:nvPr/>
        </p:nvSpPr>
        <p:spPr>
          <a:xfrm>
            <a:off x="4918732" y="3391411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20 - 50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EB25990-2BAC-4FDA-902F-D0DC82F08773}"/>
              </a:ext>
            </a:extLst>
          </p:cNvPr>
          <p:cNvSpPr txBox="1"/>
          <p:nvPr/>
        </p:nvSpPr>
        <p:spPr>
          <a:xfrm>
            <a:off x="4837970" y="3920095"/>
            <a:ext cx="194741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L-OFFICE EM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35" name="TextBox 176">
            <a:extLst>
              <a:ext uri="{FF2B5EF4-FFF2-40B4-BE49-F238E27FC236}">
                <a16:creationId xmlns:a16="http://schemas.microsoft.com/office/drawing/2014/main" id="{002D2FA2-3F15-40E3-9C8E-AFF9CC742CFB}"/>
              </a:ext>
            </a:extLst>
          </p:cNvPr>
          <p:cNvSpPr txBox="1"/>
          <p:nvPr/>
        </p:nvSpPr>
        <p:spPr>
          <a:xfrm>
            <a:off x="4934829" y="428761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- </a:t>
            </a:r>
            <a:r>
              <a:rPr lang="en-US" sz="1200" dirty="0"/>
              <a:t>5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199EA1F-85C1-4C54-BAB6-B5CD4A779B12}"/>
              </a:ext>
            </a:extLst>
          </p:cNvPr>
          <p:cNvSpPr txBox="1"/>
          <p:nvPr/>
        </p:nvSpPr>
        <p:spPr>
          <a:xfrm>
            <a:off x="4848428" y="4802032"/>
            <a:ext cx="2633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ССК АБ</a:t>
            </a:r>
          </a:p>
        </p:txBody>
      </p:sp>
      <p:sp>
        <p:nvSpPr>
          <p:cNvPr id="137" name="TextBox 176">
            <a:extLst>
              <a:ext uri="{FF2B5EF4-FFF2-40B4-BE49-F238E27FC236}">
                <a16:creationId xmlns:a16="http://schemas.microsoft.com/office/drawing/2014/main" id="{1DA52621-CE3A-4D61-969B-298175A119FE}"/>
              </a:ext>
            </a:extLst>
          </p:cNvPr>
          <p:cNvSpPr txBox="1"/>
          <p:nvPr/>
        </p:nvSpPr>
        <p:spPr>
          <a:xfrm>
            <a:off x="4949279" y="515798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C7C73C-C8D3-42F8-BA93-B796E84C8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722" y="1249127"/>
            <a:ext cx="649228" cy="7429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4ADFB0-6EEE-4F6E-ABD1-82A7351CF7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880" y="3958529"/>
            <a:ext cx="710517" cy="70525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0ED8A03-55AF-40CB-89A2-013404A2A2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541" y="4874797"/>
            <a:ext cx="702957" cy="567654"/>
          </a:xfrm>
          <a:prstGeom prst="rect">
            <a:avLst/>
          </a:prstGeom>
        </p:spPr>
      </p:pic>
      <p:sp>
        <p:nvSpPr>
          <p:cNvPr id="64" name="Заголовок 17">
            <a:extLst>
              <a:ext uri="{FF2B5EF4-FFF2-40B4-BE49-F238E27FC236}">
                <a16:creationId xmlns:a16="http://schemas.microsoft.com/office/drawing/2014/main" id="{A8F7FB52-2C6E-4EA4-812E-CB8FBCDED95F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СВЕТИЛЬНИКИ С БАП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08E3BE-173C-4B65-B4A4-754B2153A1A4}"/>
              </a:ext>
            </a:extLst>
          </p:cNvPr>
          <p:cNvSpPr txBox="1"/>
          <p:nvPr/>
        </p:nvSpPr>
        <p:spPr>
          <a:xfrm>
            <a:off x="5378454" y="6017838"/>
            <a:ext cx="319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Время работы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в аварийном режиме - 1 час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C93F01-EA17-424E-AC6A-740FE51AF5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198" y="3188694"/>
            <a:ext cx="673199" cy="5844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77E3D7-AD8B-454A-A316-3B48908C6E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3998203" y="2163760"/>
            <a:ext cx="721976" cy="6966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495F352-77F6-4A9C-9451-228CF32CBF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4962" y="1311989"/>
            <a:ext cx="719429" cy="6652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1A46D2-E170-408B-A1A2-2582170AA6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74" y="3040169"/>
            <a:ext cx="719428" cy="73291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5EF9F09-31BD-4935-8780-38374056C0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73" y="3930819"/>
            <a:ext cx="730440" cy="7311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770E3E-045C-44B5-8F9A-33A24DCE0E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2" y="2295595"/>
            <a:ext cx="730440" cy="47781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FD119-6B27-4725-89D0-4D83BB37E58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335313" y="4816289"/>
            <a:ext cx="736084" cy="7233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90D7F14-B225-45F4-B085-A3EBF1CB9E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333371" y="5657748"/>
            <a:ext cx="729322" cy="71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86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9826602" y="1810999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fpl</a:t>
            </a:r>
            <a:endParaRPr lang="ru-RU" sz="1600" b="0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E88064F-B22D-481E-8C13-3A36DDE41051}"/>
              </a:ext>
            </a:extLst>
          </p:cNvPr>
          <p:cNvGrpSpPr/>
          <p:nvPr/>
        </p:nvGrpSpPr>
        <p:grpSpPr>
          <a:xfrm>
            <a:off x="8329273" y="1628775"/>
            <a:ext cx="1274812" cy="1286773"/>
            <a:chOff x="7858981" y="1453943"/>
            <a:chExt cx="1274812" cy="1286773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D2F44FA-79CD-4EF5-AA37-260C26277651}"/>
                </a:ext>
              </a:extLst>
            </p:cNvPr>
            <p:cNvGrpSpPr/>
            <p:nvPr/>
          </p:nvGrpSpPr>
          <p:grpSpPr>
            <a:xfrm>
              <a:off x="8044293" y="1574060"/>
              <a:ext cx="1089500" cy="1166656"/>
              <a:chOff x="8353474" y="1791814"/>
              <a:chExt cx="1089500" cy="1166656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2616A066-5C07-4C5C-93F9-08CF65C156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700A5242-7C53-4F3E-99B3-CCA6BF037F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4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401207E2-5774-4FC1-B91C-4CFE24564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7858981" y="1453943"/>
              <a:ext cx="1072250" cy="128481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5 </a:t>
            </a:r>
            <a:r>
              <a:rPr lang="ru-RU" sz="2800" dirty="0">
                <a:solidFill>
                  <a:schemeClr val="accent2"/>
                </a:solidFill>
              </a:rPr>
              <a:t>РЕШЕНИЙ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СКЛАДА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891767"/>
              </p:ext>
            </p:extLst>
          </p:nvPr>
        </p:nvGraphicFramePr>
        <p:xfrm>
          <a:off x="587374" y="3233431"/>
          <a:ext cx="11066361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25655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844154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864091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814248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  <a:gridCol w="1874059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844154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50 - 100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00 - 230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230 - 1200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2 - 100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2 - 82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8500 - 18100</a:t>
                      </a:r>
                      <a:endParaRPr lang="ru-RU" sz="1400" b="0" i="0" u="none" strike="noStrike" baseline="0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13100 - 37697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29926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162236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1776 - 13500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1367 - 10823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C120</a:t>
                      </a:r>
                      <a:r>
                        <a:rPr lang="ru-RU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A, W, WL, F15, F30, D60, C120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25х100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180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160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150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130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56" name="Текст 2">
            <a:extLst>
              <a:ext uri="{FF2B5EF4-FFF2-40B4-BE49-F238E27FC236}">
                <a16:creationId xmlns:a16="http://schemas.microsoft.com/office/drawing/2014/main" id="{8B2C2EC6-69A8-42AB-99D8-FAF4F195D3CF}"/>
              </a:ext>
            </a:extLst>
          </p:cNvPr>
          <p:cNvSpPr txBox="1">
            <a:spLocks/>
          </p:cNvSpPr>
          <p:nvPr/>
        </p:nvSpPr>
        <p:spPr>
          <a:xfrm>
            <a:off x="7933106" y="1823383"/>
            <a:ext cx="1112180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дсо</a:t>
            </a:r>
            <a:endParaRPr lang="ru-RU" sz="1600" b="0" dirty="0"/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447263" y="1810999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unibay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4329223" y="1823258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wheel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6153107" y="1810999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ffl</a:t>
            </a:r>
            <a:endParaRPr lang="ru-RU" sz="1600" b="0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190" y="1628775"/>
            <a:ext cx="1068320" cy="16888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61E25D6-BDA0-43CE-9216-C46CE482E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447" y="1641158"/>
            <a:ext cx="1068320" cy="1688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10B85355-64AF-49C1-A30A-33CC658347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339" y="1641034"/>
            <a:ext cx="1068320" cy="16888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CA3F576-D836-4E75-8397-00067A6B7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656" y="1628775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162" y="1628775"/>
            <a:ext cx="1068320" cy="16888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11589E7-AE91-4E61-A5EB-2BF8E68412F1}"/>
              </a:ext>
            </a:extLst>
          </p:cNvPr>
          <p:cNvGrpSpPr/>
          <p:nvPr/>
        </p:nvGrpSpPr>
        <p:grpSpPr>
          <a:xfrm>
            <a:off x="10224587" y="1561954"/>
            <a:ext cx="1369041" cy="1270433"/>
            <a:chOff x="9816728" y="1398260"/>
            <a:chExt cx="1369041" cy="127043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17459FD-AA4B-44CA-8682-59324C361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87529">
              <a:off x="10150475" y="1407671"/>
              <a:ext cx="1035294" cy="126102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093F8FF-952D-4860-8466-E37EBF1A6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96424">
              <a:off x="9816728" y="1398260"/>
              <a:ext cx="1054156" cy="1250438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0C501F-CC1C-4CE0-99A3-C05FD2D3BA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550" y="1936586"/>
            <a:ext cx="1486890" cy="8294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B740B0-0EC9-4FDF-8B5B-E1638047CA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097" y="1809922"/>
            <a:ext cx="1867841" cy="105066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1AA4282-4B75-4AB9-B439-FE908F93EF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782" y="1809921"/>
            <a:ext cx="1182485" cy="118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1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>
                <a:solidFill>
                  <a:schemeClr val="accent2"/>
                </a:solidFill>
              </a:rPr>
              <a:t>ДСО </a:t>
            </a:r>
            <a:r>
              <a:rPr lang="ru-RU" sz="2800" dirty="0">
                <a:solidFill>
                  <a:schemeClr val="bg1"/>
                </a:solidFill>
              </a:rPr>
              <a:t>УНИВЕРСАЛЬНЫЙ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СВЕТИЛЬНИК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2FFF0A0-F650-4EFD-8C3B-E1B1BC0DA0D7}"/>
              </a:ext>
            </a:extLst>
          </p:cNvPr>
          <p:cNvGrpSpPr/>
          <p:nvPr/>
        </p:nvGrpSpPr>
        <p:grpSpPr>
          <a:xfrm>
            <a:off x="502187" y="1421949"/>
            <a:ext cx="4478101" cy="3876079"/>
            <a:chOff x="8162263" y="1704975"/>
            <a:chExt cx="3513801" cy="3012435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8B25569-4720-471C-9151-95916517CAC2}"/>
                </a:ext>
              </a:extLst>
            </p:cNvPr>
            <p:cNvGrpSpPr/>
            <p:nvPr/>
          </p:nvGrpSpPr>
          <p:grpSpPr>
            <a:xfrm>
              <a:off x="9155706" y="1704975"/>
              <a:ext cx="2520358" cy="2651457"/>
              <a:chOff x="8353474" y="1791814"/>
              <a:chExt cx="1089499" cy="1166656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8DD75D76-6805-4958-B02C-60F6B9BE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353474" y="2358068"/>
                <a:ext cx="570763" cy="600402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7E5406D-B7DE-4261-BB7D-E2BA5D63D4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923817">
                <a:off x="8715843" y="1791814"/>
                <a:ext cx="727130" cy="1106773"/>
              </a:xfrm>
              <a:prstGeom prst="rect">
                <a:avLst/>
              </a:prstGeom>
            </p:spPr>
          </p:pic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4194EE7-E662-457E-B6C7-FE567DEF6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64528">
              <a:off x="8162263" y="1745222"/>
              <a:ext cx="2480455" cy="2972188"/>
            </a:xfrm>
            <a:prstGeom prst="rect">
              <a:avLst/>
            </a:prstGeom>
          </p:spPr>
        </p:pic>
      </p:grpSp>
      <p:sp>
        <p:nvSpPr>
          <p:cNvPr id="9" name="Текст 3">
            <a:extLst>
              <a:ext uri="{FF2B5EF4-FFF2-40B4-BE49-F238E27FC236}">
                <a16:creationId xmlns:a16="http://schemas.microsoft.com/office/drawing/2014/main" id="{C5F4C925-8544-4B09-A8E4-FE72357348AF}"/>
              </a:ext>
            </a:extLst>
          </p:cNvPr>
          <p:cNvSpPr txBox="1">
            <a:spLocks/>
          </p:cNvSpPr>
          <p:nvPr/>
        </p:nvSpPr>
        <p:spPr>
          <a:xfrm>
            <a:off x="6301874" y="3901644"/>
            <a:ext cx="2715666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Экструдированный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алюминиевый профиль.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269B7C5C-BFFB-4AF3-858E-76957615D028}"/>
              </a:ext>
            </a:extLst>
          </p:cNvPr>
          <p:cNvSpPr txBox="1">
            <a:spLocks/>
          </p:cNvSpPr>
          <p:nvPr/>
        </p:nvSpPr>
        <p:spPr>
          <a:xfrm>
            <a:off x="6368547" y="3556093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B784B61E-DEEA-4458-8067-6326B786EA4E}"/>
              </a:ext>
            </a:extLst>
          </p:cNvPr>
          <p:cNvSpPr txBox="1">
            <a:spLocks/>
          </p:cNvSpPr>
          <p:nvPr/>
        </p:nvSpPr>
        <p:spPr>
          <a:xfrm>
            <a:off x="6301874" y="5136553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DD7D60C-BE6D-4376-9272-8EF4B9734034}"/>
              </a:ext>
            </a:extLst>
          </p:cNvPr>
          <p:cNvSpPr txBox="1">
            <a:spLocks/>
          </p:cNvSpPr>
          <p:nvPr/>
        </p:nvSpPr>
        <p:spPr>
          <a:xfrm>
            <a:off x="6368548" y="4791002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18769-BA26-4984-9C1B-092BA8D2D988}"/>
              </a:ext>
            </a:extLst>
          </p:cNvPr>
          <p:cNvSpPr txBox="1"/>
          <p:nvPr/>
        </p:nvSpPr>
        <p:spPr>
          <a:xfrm>
            <a:off x="7801158" y="1487134"/>
            <a:ext cx="352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предприятия и склада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32283B-5A5C-4701-B29F-D9CBA1BE8051}"/>
              </a:ext>
            </a:extLst>
          </p:cNvPr>
          <p:cNvSpPr txBox="1"/>
          <p:nvPr/>
        </p:nvSpPr>
        <p:spPr>
          <a:xfrm>
            <a:off x="6034328" y="1578670"/>
            <a:ext cx="176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+mj-lt"/>
              </a:rPr>
              <a:t>ДСО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C342455E-A4DB-42BF-832D-29DCBA22BF9A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12 - 100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14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C21481FF-9157-481D-A2F2-0B86311B0C27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D3E9E2B8-9719-4235-9C53-5A8E9418FEDD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163659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Д90, Д110,</a:t>
            </a:r>
            <a:b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Д120, 25х100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D8361128-35A1-4134-ADD3-226EFAF23628}"/>
              </a:ext>
            </a:extLst>
          </p:cNvPr>
          <p:cNvSpPr txBox="1">
            <a:spLocks/>
          </p:cNvSpPr>
          <p:nvPr/>
        </p:nvSpPr>
        <p:spPr>
          <a:xfrm>
            <a:off x="6368547" y="546656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46A62-E588-4779-8A10-89E826DFF012}"/>
              </a:ext>
            </a:extLst>
          </p:cNvPr>
          <p:cNvSpPr txBox="1"/>
          <p:nvPr/>
        </p:nvSpPr>
        <p:spPr>
          <a:xfrm>
            <a:off x="6368547" y="6121400"/>
            <a:ext cx="6392192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F3A074-4A08-4043-83FE-0342424BD418}"/>
              </a:ext>
            </a:extLst>
          </p:cNvPr>
          <p:cNvSpPr txBox="1"/>
          <p:nvPr/>
        </p:nvSpPr>
        <p:spPr>
          <a:xfrm>
            <a:off x="6368547" y="5875175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6CC0D31-4FB1-420B-BCEC-A5A95162F9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142" y="5545436"/>
            <a:ext cx="524694" cy="524694"/>
          </a:xfrm>
          <a:prstGeom prst="rect">
            <a:avLst/>
          </a:prstGeom>
        </p:spPr>
      </p:pic>
      <p:sp>
        <p:nvSpPr>
          <p:cNvPr id="26" name="Text 2">
            <a:extLst>
              <a:ext uri="{FF2B5EF4-FFF2-40B4-BE49-F238E27FC236}">
                <a16:creationId xmlns:a16="http://schemas.microsoft.com/office/drawing/2014/main" id="{947BC05A-1F7D-4D43-BABE-0DEBA3300DC9}"/>
              </a:ext>
            </a:extLst>
          </p:cNvPr>
          <p:cNvSpPr txBox="1"/>
          <p:nvPr/>
        </p:nvSpPr>
        <p:spPr>
          <a:xfrm>
            <a:off x="1152964" y="5598133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серии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2013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86A537F6-44EA-46CF-9DB3-FA8E431B4A1D}"/>
              </a:ext>
            </a:extLst>
          </p:cNvPr>
          <p:cNvSpPr txBox="1"/>
          <p:nvPr/>
        </p:nvSpPr>
        <p:spPr>
          <a:xfrm>
            <a:off x="3590501" y="568417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4DB3463-DC50-4054-8E1E-71E8A1426A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05" y="5545436"/>
            <a:ext cx="524694" cy="524694"/>
          </a:xfrm>
          <a:prstGeom prst="rect">
            <a:avLst/>
          </a:prstGeom>
        </p:spPr>
      </p:pic>
      <p:sp>
        <p:nvSpPr>
          <p:cNvPr id="29" name="Текст 3">
            <a:extLst>
              <a:ext uri="{FF2B5EF4-FFF2-40B4-BE49-F238E27FC236}">
                <a16:creationId xmlns:a16="http://schemas.microsoft.com/office/drawing/2014/main" id="{255AFE7C-0E92-489C-A31F-E34DEB2F5E69}"/>
              </a:ext>
            </a:extLst>
          </p:cNvPr>
          <p:cNvSpPr txBox="1">
            <a:spLocks/>
          </p:cNvSpPr>
          <p:nvPr/>
        </p:nvSpPr>
        <p:spPr>
          <a:xfrm>
            <a:off x="9099923" y="3904749"/>
            <a:ext cx="2727655" cy="83609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механической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IK10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0°C</a:t>
            </a:r>
          </a:p>
        </p:txBody>
      </p:sp>
    </p:spTree>
    <p:extLst>
      <p:ext uri="{BB962C8B-B14F-4D97-AF65-F5344CB8AC3E}">
        <p14:creationId xmlns:p14="http://schemas.microsoft.com/office/powerpoint/2010/main" val="479893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FPL </a:t>
            </a:r>
            <a:r>
              <a:rPr lang="ru-RU" sz="2800" dirty="0">
                <a:solidFill>
                  <a:schemeClr val="bg1"/>
                </a:solidFill>
              </a:rPr>
              <a:t>ДЛЯ РАВНОМЕРНОЙ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ЗАСВЕТКИ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BD348A-4034-4EEC-9EA3-1A658D61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87529">
            <a:off x="1262362" y="2539432"/>
            <a:ext cx="3400246" cy="41416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3EFB7C-FD63-416C-BD3B-547234CD2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96424">
            <a:off x="279759" y="2562744"/>
            <a:ext cx="3462195" cy="4106850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D31C8366-E9B2-4EFA-933B-B34F8869E7D4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183770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Трубка из поликарбоната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2мм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987F8593-144E-478B-8491-7596DE38802A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4465E80-6851-402F-8524-B4383DA9D279}"/>
              </a:ext>
            </a:extLst>
          </p:cNvPr>
          <p:cNvSpPr txBox="1">
            <a:spLocks/>
          </p:cNvSpPr>
          <p:nvPr/>
        </p:nvSpPr>
        <p:spPr>
          <a:xfrm>
            <a:off x="6301874" y="5110895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1C537926-44BC-485A-AA08-31BE0367CAC1}"/>
              </a:ext>
            </a:extLst>
          </p:cNvPr>
          <p:cNvSpPr txBox="1">
            <a:spLocks/>
          </p:cNvSpPr>
          <p:nvPr/>
        </p:nvSpPr>
        <p:spPr>
          <a:xfrm>
            <a:off x="6368548" y="473744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99DBE-CC6E-4C80-BCC4-D8C7D981476F}"/>
              </a:ext>
            </a:extLst>
          </p:cNvPr>
          <p:cNvSpPr txBox="1"/>
          <p:nvPr/>
        </p:nvSpPr>
        <p:spPr>
          <a:xfrm>
            <a:off x="7924983" y="1487134"/>
            <a:ext cx="2693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низких потолков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2EF79-F9CE-4256-8530-F5DAE85D12A6}"/>
              </a:ext>
            </a:extLst>
          </p:cNvPr>
          <p:cNvSpPr txBox="1"/>
          <p:nvPr/>
        </p:nvSpPr>
        <p:spPr>
          <a:xfrm>
            <a:off x="6262928" y="1578670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FPL</a:t>
            </a:r>
            <a:endParaRPr lang="ru-RU" sz="3600" dirty="0">
              <a:latin typeface="+mj-lt"/>
            </a:endParaRP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52AEB94-42F4-471E-AEDD-8A37859421FE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12 - 82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13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0B782A3-9742-4003-8AAA-058B6584890D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2C8C7137-6714-499D-B707-5677ED4538B7}"/>
              </a:ext>
            </a:extLst>
          </p:cNvPr>
          <p:cNvSpPr txBox="1">
            <a:spLocks/>
          </p:cNvSpPr>
          <p:nvPr/>
        </p:nvSpPr>
        <p:spPr>
          <a:xfrm>
            <a:off x="9716141" y="2974301"/>
            <a:ext cx="2311735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7D80012-FFB9-4F8D-9687-B7B6C43389F0}"/>
              </a:ext>
            </a:extLst>
          </p:cNvPr>
          <p:cNvSpPr txBox="1">
            <a:spLocks/>
          </p:cNvSpPr>
          <p:nvPr/>
        </p:nvSpPr>
        <p:spPr>
          <a:xfrm>
            <a:off x="6368547" y="549895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C8194-76BF-4C66-8472-76C574010B74}"/>
              </a:ext>
            </a:extLst>
          </p:cNvPr>
          <p:cNvSpPr txBox="1"/>
          <p:nvPr/>
        </p:nvSpPr>
        <p:spPr>
          <a:xfrm>
            <a:off x="6368547" y="5865133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520B27-B544-4A8E-A041-ADC9EA1117CB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54253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465-2626*70*75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(Д*Ш*В).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0,9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3,6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4B804-B837-4CD4-A29E-4FAA56B8FF2B}"/>
              </a:ext>
            </a:extLst>
          </p:cNvPr>
          <p:cNvSpPr txBox="1"/>
          <p:nvPr/>
        </p:nvSpPr>
        <p:spPr>
          <a:xfrm>
            <a:off x="6368547" y="6121400"/>
            <a:ext cx="5588991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C4105A0-E9F7-46A7-83E5-917643F7D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54" y="4839495"/>
            <a:ext cx="1505743" cy="15057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566EB6-C00C-40CD-9C64-CC558429331A}"/>
              </a:ext>
            </a:extLst>
          </p:cNvPr>
          <p:cNvSpPr txBox="1"/>
          <p:nvPr/>
        </p:nvSpPr>
        <p:spPr>
          <a:xfrm rot="16200000">
            <a:off x="5077358" y="5359890"/>
            <a:ext cx="138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A1A5A7"/>
                </a:solidFill>
                <a:latin typeface="+mj-lt"/>
              </a:rPr>
              <a:t>КСС Д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621C3E1-228B-4CB4-9D68-3932C88AD838}"/>
              </a:ext>
            </a:extLst>
          </p:cNvPr>
          <p:cNvGrpSpPr/>
          <p:nvPr/>
        </p:nvGrpSpPr>
        <p:grpSpPr>
          <a:xfrm>
            <a:off x="463550" y="1682081"/>
            <a:ext cx="1791659" cy="1310382"/>
            <a:chOff x="359673" y="1663919"/>
            <a:chExt cx="1791659" cy="1310382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99FCAEE-F394-46AF-AA8B-665F59504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10" y="1663919"/>
              <a:ext cx="524694" cy="524694"/>
            </a:xfrm>
            <a:prstGeom prst="rect">
              <a:avLst/>
            </a:prstGeom>
          </p:spPr>
        </p:pic>
        <p:sp>
          <p:nvSpPr>
            <p:cNvPr id="26" name="Text 2">
              <a:extLst>
                <a:ext uri="{FF2B5EF4-FFF2-40B4-BE49-F238E27FC236}">
                  <a16:creationId xmlns:a16="http://schemas.microsoft.com/office/drawing/2014/main" id="{BC25EFD8-DA41-44B9-95C5-9D577E456976}"/>
                </a:ext>
              </a:extLst>
            </p:cNvPr>
            <p:cNvSpPr txBox="1"/>
            <p:nvPr/>
          </p:nvSpPr>
          <p:spPr>
            <a:xfrm>
              <a:off x="995969" y="1802659"/>
              <a:ext cx="1155363" cy="332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/>
                <a:t>стандартная</a:t>
              </a:r>
              <a:br>
                <a:rPr lang="ru-RU" sz="1200" dirty="0"/>
              </a:br>
              <a:r>
                <a:rPr lang="ru-RU" sz="1200" dirty="0"/>
                <a:t>гарантия</a:t>
              </a:r>
              <a:endParaRPr sz="1200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EF40901-097F-4DF7-A81D-264D831B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8" name="Text 2">
              <a:extLst>
                <a:ext uri="{FF2B5EF4-FFF2-40B4-BE49-F238E27FC236}">
                  <a16:creationId xmlns:a16="http://schemas.microsoft.com/office/drawing/2014/main" id="{8167D13D-CF6B-441A-9AEC-94250257BF52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132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UNIBAY</a:t>
            </a:r>
            <a:br>
              <a:rPr lang="ru-RU" sz="2800" dirty="0"/>
            </a:br>
            <a:r>
              <a:rPr lang="ru-RU" sz="2800" dirty="0">
                <a:solidFill>
                  <a:schemeClr val="bg1"/>
                </a:solidFill>
              </a:rPr>
              <a:t>ДЛЯ ПЛОХИХ СЕТЕЙ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4B87EC7B-B59F-4796-92C5-219A6C70E519}"/>
              </a:ext>
            </a:extLst>
          </p:cNvPr>
          <p:cNvSpPr txBox="1">
            <a:spLocks/>
          </p:cNvSpPr>
          <p:nvPr/>
        </p:nvSpPr>
        <p:spPr>
          <a:xfrm>
            <a:off x="6301874" y="4093371"/>
            <a:ext cx="3261574" cy="60307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Алюминиевая пластина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 мм.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CB343B21-2CB1-444E-936C-45627DE445B7}"/>
              </a:ext>
            </a:extLst>
          </p:cNvPr>
          <p:cNvSpPr txBox="1">
            <a:spLocks/>
          </p:cNvSpPr>
          <p:nvPr/>
        </p:nvSpPr>
        <p:spPr>
          <a:xfrm>
            <a:off x="6368547" y="3679724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4ACFE7E4-99A5-41A8-8D12-32A6BE6E8FE7}"/>
              </a:ext>
            </a:extLst>
          </p:cNvPr>
          <p:cNvSpPr txBox="1">
            <a:spLocks/>
          </p:cNvSpPr>
          <p:nvPr/>
        </p:nvSpPr>
        <p:spPr>
          <a:xfrm>
            <a:off x="6301874" y="5162416"/>
            <a:ext cx="5018167" cy="74067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8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 до 305В.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Два вида драйвера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серийном исполнении.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Низковольтное исполнение, управление и аварийный блок доступны по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ТЗ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BA394C1A-670E-4007-8546-163C9C7ACB6E}"/>
              </a:ext>
            </a:extLst>
          </p:cNvPr>
          <p:cNvSpPr txBox="1">
            <a:spLocks/>
          </p:cNvSpPr>
          <p:nvPr/>
        </p:nvSpPr>
        <p:spPr>
          <a:xfrm>
            <a:off x="6368548" y="474877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08474-9ED5-49B0-9E28-C4FB78D03DF3}"/>
              </a:ext>
            </a:extLst>
          </p:cNvPr>
          <p:cNvSpPr txBox="1"/>
          <p:nvPr/>
        </p:nvSpPr>
        <p:spPr>
          <a:xfrm>
            <a:off x="7801158" y="1487134"/>
            <a:ext cx="3626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подвесной светильник</a:t>
            </a:r>
            <a:br>
              <a:rPr lang="ru-RU" sz="2400" dirty="0"/>
            </a:br>
            <a:r>
              <a:rPr lang="ru-RU" sz="2400" dirty="0"/>
              <a:t>с поворотной скобой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80A30-6453-4B7E-8590-9A8AB76DA2EC}"/>
              </a:ext>
            </a:extLst>
          </p:cNvPr>
          <p:cNvSpPr txBox="1"/>
          <p:nvPr/>
        </p:nvSpPr>
        <p:spPr>
          <a:xfrm>
            <a:off x="4899081" y="1571150"/>
            <a:ext cx="290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UNIBAY</a:t>
            </a:r>
            <a:endParaRPr lang="ru-RU" sz="3600" dirty="0">
              <a:latin typeface="+mj-lt"/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39D2749E-F8E5-463E-90D1-EFD5B7A65996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6240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50 -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18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FFDFD9CF-CAF6-4273-ADC8-A115FF5871C8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12C06BA-3F77-4361-A735-D8A899F472E0}"/>
              </a:ext>
            </a:extLst>
          </p:cNvPr>
          <p:cNvSpPr txBox="1">
            <a:spLocks/>
          </p:cNvSpPr>
          <p:nvPr/>
        </p:nvSpPr>
        <p:spPr>
          <a:xfrm>
            <a:off x="9505573" y="2964451"/>
            <a:ext cx="1636598" cy="56240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С120, Г60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57C94E-D27E-4552-A98A-3CFCD6BDF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" y="1238528"/>
            <a:ext cx="4713965" cy="3564146"/>
          </a:xfrm>
          <a:prstGeom prst="rect">
            <a:avLst/>
          </a:prstGeom>
        </p:spPr>
      </p:pic>
      <p:sp>
        <p:nvSpPr>
          <p:cNvPr id="18" name="Текст 3">
            <a:extLst>
              <a:ext uri="{FF2B5EF4-FFF2-40B4-BE49-F238E27FC236}">
                <a16:creationId xmlns:a16="http://schemas.microsoft.com/office/drawing/2014/main" id="{98FD8FD0-5165-438D-A4D4-72128F3E2B7A}"/>
              </a:ext>
            </a:extLst>
          </p:cNvPr>
          <p:cNvSpPr txBox="1">
            <a:spLocks/>
          </p:cNvSpPr>
          <p:nvPr/>
        </p:nvSpPr>
        <p:spPr>
          <a:xfrm>
            <a:off x="9505573" y="4104021"/>
            <a:ext cx="2497372" cy="50602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+40°C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6A8660-E76A-4621-A37C-7059A8442A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84" y="2569836"/>
            <a:ext cx="1124745" cy="1124745"/>
          </a:xfrm>
          <a:prstGeom prst="rect">
            <a:avLst/>
          </a:prstGeom>
        </p:spPr>
      </p:pic>
      <p:sp>
        <p:nvSpPr>
          <p:cNvPr id="22" name="TextBox 176">
            <a:extLst>
              <a:ext uri="{FF2B5EF4-FFF2-40B4-BE49-F238E27FC236}">
                <a16:creationId xmlns:a16="http://schemas.microsoft.com/office/drawing/2014/main" id="{82AA286D-50D1-4CB5-B8FC-89F6A10BCCB6}"/>
              </a:ext>
            </a:extLst>
          </p:cNvPr>
          <p:cNvSpPr txBox="1"/>
          <p:nvPr/>
        </p:nvSpPr>
        <p:spPr>
          <a:xfrm>
            <a:off x="4994084" y="3708314"/>
            <a:ext cx="112474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800" b="0" dirty="0">
                <a:latin typeface="+mj-lt"/>
              </a:rPr>
              <a:t>С120</a:t>
            </a:r>
          </a:p>
          <a:p>
            <a:pPr algn="l"/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до 17</a:t>
            </a:r>
            <a:r>
              <a:rPr lang="en-US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 лм/Вт</a:t>
            </a:r>
            <a:endParaRPr lang="ru-RU" sz="1400" b="0" dirty="0">
              <a:ea typeface="Cambria" panose="02040503050406030204" pitchFamily="18" charset="0"/>
            </a:endParaRPr>
          </a:p>
          <a:p>
            <a:pPr algn="l"/>
            <a:r>
              <a:rPr lang="en-US" sz="1800" b="0" dirty="0">
                <a:latin typeface="+mj-lt"/>
              </a:rPr>
              <a:t> </a:t>
            </a:r>
            <a:endParaRPr lang="ru-RU" sz="1800" b="0" dirty="0">
              <a:latin typeface="+mj-lt"/>
            </a:endParaRPr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2DA26A75-B60A-4028-B5A6-F645E42538AB}"/>
              </a:ext>
            </a:extLst>
          </p:cNvPr>
          <p:cNvSpPr txBox="1"/>
          <p:nvPr/>
        </p:nvSpPr>
        <p:spPr>
          <a:xfrm>
            <a:off x="4994085" y="5565457"/>
            <a:ext cx="112474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800" b="0" dirty="0">
                <a:latin typeface="+mj-lt"/>
              </a:rPr>
              <a:t>Г60</a:t>
            </a:r>
            <a:br>
              <a:rPr lang="ru-RU" sz="1800" b="0" dirty="0">
                <a:latin typeface="+mj-lt"/>
              </a:rPr>
            </a:b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до 18</a:t>
            </a:r>
            <a:r>
              <a:rPr lang="en-US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sz="1400" b="0" dirty="0">
                <a:solidFill>
                  <a:schemeClr val="accent1"/>
                </a:solidFill>
                <a:ea typeface="Cambria" panose="02040503050406030204" pitchFamily="18" charset="0"/>
              </a:rPr>
              <a:t> лм/Вт</a:t>
            </a:r>
            <a:endParaRPr lang="ru-RU" sz="1400" b="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9BA7A05-1B10-4C2E-837B-E30A175389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84" y="4426979"/>
            <a:ext cx="1124745" cy="112474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B5A288-DFCA-44F6-A781-0C038D14E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91" y="5479082"/>
            <a:ext cx="524694" cy="524694"/>
          </a:xfrm>
          <a:prstGeom prst="rect">
            <a:avLst/>
          </a:prstGeom>
        </p:spPr>
      </p:pic>
      <p:sp>
        <p:nvSpPr>
          <p:cNvPr id="28" name="Text 2">
            <a:extLst>
              <a:ext uri="{FF2B5EF4-FFF2-40B4-BE49-F238E27FC236}">
                <a16:creationId xmlns:a16="http://schemas.microsoft.com/office/drawing/2014/main" id="{1018724C-BC60-4F0B-9A19-0999C27085CD}"/>
              </a:ext>
            </a:extLst>
          </p:cNvPr>
          <p:cNvSpPr txBox="1"/>
          <p:nvPr/>
        </p:nvSpPr>
        <p:spPr>
          <a:xfrm>
            <a:off x="1268750" y="5617822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439633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4B0FA7-76E5-4278-BEC9-FB4219678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934" y="5785878"/>
            <a:ext cx="554889" cy="554889"/>
          </a:xfrm>
          <a:prstGeom prst="rect">
            <a:avLst/>
          </a:prstGeom>
        </p:spPr>
      </p:pic>
      <p:sp>
        <p:nvSpPr>
          <p:cNvPr id="157" name="Заголовок 1">
            <a:extLst>
              <a:ext uri="{FF2B5EF4-FFF2-40B4-BE49-F238E27FC236}">
                <a16:creationId xmlns:a16="http://schemas.microsoft.com/office/drawing/2014/main" id="{AD6A753E-EA14-482E-B3B7-934E9C0E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46581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dirty="0"/>
              <a:t>ОТЕЧЕСТВЕННЫЙ</a:t>
            </a:r>
            <a:br>
              <a:rPr lang="ru-RU" sz="3200" dirty="0"/>
            </a:br>
            <a:r>
              <a:rPr lang="en-US" sz="3200" dirty="0"/>
              <a:t>HIGH-BAY</a:t>
            </a:r>
            <a:endParaRPr lang="ru-RU" sz="3200" dirty="0"/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99EB6C00-FC15-4B52-BABD-20BF4A33DAA7}"/>
              </a:ext>
            </a:extLst>
          </p:cNvPr>
          <p:cNvSpPr txBox="1">
            <a:spLocks/>
          </p:cNvSpPr>
          <p:nvPr/>
        </p:nvSpPr>
        <p:spPr>
          <a:xfrm>
            <a:off x="6771774" y="3950284"/>
            <a:ext cx="3096767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Литой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алюминиевый корпус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Вес, кг: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4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до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6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,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6" name="Текст 4">
            <a:extLst>
              <a:ext uri="{FF2B5EF4-FFF2-40B4-BE49-F238E27FC236}">
                <a16:creationId xmlns:a16="http://schemas.microsoft.com/office/drawing/2014/main" id="{E62C659D-34E9-4674-8F11-CAD9132521B5}"/>
              </a:ext>
            </a:extLst>
          </p:cNvPr>
          <p:cNvSpPr txBox="1">
            <a:spLocks/>
          </p:cNvSpPr>
          <p:nvPr/>
        </p:nvSpPr>
        <p:spPr>
          <a:xfrm>
            <a:off x="6838447" y="3536637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47" name="Текст 3">
            <a:extLst>
              <a:ext uri="{FF2B5EF4-FFF2-40B4-BE49-F238E27FC236}">
                <a16:creationId xmlns:a16="http://schemas.microsoft.com/office/drawing/2014/main" id="{E1CBC6CE-BD54-49D9-BD1F-849708E10C9B}"/>
              </a:ext>
            </a:extLst>
          </p:cNvPr>
          <p:cNvSpPr txBox="1">
            <a:spLocks/>
          </p:cNvSpPr>
          <p:nvPr/>
        </p:nvSpPr>
        <p:spPr>
          <a:xfrm>
            <a:off x="6771774" y="4918646"/>
            <a:ext cx="5125154" cy="4858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Проводное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управление. 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120В до 305В.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Исполнение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с гальванической развязкой.</a:t>
            </a:r>
          </a:p>
        </p:txBody>
      </p:sp>
      <p:sp>
        <p:nvSpPr>
          <p:cNvPr id="48" name="Текст 4">
            <a:extLst>
              <a:ext uri="{FF2B5EF4-FFF2-40B4-BE49-F238E27FC236}">
                <a16:creationId xmlns:a16="http://schemas.microsoft.com/office/drawing/2014/main" id="{AE7BC711-7D21-4384-BE7F-30E0749E9946}"/>
              </a:ext>
            </a:extLst>
          </p:cNvPr>
          <p:cNvSpPr txBox="1">
            <a:spLocks/>
          </p:cNvSpPr>
          <p:nvPr/>
        </p:nvSpPr>
        <p:spPr>
          <a:xfrm>
            <a:off x="6838447" y="4553639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044AE7FE-93DD-4AF5-8257-728BCC6162F3}"/>
              </a:ext>
            </a:extLst>
          </p:cNvPr>
          <p:cNvSpPr txBox="1">
            <a:spLocks/>
          </p:cNvSpPr>
          <p:nvPr/>
        </p:nvSpPr>
        <p:spPr>
          <a:xfrm>
            <a:off x="6771774" y="615208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CRI70, 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С закаленным стеклом.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50" name="Текст 4">
            <a:extLst>
              <a:ext uri="{FF2B5EF4-FFF2-40B4-BE49-F238E27FC236}">
                <a16:creationId xmlns:a16="http://schemas.microsoft.com/office/drawing/2014/main" id="{D22EACDC-063E-4731-A2B8-8F9552B2F3C1}"/>
              </a:ext>
            </a:extLst>
          </p:cNvPr>
          <p:cNvSpPr txBox="1">
            <a:spLocks/>
          </p:cNvSpPr>
          <p:nvPr/>
        </p:nvSpPr>
        <p:spPr>
          <a:xfrm>
            <a:off x="6838448" y="5738433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451E5-C091-44DD-84C0-D2BFBC299886}"/>
              </a:ext>
            </a:extLst>
          </p:cNvPr>
          <p:cNvSpPr txBox="1"/>
          <p:nvPr/>
        </p:nvSpPr>
        <p:spPr>
          <a:xfrm>
            <a:off x="9647117" y="1487134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для высоких</a:t>
            </a:r>
            <a:br>
              <a:rPr lang="ru-RU" sz="2400" dirty="0"/>
            </a:br>
            <a:r>
              <a:rPr lang="ru-RU" sz="2400" dirty="0"/>
              <a:t>потолков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316AC5-7145-4E08-A33A-A0F2A5ECE376}"/>
              </a:ext>
            </a:extLst>
          </p:cNvPr>
          <p:cNvSpPr txBox="1"/>
          <p:nvPr/>
        </p:nvSpPr>
        <p:spPr>
          <a:xfrm>
            <a:off x="4109601" y="1579466"/>
            <a:ext cx="5504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FEREKS WHEEL</a:t>
            </a:r>
            <a:endParaRPr lang="ru-RU" sz="3600" dirty="0">
              <a:latin typeface="+mj-lt"/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B80E934B-3E7B-4099-BA3F-535DC45C236E}"/>
              </a:ext>
            </a:extLst>
          </p:cNvPr>
          <p:cNvSpPr txBox="1">
            <a:spLocks/>
          </p:cNvSpPr>
          <p:nvPr/>
        </p:nvSpPr>
        <p:spPr>
          <a:xfrm>
            <a:off x="67717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23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160 лм/Вт.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AD921073-4A56-4FDE-9A85-7D8074ACAB3B}"/>
              </a:ext>
            </a:extLst>
          </p:cNvPr>
          <p:cNvSpPr txBox="1">
            <a:spLocks/>
          </p:cNvSpPr>
          <p:nvPr/>
        </p:nvSpPr>
        <p:spPr>
          <a:xfrm>
            <a:off x="6838448" y="2560654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A1C5B3C1-D57F-4FF7-8B31-C261C7077230}"/>
              </a:ext>
            </a:extLst>
          </p:cNvPr>
          <p:cNvSpPr txBox="1"/>
          <p:nvPr/>
        </p:nvSpPr>
        <p:spPr>
          <a:xfrm>
            <a:off x="4585284" y="5940280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2D7B00AE-ABDB-49BA-91F6-61304A23CEFE}"/>
              </a:ext>
            </a:extLst>
          </p:cNvPr>
          <p:cNvSpPr txBox="1">
            <a:spLocks/>
          </p:cNvSpPr>
          <p:nvPr/>
        </p:nvSpPr>
        <p:spPr>
          <a:xfrm>
            <a:off x="9868541" y="2974301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Д, Г60.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27CF7B49-E115-4F69-AE7E-E9C8AB2ADA1C}"/>
              </a:ext>
            </a:extLst>
          </p:cNvPr>
          <p:cNvSpPr txBox="1">
            <a:spLocks/>
          </p:cNvSpPr>
          <p:nvPr/>
        </p:nvSpPr>
        <p:spPr>
          <a:xfrm>
            <a:off x="9896475" y="3953389"/>
            <a:ext cx="2323459" cy="74777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Подвесной или поворотный.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8B95EC-DE58-4B86-B938-C9AE36F5A5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23475"/>
            <a:ext cx="5504008" cy="446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7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склада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7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видов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Взрывозащищенное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исполнение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FFL</a:t>
            </a:r>
            <a:br>
              <a:rPr lang="en-US" sz="2800" dirty="0"/>
            </a:br>
            <a:r>
              <a:rPr lang="ru-RU" sz="2800" dirty="0">
                <a:solidFill>
                  <a:schemeClr val="bg1"/>
                </a:solidFill>
              </a:rPr>
              <a:t>МОДУЛЬНОЕ РЕШЕНИЕ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F8205ACA-AB74-4E87-BD35-CFEE4AEB7E8E}"/>
              </a:ext>
            </a:extLst>
          </p:cNvPr>
          <p:cNvSpPr txBox="1">
            <a:spLocks/>
          </p:cNvSpPr>
          <p:nvPr/>
        </p:nvSpPr>
        <p:spPr>
          <a:xfrm>
            <a:off x="6301874" y="3775180"/>
            <a:ext cx="2674954" cy="72980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До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 модулей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установке.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Высота модуля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13 см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F584682E-919E-497C-BE32-4E151619EEAC}"/>
              </a:ext>
            </a:extLst>
          </p:cNvPr>
          <p:cNvSpPr txBox="1">
            <a:spLocks/>
          </p:cNvSpPr>
          <p:nvPr/>
        </p:nvSpPr>
        <p:spPr>
          <a:xfrm>
            <a:off x="6368547" y="3458813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8B03FA1C-44AD-49D3-85F4-F4DEBD45A785}"/>
              </a:ext>
            </a:extLst>
          </p:cNvPr>
          <p:cNvSpPr txBox="1">
            <a:spLocks/>
          </p:cNvSpPr>
          <p:nvPr/>
        </p:nvSpPr>
        <p:spPr>
          <a:xfrm>
            <a:off x="6301874" y="4893359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C9E52E0B-D9E4-4342-9300-E943CE444054}"/>
              </a:ext>
            </a:extLst>
          </p:cNvPr>
          <p:cNvSpPr txBox="1">
            <a:spLocks/>
          </p:cNvSpPr>
          <p:nvPr/>
        </p:nvSpPr>
        <p:spPr>
          <a:xfrm>
            <a:off x="6368548" y="4576992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55D8C-8CBF-45CD-BCD1-7FB5AF6DC109}"/>
              </a:ext>
            </a:extLst>
          </p:cNvPr>
          <p:cNvSpPr txBox="1"/>
          <p:nvPr/>
        </p:nvSpPr>
        <p:spPr>
          <a:xfrm>
            <a:off x="7801158" y="1487134"/>
            <a:ext cx="4283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направленного освещения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366405-F0CA-4C60-A818-637A4AAA8AC5}"/>
              </a:ext>
            </a:extLst>
          </p:cNvPr>
          <p:cNvSpPr txBox="1"/>
          <p:nvPr/>
        </p:nvSpPr>
        <p:spPr>
          <a:xfrm>
            <a:off x="6262928" y="1578670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FFL</a:t>
            </a:r>
            <a:endParaRPr lang="ru-RU" sz="3600" dirty="0">
              <a:latin typeface="+mj-lt"/>
            </a:endParaRP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3B8C440A-E131-4473-A4CA-B83863D5F576}"/>
              </a:ext>
            </a:extLst>
          </p:cNvPr>
          <p:cNvSpPr txBox="1">
            <a:spLocks/>
          </p:cNvSpPr>
          <p:nvPr/>
        </p:nvSpPr>
        <p:spPr>
          <a:xfrm>
            <a:off x="6301874" y="2886749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230 - 1200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30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83CD4F43-D40B-4292-893A-2DD07C27F46F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C3097514-7651-4210-8CB3-2FD5E026BA79}"/>
              </a:ext>
            </a:extLst>
          </p:cNvPr>
          <p:cNvSpPr txBox="1">
            <a:spLocks/>
          </p:cNvSpPr>
          <p:nvPr/>
        </p:nvSpPr>
        <p:spPr>
          <a:xfrm>
            <a:off x="9647312" y="2886749"/>
            <a:ext cx="2314316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F15, F20, F30, F40, D60, C120, A, W, WL.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28C06562-B847-40F0-9001-A2679BB2F9C1}"/>
              </a:ext>
            </a:extLst>
          </p:cNvPr>
          <p:cNvSpPr txBox="1">
            <a:spLocks/>
          </p:cNvSpPr>
          <p:nvPr/>
        </p:nvSpPr>
        <p:spPr>
          <a:xfrm>
            <a:off x="6368547" y="5213639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 / SPORT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C0CB76-836D-4081-B5E2-F0AC8B88DEA3}"/>
              </a:ext>
            </a:extLst>
          </p:cNvPr>
          <p:cNvSpPr txBox="1"/>
          <p:nvPr/>
        </p:nvSpPr>
        <p:spPr>
          <a:xfrm>
            <a:off x="6368547" y="6183799"/>
            <a:ext cx="5853219" cy="302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900" b="1" dirty="0"/>
              <a:t>Область применения: </a:t>
            </a:r>
            <a:r>
              <a:rPr lang="ru-RU" sz="900" dirty="0"/>
              <a:t>зоны класса 1 и 2 по газу.  Установка </a:t>
            </a:r>
            <a:r>
              <a:rPr lang="en-US" sz="900" dirty="0"/>
              <a:t>Ex-FFL </a:t>
            </a:r>
            <a:r>
              <a:rPr lang="ru-RU" sz="900" dirty="0"/>
              <a:t>в пылевой среде не предусмотрена.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30481193-50DC-40B4-ABDD-27E6A2CC8A8C}"/>
              </a:ext>
            </a:extLst>
          </p:cNvPr>
          <p:cNvSpPr txBox="1">
            <a:spLocks/>
          </p:cNvSpPr>
          <p:nvPr/>
        </p:nvSpPr>
        <p:spPr>
          <a:xfrm>
            <a:off x="9647312" y="3770479"/>
            <a:ext cx="2549449" cy="60885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Поворотный кронштейн с возможностью регулировки угла наклона от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0° до 60°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B515DD2C-6C6F-41E4-879E-53829F35CCC1}"/>
              </a:ext>
            </a:extLst>
          </p:cNvPr>
          <p:cNvSpPr txBox="1">
            <a:spLocks/>
          </p:cNvSpPr>
          <p:nvPr/>
        </p:nvSpPr>
        <p:spPr>
          <a:xfrm>
            <a:off x="6368547" y="5574948"/>
            <a:ext cx="2608281" cy="60885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en-US" b="1" dirty="0"/>
              <a:t>Ex</a:t>
            </a:r>
            <a:r>
              <a:rPr lang="ru-RU" b="1" dirty="0"/>
              <a:t>: </a:t>
            </a:r>
            <a:r>
              <a:rPr lang="en-US" dirty="0"/>
              <a:t>1Ex eb mb IIC T6 Gb X</a:t>
            </a:r>
            <a:r>
              <a:rPr lang="ru-RU" dirty="0"/>
              <a:t>; </a:t>
            </a:r>
            <a:r>
              <a:rPr lang="en-US" dirty="0"/>
              <a:t>1Ex eb mb IIC T5 Gb X</a:t>
            </a:r>
            <a:r>
              <a:rPr lang="ru-RU" dirty="0"/>
              <a:t>; </a:t>
            </a:r>
            <a:r>
              <a:rPr lang="en-US" dirty="0"/>
              <a:t>2Ex </a:t>
            </a:r>
            <a:r>
              <a:rPr lang="en-US" dirty="0" err="1"/>
              <a:t>ec</a:t>
            </a:r>
            <a:r>
              <a:rPr lang="en-US" dirty="0"/>
              <a:t> mb IIC T4 </a:t>
            </a:r>
            <a:r>
              <a:rPr lang="en-US" dirty="0" err="1"/>
              <a:t>Gc</a:t>
            </a:r>
            <a:r>
              <a:rPr lang="en-US" dirty="0"/>
              <a:t> X</a:t>
            </a:r>
            <a:endParaRPr lang="en-US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5E339B8B-E3C4-4A1D-A4BD-CF7C0E98D877}"/>
              </a:ext>
            </a:extLst>
          </p:cNvPr>
          <p:cNvSpPr txBox="1">
            <a:spLocks/>
          </p:cNvSpPr>
          <p:nvPr/>
        </p:nvSpPr>
        <p:spPr>
          <a:xfrm>
            <a:off x="8976828" y="5586275"/>
            <a:ext cx="3244938" cy="60885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Sport.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CRI9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Sport.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Цветовая температура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5700К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1F80C6-DCDF-4BC3-B80D-D83FC34B2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7" y="2755524"/>
            <a:ext cx="3903657" cy="390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DB5403-A065-4415-9CCF-E13A4982F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355" y="4576992"/>
            <a:ext cx="1518570" cy="17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35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 помещения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 на объекте.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D29940-2090-431B-A810-9434E3CE9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1" y="0"/>
            <a:ext cx="4566909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0E496-2955-4051-8651-5F70162AE331}"/>
              </a:ext>
            </a:extLst>
          </p:cNvPr>
          <p:cNvSpPr txBox="1"/>
          <p:nvPr/>
        </p:nvSpPr>
        <p:spPr>
          <a:xfrm>
            <a:off x="7850263" y="260350"/>
            <a:ext cx="410554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ЦОД «Иннополис»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Республика Татарстан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235E4A-2462-486D-928E-7F2AFF47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3" y="6358959"/>
            <a:ext cx="1936657" cy="1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9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b="0" dirty="0">
                <a:solidFill>
                  <a:schemeClr val="bg1"/>
                </a:solidFill>
              </a:rPr>
              <a:t>МЫ</a:t>
            </a:r>
            <a:br>
              <a:rPr lang="ru-RU" sz="2800" b="0" dirty="0">
                <a:solidFill>
                  <a:schemeClr val="bg1"/>
                </a:solidFill>
              </a:rPr>
            </a:br>
            <a:r>
              <a:rPr lang="ru-RU" sz="2800" b="0" dirty="0">
                <a:solidFill>
                  <a:schemeClr val="bg1"/>
                </a:solidFill>
              </a:rPr>
              <a:t>В ВЕНДОР ЛИСТАХ: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FD155D-BAE3-439D-B00A-765A6F9FC098}"/>
              </a:ext>
            </a:extLst>
          </p:cNvPr>
          <p:cNvSpPr txBox="1"/>
          <p:nvPr/>
        </p:nvSpPr>
        <p:spPr>
          <a:xfrm>
            <a:off x="5886120" y="1636012"/>
            <a:ext cx="713531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РУСАЛ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6B5A4C-4D35-437C-A85D-37130BE16AE1}"/>
              </a:ext>
            </a:extLst>
          </p:cNvPr>
          <p:cNvSpPr txBox="1"/>
          <p:nvPr/>
        </p:nvSpPr>
        <p:spPr>
          <a:xfrm>
            <a:off x="8235066" y="2373478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НОРНИКЕЛЬ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402C09-C892-45BF-87D3-DE3F63FB1F5D}"/>
              </a:ext>
            </a:extLst>
          </p:cNvPr>
          <p:cNvSpPr txBox="1"/>
          <p:nvPr/>
        </p:nvSpPr>
        <p:spPr>
          <a:xfrm>
            <a:off x="8235066" y="3922464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«АЗОТ»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77DFC-6828-4554-8A42-D5E9918CB80D}"/>
              </a:ext>
            </a:extLst>
          </p:cNvPr>
          <p:cNvSpPr txBox="1"/>
          <p:nvPr/>
        </p:nvSpPr>
        <p:spPr>
          <a:xfrm>
            <a:off x="8235066" y="1636012"/>
            <a:ext cx="1071216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«Полюс»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BC2CAB-F030-42FA-A9E7-47CDDF4D399B}"/>
              </a:ext>
            </a:extLst>
          </p:cNvPr>
          <p:cNvSpPr txBox="1"/>
          <p:nvPr/>
        </p:nvSpPr>
        <p:spPr>
          <a:xfrm>
            <a:off x="10482663" y="1636012"/>
            <a:ext cx="72487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ЕВРАЗ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13E0B7-C3F8-42B1-8278-1AE27A8D2B14}"/>
              </a:ext>
            </a:extLst>
          </p:cNvPr>
          <p:cNvSpPr txBox="1"/>
          <p:nvPr/>
        </p:nvSpPr>
        <p:spPr>
          <a:xfrm>
            <a:off x="3213757" y="2304228"/>
            <a:ext cx="22651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угольная энергетическая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CE1A1F-8CB0-4AB8-9708-087D6D89C7CE}"/>
              </a:ext>
            </a:extLst>
          </p:cNvPr>
          <p:cNvSpPr txBox="1"/>
          <p:nvPr/>
        </p:nvSpPr>
        <p:spPr>
          <a:xfrm>
            <a:off x="1250675" y="2234979"/>
            <a:ext cx="131342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генерирующая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63956E-B5E8-472B-B34E-104400CB24E6}"/>
              </a:ext>
            </a:extLst>
          </p:cNvPr>
          <p:cNvSpPr txBox="1"/>
          <p:nvPr/>
        </p:nvSpPr>
        <p:spPr>
          <a:xfrm>
            <a:off x="1250675" y="4615925"/>
            <a:ext cx="131342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НОВАПОРТ ХОЛДИНГ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375987-EA94-4DC1-AE73-67CD3A5C77A2}"/>
              </a:ext>
            </a:extLst>
          </p:cNvPr>
          <p:cNvSpPr txBox="1"/>
          <p:nvPr/>
        </p:nvSpPr>
        <p:spPr>
          <a:xfrm>
            <a:off x="3213758" y="4615925"/>
            <a:ext cx="1701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УК  «АЭРОПОРТЫ РЕГИОНОВ»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A3927F-2A8A-429D-8146-F80EAFD57891}"/>
              </a:ext>
            </a:extLst>
          </p:cNvPr>
          <p:cNvSpPr txBox="1"/>
          <p:nvPr/>
        </p:nvSpPr>
        <p:spPr>
          <a:xfrm>
            <a:off x="10482663" y="3853214"/>
            <a:ext cx="13810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«РОССЕТИ»  -МЭС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905993-8648-4DA9-9968-1FB7D7E3EFF3}"/>
              </a:ext>
            </a:extLst>
          </p:cNvPr>
          <p:cNvSpPr txBox="1"/>
          <p:nvPr/>
        </p:nvSpPr>
        <p:spPr>
          <a:xfrm>
            <a:off x="1251903" y="3116205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АЛРОСА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5DCB32-1D17-4726-8467-3060B5C01308}"/>
              </a:ext>
            </a:extLst>
          </p:cNvPr>
          <p:cNvSpPr txBox="1"/>
          <p:nvPr/>
        </p:nvSpPr>
        <p:spPr>
          <a:xfrm>
            <a:off x="8235066" y="3046955"/>
            <a:ext cx="155430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«СИБУР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5B1EC9-165F-468F-9164-545EDD6366DE}"/>
              </a:ext>
            </a:extLst>
          </p:cNvPr>
          <p:cNvSpPr txBox="1"/>
          <p:nvPr/>
        </p:nvSpPr>
        <p:spPr>
          <a:xfrm>
            <a:off x="3215197" y="3853214"/>
            <a:ext cx="18821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Лукойл-ПЕРМНЕФТЕОРГСИНТЕЗ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9D2F2F7-F4F8-4878-92AC-D4334C834D3D}"/>
              </a:ext>
            </a:extLst>
          </p:cNvPr>
          <p:cNvSpPr txBox="1"/>
          <p:nvPr/>
        </p:nvSpPr>
        <p:spPr>
          <a:xfrm>
            <a:off x="1250675" y="3922464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ГАЗПРОМНЕФТЬ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C51B55-BD52-4BA4-A6F7-1E6CD814663E}"/>
              </a:ext>
            </a:extLst>
          </p:cNvPr>
          <p:cNvSpPr txBox="1"/>
          <p:nvPr/>
        </p:nvSpPr>
        <p:spPr>
          <a:xfrm>
            <a:off x="10482663" y="3046955"/>
            <a:ext cx="163403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Холдинг «</a:t>
            </a:r>
            <a:r>
              <a:rPr lang="ru-RU" sz="900" dirty="0" err="1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Технодинамика</a:t>
            </a: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BAC4EF5-C093-41B1-B6E7-17EB91A205EE}"/>
              </a:ext>
            </a:extLst>
          </p:cNvPr>
          <p:cNvSpPr txBox="1"/>
          <p:nvPr/>
        </p:nvSpPr>
        <p:spPr>
          <a:xfrm>
            <a:off x="1250675" y="1497513"/>
            <a:ext cx="1221829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«Русская медная компания»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A417DA-FB18-4DA8-A9A6-AAEB490F55E5}"/>
              </a:ext>
            </a:extLst>
          </p:cNvPr>
          <p:cNvSpPr txBox="1"/>
          <p:nvPr/>
        </p:nvSpPr>
        <p:spPr>
          <a:xfrm>
            <a:off x="3240509" y="1636012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ОАО «УГМК»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E67042-D549-49A6-BFC3-784CECF47F4D}"/>
              </a:ext>
            </a:extLst>
          </p:cNvPr>
          <p:cNvSpPr txBox="1"/>
          <p:nvPr/>
        </p:nvSpPr>
        <p:spPr>
          <a:xfrm>
            <a:off x="5886121" y="2373478"/>
            <a:ext cx="1153212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«ММК»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B2E56C-C020-483B-87C9-F6317AA2BA65}"/>
              </a:ext>
            </a:extLst>
          </p:cNvPr>
          <p:cNvSpPr txBox="1"/>
          <p:nvPr/>
        </p:nvSpPr>
        <p:spPr>
          <a:xfrm>
            <a:off x="3213759" y="3116205"/>
            <a:ext cx="20407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«СЕВЕРСТАЛЬ»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4EFB01-FF56-4FCD-BC07-B1208477799E}"/>
              </a:ext>
            </a:extLst>
          </p:cNvPr>
          <p:cNvSpPr txBox="1"/>
          <p:nvPr/>
        </p:nvSpPr>
        <p:spPr>
          <a:xfrm>
            <a:off x="5886121" y="3922464"/>
            <a:ext cx="114451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«РОСХИМ»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8E971B-132A-4A3D-A179-386C195738FD}"/>
              </a:ext>
            </a:extLst>
          </p:cNvPr>
          <p:cNvSpPr txBox="1"/>
          <p:nvPr/>
        </p:nvSpPr>
        <p:spPr>
          <a:xfrm>
            <a:off x="10482663" y="5351090"/>
            <a:ext cx="14474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«АКРОН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194DC7-8BD2-431E-92FE-6BF5ED7D5404}"/>
              </a:ext>
            </a:extLst>
          </p:cNvPr>
          <p:cNvSpPr txBox="1"/>
          <p:nvPr/>
        </p:nvSpPr>
        <p:spPr>
          <a:xfrm>
            <a:off x="3213759" y="6028064"/>
            <a:ext cx="17956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фирма «Агрокомплекс»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им. Н.И. Ткачёва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30BAD6-9114-46C5-8612-3F503AB0DB8C}"/>
              </a:ext>
            </a:extLst>
          </p:cNvPr>
          <p:cNvSpPr txBox="1"/>
          <p:nvPr/>
        </p:nvSpPr>
        <p:spPr>
          <a:xfrm>
            <a:off x="8235067" y="6097314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«РУСАГРО»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7880F8-5CC7-4437-BD02-27408773B5D2}"/>
              </a:ext>
            </a:extLst>
          </p:cNvPr>
          <p:cNvSpPr txBox="1"/>
          <p:nvPr/>
        </p:nvSpPr>
        <p:spPr>
          <a:xfrm>
            <a:off x="5886191" y="5420340"/>
            <a:ext cx="1274279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«АГРОЭКО»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726231-CA1A-4E31-B7CA-EC8620038A23}"/>
              </a:ext>
            </a:extLst>
          </p:cNvPr>
          <p:cNvSpPr txBox="1"/>
          <p:nvPr/>
        </p:nvSpPr>
        <p:spPr>
          <a:xfrm>
            <a:off x="8235067" y="5420340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«ЭКОНИВА»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6CF6B92-CE7A-459B-ABC8-A51AB5AD6DEB}"/>
              </a:ext>
            </a:extLst>
          </p:cNvPr>
          <p:cNvSpPr txBox="1"/>
          <p:nvPr/>
        </p:nvSpPr>
        <p:spPr>
          <a:xfrm>
            <a:off x="5895421" y="6097314"/>
            <a:ext cx="141337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АПХ «МИРАТОРГ»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A3D10C7-FF64-4376-BE48-C6CE29246EBC}"/>
              </a:ext>
            </a:extLst>
          </p:cNvPr>
          <p:cNvSpPr txBox="1"/>
          <p:nvPr/>
        </p:nvSpPr>
        <p:spPr>
          <a:xfrm>
            <a:off x="10482664" y="6097314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«СИБАГРО»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9F1C2B-5550-4C54-9CBB-6D0169CC812D}"/>
              </a:ext>
            </a:extLst>
          </p:cNvPr>
          <p:cNvSpPr txBox="1"/>
          <p:nvPr/>
        </p:nvSpPr>
        <p:spPr>
          <a:xfrm>
            <a:off x="10482663" y="2373478"/>
            <a:ext cx="87608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РОСТЕХ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5B82E5B-8D91-44C3-9A05-38CCDABABE5A}"/>
              </a:ext>
            </a:extLst>
          </p:cNvPr>
          <p:cNvSpPr txBox="1"/>
          <p:nvPr/>
        </p:nvSpPr>
        <p:spPr>
          <a:xfrm>
            <a:off x="1250675" y="5420340"/>
            <a:ext cx="86791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«ОДК»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CCC31A5-9D4A-4A19-926A-FB52E7055934}"/>
              </a:ext>
            </a:extLst>
          </p:cNvPr>
          <p:cNvSpPr txBox="1"/>
          <p:nvPr/>
        </p:nvSpPr>
        <p:spPr>
          <a:xfrm>
            <a:off x="1279743" y="6097314"/>
            <a:ext cx="93686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«ОАК»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AEFDCD-DB1F-4B5E-9D8A-F1C48C02D0FE}"/>
              </a:ext>
            </a:extLst>
          </p:cNvPr>
          <p:cNvSpPr txBox="1"/>
          <p:nvPr/>
        </p:nvSpPr>
        <p:spPr>
          <a:xfrm>
            <a:off x="10482664" y="4685175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«ГАЗ»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74D9C-2DB8-42DA-A56C-6FBC0DB7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294" y="1536151"/>
            <a:ext cx="470956" cy="43438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22671C7-FFFB-40EB-913A-90093BCE7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996" y="2308836"/>
            <a:ext cx="537764" cy="360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44593-EC9E-44B1-AB40-AFF40796D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584" y="3919462"/>
            <a:ext cx="580589" cy="23683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7A4C7A0-E39F-49C3-83B7-959A1DC95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358" y="1488526"/>
            <a:ext cx="525040" cy="48589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444D731-BA30-40EC-AC68-A0822EAC4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8" y="3770178"/>
            <a:ext cx="980232" cy="53540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E67D9A1-9620-465C-B369-D7028CFBD9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390" y="1536151"/>
            <a:ext cx="421057" cy="41223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DADE74-E2B5-48FD-A8E7-F8B96CE5B4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330" y="2234979"/>
            <a:ext cx="537764" cy="50783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7DE4894F-AAB9-4155-BB97-F3B779961A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47" y="2278162"/>
            <a:ext cx="461835" cy="42146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6CAD2C2-F39D-4118-9161-FCD1246199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27" y="4584554"/>
            <a:ext cx="487474" cy="43207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581CEB04-E84E-4469-825A-24A430C5D4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13" y="4552215"/>
            <a:ext cx="484718" cy="496752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49E36E52-0759-44F1-816E-06B410A23C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115" y="3807549"/>
            <a:ext cx="487723" cy="46066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5DE34CB5-F70E-495A-B134-6B207B313E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44" y="3022269"/>
            <a:ext cx="718240" cy="41870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7CE6A1-747E-4700-BED5-E9F9D80C0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73" y="3152625"/>
            <a:ext cx="809011" cy="157993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F17A89D-E4AB-4806-9FC9-FB4923B73D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901" y="3776797"/>
            <a:ext cx="409379" cy="52216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CFC5F90-0D16-47A3-87FB-CCAEF12B39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675" y="3001290"/>
            <a:ext cx="702036" cy="460663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6EB8C0D-8BC1-46FC-BE68-BFA23C549A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294" y="2299994"/>
            <a:ext cx="470956" cy="37780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0BC70EDE-5A8A-436A-9FAC-98D93DBDFF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277" y="2980789"/>
            <a:ext cx="537764" cy="501665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7D92FBA9-27B2-4C41-93D6-60F56D73859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596" y="3770177"/>
            <a:ext cx="582353" cy="53540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ABA673D-D0F8-46A8-9E48-5F83DD3F592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603" y="5328841"/>
            <a:ext cx="455349" cy="41383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7D7F28A5-9259-4264-8209-B8C24A69C1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90" y="2277091"/>
            <a:ext cx="421057" cy="57600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55E9F584-8D07-45AB-8E72-B4FC76DAF48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17"/>
          <a:stretch/>
        </p:blipFill>
        <p:spPr>
          <a:xfrm>
            <a:off x="598567" y="5311839"/>
            <a:ext cx="435794" cy="447834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E7736B5-06B2-4216-9728-1BD193B72A3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57"/>
          <a:stretch/>
        </p:blipFill>
        <p:spPr>
          <a:xfrm>
            <a:off x="405142" y="6062122"/>
            <a:ext cx="822645" cy="30121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E8B0610C-7819-41F8-A42E-051AE805CB8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0744" y="4658931"/>
            <a:ext cx="769585" cy="28332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B80A9A53-BB08-4D7A-AEBF-2EFC8E29EB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558" y="5971583"/>
            <a:ext cx="482295" cy="482295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3C87605-896E-4E64-87A1-F831F7CFC06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985" y="5305969"/>
            <a:ext cx="475575" cy="478624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1062815-86F4-443C-99C8-8FCD5137EC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73" y="5408121"/>
            <a:ext cx="809011" cy="25527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6FBFB50C-F8B8-4728-81FC-3CF793D95D7D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352" y="6109918"/>
            <a:ext cx="662841" cy="205624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57162ED8-327B-4EE0-9EBE-77D2ABCD4E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294" y="5971583"/>
            <a:ext cx="539169" cy="482294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BC33CDA3-AE0C-4069-A17B-70F94B5FE26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136" y="6072626"/>
            <a:ext cx="749114" cy="213324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B6D413A-52EC-4D29-8FD9-8E6F9D50053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93" y="1536151"/>
            <a:ext cx="411343" cy="469697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1D71C1B8-A700-41BA-962A-D8FE10CFE9F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337" y="1536151"/>
            <a:ext cx="509750" cy="46166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44857E8F-F8F9-4041-8830-AFD88D8D61B7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838" y="2982624"/>
            <a:ext cx="514819" cy="458350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CC1942D7-70A2-46D8-8219-9FECB02CAA2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90" y="5296445"/>
            <a:ext cx="435794" cy="478623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05F9516F-949E-4346-970F-A47C78AF3DB8}"/>
              </a:ext>
            </a:extLst>
          </p:cNvPr>
          <p:cNvSpPr txBox="1"/>
          <p:nvPr/>
        </p:nvSpPr>
        <p:spPr>
          <a:xfrm>
            <a:off x="5881436" y="3116205"/>
            <a:ext cx="88736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РОСАТОМ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90DDCB5-0483-4541-9C4F-2E24BBF0D72E}"/>
              </a:ext>
            </a:extLst>
          </p:cNvPr>
          <p:cNvSpPr txBox="1"/>
          <p:nvPr/>
        </p:nvSpPr>
        <p:spPr>
          <a:xfrm>
            <a:off x="3240509" y="5420340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«СОЛЛЕРС»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FC7F27F9-C762-4E21-AF5E-D11AB8E34C5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167" y="4623868"/>
            <a:ext cx="531423" cy="35344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1C40CA2-14CF-4A12-BCCC-0595CB9C408D}"/>
              </a:ext>
            </a:extLst>
          </p:cNvPr>
          <p:cNvSpPr txBox="1"/>
          <p:nvPr/>
        </p:nvSpPr>
        <p:spPr>
          <a:xfrm>
            <a:off x="8235066" y="4685175"/>
            <a:ext cx="1295755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НПК «УВЗ»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77EE39-F6A7-43B8-B52D-1735AC414989}"/>
              </a:ext>
            </a:extLst>
          </p:cNvPr>
          <p:cNvSpPr txBox="1"/>
          <p:nvPr/>
        </p:nvSpPr>
        <p:spPr>
          <a:xfrm>
            <a:off x="5891032" y="4685175"/>
            <a:ext cx="109274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«ТМК»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A99018C-9F97-4A0E-8201-8C470B3617C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195" y="4565014"/>
            <a:ext cx="471155" cy="4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5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3C4CFA-B6D2-45F9-95D9-A1834299A4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943" y="2702987"/>
            <a:ext cx="7143057" cy="41550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</a:t>
            </a:r>
            <a:r>
              <a:rPr lang="en-US" sz="2400" dirty="0">
                <a:solidFill>
                  <a:schemeClr val="bg1"/>
                </a:solidFill>
              </a:rPr>
              <a:t>C</a:t>
            </a:r>
            <a:r>
              <a:rPr lang="ru-RU" sz="2400" dirty="0">
                <a:solidFill>
                  <a:schemeClr val="bg1"/>
                </a:solidFill>
              </a:rPr>
              <a:t>КЛАДА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зон хранения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362095" y="4766522"/>
            <a:ext cx="2196771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металлические </a:t>
            </a:r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B5BAD6C-B211-4BCD-B92A-EB0199796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4" y="1257998"/>
            <a:ext cx="1388254" cy="1178706"/>
          </a:xfrm>
          <a:prstGeom prst="rect">
            <a:avLst/>
          </a:prstGeom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управления складом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129" y="3125812"/>
            <a:ext cx="3351026" cy="1675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6008" y="4995895"/>
            <a:ext cx="3331347" cy="16753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129" y="5003980"/>
            <a:ext cx="3351026" cy="166581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6007" y="3150585"/>
            <a:ext cx="3330955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129" y="1247644"/>
            <a:ext cx="3351025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803" y="1245969"/>
            <a:ext cx="3330955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44963" y="1648255"/>
            <a:ext cx="6126865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b="0" dirty="0"/>
              <a:t>ОСВЕЩЕНИЕ СКЛАДОВ</a:t>
            </a:r>
            <a:endParaRPr lang="en-US" sz="2600" b="0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РЕАЛИЗОВАННЫЕ ПРОЕКТЫ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E05100D-7ACC-4795-9B04-B6E0125F2838}"/>
              </a:ext>
            </a:extLst>
          </p:cNvPr>
          <p:cNvSpPr/>
          <p:nvPr/>
        </p:nvSpPr>
        <p:spPr>
          <a:xfrm>
            <a:off x="313382" y="4438225"/>
            <a:ext cx="2140691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E84D2F9-F257-4C13-B190-D4002AAB0702}"/>
              </a:ext>
            </a:extLst>
          </p:cNvPr>
          <p:cNvSpPr/>
          <p:nvPr/>
        </p:nvSpPr>
        <p:spPr>
          <a:xfrm>
            <a:off x="3941050" y="6300189"/>
            <a:ext cx="2143804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B58527EB-A2C5-4E6A-A700-3EE436B37BB0}"/>
              </a:ext>
            </a:extLst>
          </p:cNvPr>
          <p:cNvSpPr/>
          <p:nvPr/>
        </p:nvSpPr>
        <p:spPr>
          <a:xfrm>
            <a:off x="313382" y="6308016"/>
            <a:ext cx="2142669" cy="361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5475900-C4DB-4AD7-B5A6-8E46D5793297}"/>
              </a:ext>
            </a:extLst>
          </p:cNvPr>
          <p:cNvSpPr/>
          <p:nvPr/>
        </p:nvSpPr>
        <p:spPr>
          <a:xfrm>
            <a:off x="3941050" y="4456495"/>
            <a:ext cx="2144336" cy="371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E70EE8-03FA-4587-88F4-CDE0D7FF9531}"/>
              </a:ext>
            </a:extLst>
          </p:cNvPr>
          <p:cNvSpPr txBox="1"/>
          <p:nvPr/>
        </p:nvSpPr>
        <p:spPr>
          <a:xfrm>
            <a:off x="3920041" y="6377373"/>
            <a:ext cx="212449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ПРОФ-ПРЕСС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0736A0-C06F-4ADC-981D-DE1A108F220C}"/>
              </a:ext>
            </a:extLst>
          </p:cNvPr>
          <p:cNvSpPr txBox="1"/>
          <p:nvPr/>
        </p:nvSpPr>
        <p:spPr>
          <a:xfrm>
            <a:off x="313484" y="6377373"/>
            <a:ext cx="213933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ВЛ ПАРК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31FDED4-DD71-4930-9E82-47AAB61F6AE8}"/>
              </a:ext>
            </a:extLst>
          </p:cNvPr>
          <p:cNvSpPr txBox="1"/>
          <p:nvPr/>
        </p:nvSpPr>
        <p:spPr>
          <a:xfrm>
            <a:off x="313382" y="4453841"/>
            <a:ext cx="267579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СКЛАД В</a:t>
            </a:r>
            <a:br>
              <a:rPr lang="ru-RU" sz="11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</a:br>
            <a:r>
              <a:rPr lang="ru-RU" sz="11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ОЧАКОВО-МАТВЕЕВСКОЕ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9EBE698-F64D-40C9-83FD-453568AF72F8}"/>
              </a:ext>
            </a:extLst>
          </p:cNvPr>
          <p:cNvSpPr txBox="1"/>
          <p:nvPr/>
        </p:nvSpPr>
        <p:spPr>
          <a:xfrm>
            <a:off x="3950803" y="4522176"/>
            <a:ext cx="209373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latin typeface="Wix Madefor Display" panose="020B0503020203020203" pitchFamily="34" charset="-52"/>
                <a:cs typeface="Wix Madefor Display" panose="020B0503020203020203" pitchFamily="34" charset="-52"/>
              </a:rPr>
              <a:t>ФАБРИКА ГОРИЗОНТ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429C8985-097B-498B-A02E-3036755820EB}"/>
              </a:ext>
            </a:extLst>
          </p:cNvPr>
          <p:cNvSpPr/>
          <p:nvPr/>
        </p:nvSpPr>
        <p:spPr>
          <a:xfrm>
            <a:off x="2454070" y="4437110"/>
            <a:ext cx="1209085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B8A667A-7268-4751-A8E0-608386C9B601}"/>
              </a:ext>
            </a:extLst>
          </p:cNvPr>
          <p:cNvSpPr/>
          <p:nvPr/>
        </p:nvSpPr>
        <p:spPr>
          <a:xfrm>
            <a:off x="6080552" y="6304266"/>
            <a:ext cx="1206804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9696D99-D817-4CC9-AF76-A743A06DC530}"/>
              </a:ext>
            </a:extLst>
          </p:cNvPr>
          <p:cNvSpPr/>
          <p:nvPr/>
        </p:nvSpPr>
        <p:spPr>
          <a:xfrm>
            <a:off x="2454071" y="6298765"/>
            <a:ext cx="1225044" cy="379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AD9C1FE5-7A60-479F-AC95-A5B001883B38}"/>
              </a:ext>
            </a:extLst>
          </p:cNvPr>
          <p:cNvSpPr/>
          <p:nvPr/>
        </p:nvSpPr>
        <p:spPr>
          <a:xfrm>
            <a:off x="6080551" y="4453841"/>
            <a:ext cx="1219121" cy="371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id="{70D2E40B-4BEF-4545-A05A-E7189F85B0B9}"/>
              </a:ext>
            </a:extLst>
          </p:cNvPr>
          <p:cNvSpPr/>
          <p:nvPr/>
        </p:nvSpPr>
        <p:spPr>
          <a:xfrm rot="5400000">
            <a:off x="2334316" y="4552111"/>
            <a:ext cx="382782" cy="1432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Равнобедренный треугольник 85">
            <a:extLst>
              <a:ext uri="{FF2B5EF4-FFF2-40B4-BE49-F238E27FC236}">
                <a16:creationId xmlns:a16="http://schemas.microsoft.com/office/drawing/2014/main" id="{51487032-9888-47B0-9B48-FE494DECBBA6}"/>
              </a:ext>
            </a:extLst>
          </p:cNvPr>
          <p:cNvSpPr/>
          <p:nvPr/>
        </p:nvSpPr>
        <p:spPr>
          <a:xfrm rot="5400000">
            <a:off x="2314593" y="6438402"/>
            <a:ext cx="379626" cy="11272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Равнобедренный треугольник 86">
            <a:extLst>
              <a:ext uri="{FF2B5EF4-FFF2-40B4-BE49-F238E27FC236}">
                <a16:creationId xmlns:a16="http://schemas.microsoft.com/office/drawing/2014/main" id="{1A33F011-57AA-437A-8BCC-77583DCADB4F}"/>
              </a:ext>
            </a:extLst>
          </p:cNvPr>
          <p:cNvSpPr/>
          <p:nvPr/>
        </p:nvSpPr>
        <p:spPr>
          <a:xfrm rot="5400000">
            <a:off x="5959541" y="4575630"/>
            <a:ext cx="379373" cy="1373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Равнобедренный треугольник 87">
            <a:extLst>
              <a:ext uri="{FF2B5EF4-FFF2-40B4-BE49-F238E27FC236}">
                <a16:creationId xmlns:a16="http://schemas.microsoft.com/office/drawing/2014/main" id="{9440A4B5-710C-4BFD-AD4F-D2C7542636EC}"/>
              </a:ext>
            </a:extLst>
          </p:cNvPr>
          <p:cNvSpPr/>
          <p:nvPr/>
        </p:nvSpPr>
        <p:spPr>
          <a:xfrm rot="5400000">
            <a:off x="5951742" y="6424838"/>
            <a:ext cx="371026" cy="11887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0D31B942-9CB1-49AA-837F-0D34C1626D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315" y="4561558"/>
            <a:ext cx="835016" cy="15559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CFA9165-7F7A-420B-BAB0-BEEB1A3A28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756" y="6422001"/>
            <a:ext cx="918998" cy="145529"/>
          </a:xfrm>
          <a:prstGeom prst="rect">
            <a:avLst/>
          </a:prstGeom>
        </p:spPr>
      </p:pic>
      <p:sp>
        <p:nvSpPr>
          <p:cNvPr id="62" name="Text 2">
            <a:extLst>
              <a:ext uri="{FF2B5EF4-FFF2-40B4-BE49-F238E27FC236}">
                <a16:creationId xmlns:a16="http://schemas.microsoft.com/office/drawing/2014/main" id="{2061F6EF-3262-4BDF-BD10-0437690E36EB}"/>
              </a:ext>
            </a:extLst>
          </p:cNvPr>
          <p:cNvSpPr txBox="1"/>
          <p:nvPr/>
        </p:nvSpPr>
        <p:spPr>
          <a:xfrm>
            <a:off x="8284217" y="5823827"/>
            <a:ext cx="2880211" cy="59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6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Д,Г60, Г30,К15, </a:t>
            </a:r>
            <a:br>
              <a:rPr lang="ru-RU" sz="16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6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ГСП</a:t>
            </a:r>
            <a:r>
              <a:rPr lang="en-US" sz="16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-II</a:t>
            </a:r>
            <a:r>
              <a:rPr lang="ru-RU" sz="16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, ГСП-105, 25х100</a:t>
            </a:r>
            <a:endParaRPr sz="16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КСС</a:t>
            </a:r>
            <a:endParaRPr sz="1100" dirty="0"/>
          </a:p>
        </p:txBody>
      </p:sp>
      <p:graphicFrame>
        <p:nvGraphicFramePr>
          <p:cNvPr id="63" name="Объект 62">
            <a:extLst>
              <a:ext uri="{FF2B5EF4-FFF2-40B4-BE49-F238E27FC236}">
                <a16:creationId xmlns:a16="http://schemas.microsoft.com/office/drawing/2014/main" id="{1E1A7515-45BA-414A-89F6-0BC8CF2E54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76087" y="3877829"/>
          <a:ext cx="428849" cy="429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4" name="CorelDRAW" r:id="rId11" imgW="1364362" imgH="1365885" progId="CorelDraw.Graphic.23">
                  <p:embed/>
                </p:oleObj>
              </mc:Choice>
              <mc:Fallback>
                <p:oleObj name="CorelDRAW" r:id="rId11" imgW="1364362" imgH="1365885" progId="CorelDraw.Graphic.23">
                  <p:embed/>
                  <p:pic>
                    <p:nvPicPr>
                      <p:cNvPr id="63" name="Объект 62">
                        <a:extLst>
                          <a:ext uri="{FF2B5EF4-FFF2-40B4-BE49-F238E27FC236}">
                            <a16:creationId xmlns:a16="http://schemas.microsoft.com/office/drawing/2014/main" id="{1E1A7515-45BA-414A-89F6-0BC8CF2E54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76087" y="3877829"/>
                        <a:ext cx="428849" cy="429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 2">
            <a:extLst>
              <a:ext uri="{FF2B5EF4-FFF2-40B4-BE49-F238E27FC236}">
                <a16:creationId xmlns:a16="http://schemas.microsoft.com/office/drawing/2014/main" id="{B605B0E9-3A70-452F-8876-D439ED88270F}"/>
              </a:ext>
            </a:extLst>
          </p:cNvPr>
          <p:cNvSpPr txBox="1"/>
          <p:nvPr/>
        </p:nvSpPr>
        <p:spPr>
          <a:xfrm>
            <a:off x="8283313" y="4524225"/>
            <a:ext cx="2439207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от 165 до 430В</a:t>
            </a:r>
            <a:endParaRPr sz="20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диапазон напряжения</a:t>
            </a:r>
            <a:endParaRPr sz="1100" dirty="0"/>
          </a:p>
        </p:txBody>
      </p:sp>
      <p:sp>
        <p:nvSpPr>
          <p:cNvPr id="65" name="Text 2">
            <a:extLst>
              <a:ext uri="{FF2B5EF4-FFF2-40B4-BE49-F238E27FC236}">
                <a16:creationId xmlns:a16="http://schemas.microsoft.com/office/drawing/2014/main" id="{3CD4F6B7-A1B9-4AED-BB2B-47F8969EE6E4}"/>
              </a:ext>
            </a:extLst>
          </p:cNvPr>
          <p:cNvSpPr txBox="1"/>
          <p:nvPr/>
        </p:nvSpPr>
        <p:spPr>
          <a:xfrm>
            <a:off x="8269584" y="5187490"/>
            <a:ext cx="3056384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от -60</a:t>
            </a:r>
            <a:r>
              <a:rPr lang="en-US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°C</a:t>
            </a: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до +90</a:t>
            </a:r>
            <a:r>
              <a:rPr lang="en-US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°C</a:t>
            </a:r>
            <a:r>
              <a:rPr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100" dirty="0"/>
              <a:t>температура эксплуатации</a:t>
            </a:r>
            <a:endParaRPr sz="1100" dirty="0"/>
          </a:p>
        </p:txBody>
      </p:sp>
      <p:sp>
        <p:nvSpPr>
          <p:cNvPr id="66" name="Text 2">
            <a:extLst>
              <a:ext uri="{FF2B5EF4-FFF2-40B4-BE49-F238E27FC236}">
                <a16:creationId xmlns:a16="http://schemas.microsoft.com/office/drawing/2014/main" id="{FC051122-5D42-4FC4-84C7-00465DBD955D}"/>
              </a:ext>
            </a:extLst>
          </p:cNvPr>
          <p:cNvSpPr txBox="1"/>
          <p:nvPr/>
        </p:nvSpPr>
        <p:spPr>
          <a:xfrm>
            <a:off x="8269584" y="3874321"/>
            <a:ext cx="2894844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до 250 Вт</a:t>
            </a:r>
            <a:br>
              <a:rPr lang="ru-RU" sz="2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100" dirty="0"/>
              <a:t>мощность</a:t>
            </a:r>
            <a:endParaRPr sz="11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A6BE85-CC85-4799-89F1-E8964AA037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087" y="5177431"/>
            <a:ext cx="429348" cy="42934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3724E51-AF1E-45E8-9F76-478E4046A3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087" y="4530008"/>
            <a:ext cx="420518" cy="42356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504420D-57C8-49C8-9E8B-C57792A008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627" y="4566588"/>
            <a:ext cx="918998" cy="14552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D8CA1E1-760A-411A-AB5A-223A216010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77" y="6416970"/>
            <a:ext cx="835016" cy="155590"/>
          </a:xfrm>
          <a:prstGeom prst="rect">
            <a:avLst/>
          </a:prstGeom>
        </p:spPr>
      </p:pic>
      <p:graphicFrame>
        <p:nvGraphicFramePr>
          <p:cNvPr id="44" name="Объект 43">
            <a:extLst>
              <a:ext uri="{FF2B5EF4-FFF2-40B4-BE49-F238E27FC236}">
                <a16:creationId xmlns:a16="http://schemas.microsoft.com/office/drawing/2014/main" id="{D115F2BD-DEA0-4130-B7F4-0B1F0C1B59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76991" y="5829109"/>
          <a:ext cx="429348" cy="429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5" name="CorelDRAW" r:id="rId15" imgW="1364362" imgH="1365885" progId="CorelDraw.Graphic.23">
                  <p:embed/>
                </p:oleObj>
              </mc:Choice>
              <mc:Fallback>
                <p:oleObj name="CorelDRAW" r:id="rId15" imgW="1364362" imgH="1365885" progId="CorelDraw.Graphic.23">
                  <p:embed/>
                  <p:pic>
                    <p:nvPicPr>
                      <p:cNvPr id="44" name="Объект 43">
                        <a:extLst>
                          <a:ext uri="{FF2B5EF4-FFF2-40B4-BE49-F238E27FC236}">
                            <a16:creationId xmlns:a16="http://schemas.microsoft.com/office/drawing/2014/main" id="{D115F2BD-DEA0-4130-B7F4-0B1F0C1B59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676991" y="5829109"/>
                        <a:ext cx="429348" cy="429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D588226E-01F9-4792-9CA4-D965B9B0888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339035" y="3013488"/>
            <a:ext cx="2852965" cy="2184417"/>
          </a:xfrm>
          <a:prstGeom prst="rect">
            <a:avLst/>
          </a:prstGeom>
        </p:spPr>
      </p:pic>
      <p:sp>
        <p:nvSpPr>
          <p:cNvPr id="78" name="Текст 10">
            <a:extLst>
              <a:ext uri="{FF2B5EF4-FFF2-40B4-BE49-F238E27FC236}">
                <a16:creationId xmlns:a16="http://schemas.microsoft.com/office/drawing/2014/main" id="{33F158D2-A274-4250-937F-7EA7EEDA4851}"/>
              </a:ext>
            </a:extLst>
          </p:cNvPr>
          <p:cNvSpPr txBox="1">
            <a:spLocks/>
          </p:cNvSpPr>
          <p:nvPr/>
        </p:nvSpPr>
        <p:spPr>
          <a:xfrm>
            <a:off x="7721877" y="2666418"/>
            <a:ext cx="2785431" cy="117339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25 СЕРИЙ</a:t>
            </a:r>
            <a:br>
              <a:rPr lang="ru-RU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для освещения</a:t>
            </a:r>
            <a:b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складов</a:t>
            </a:r>
          </a:p>
        </p:txBody>
      </p:sp>
      <p:sp>
        <p:nvSpPr>
          <p:cNvPr id="45" name="Текст 19">
            <a:extLst>
              <a:ext uri="{FF2B5EF4-FFF2-40B4-BE49-F238E27FC236}">
                <a16:creationId xmlns:a16="http://schemas.microsoft.com/office/drawing/2014/main" id="{C8005401-4919-4400-B484-E72D56F4CEFD}"/>
              </a:ext>
            </a:extLst>
          </p:cNvPr>
          <p:cNvSpPr txBox="1">
            <a:spLocks/>
          </p:cNvSpPr>
          <p:nvPr/>
        </p:nvSpPr>
        <p:spPr>
          <a:xfrm>
            <a:off x="8278892" y="1630196"/>
            <a:ext cx="3599726" cy="706055"/>
          </a:xfrm>
          <a:prstGeom prst="rect">
            <a:avLst/>
          </a:prstGeom>
        </p:spPr>
        <p:txBody>
          <a:bodyPr lIns="72000" tIns="18000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200" b="1" kern="1200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0" dirty="0"/>
              <a:t>Серийные и </a:t>
            </a:r>
            <a:r>
              <a:rPr lang="ru-RU" sz="1600" b="0" dirty="0" err="1"/>
              <a:t>кастомизированные</a:t>
            </a:r>
            <a:r>
              <a:rPr lang="ru-RU" sz="1600" b="0" dirty="0"/>
              <a:t> решения </a:t>
            </a:r>
          </a:p>
        </p:txBody>
      </p:sp>
    </p:spTree>
    <p:extLst>
      <p:ext uri="{BB962C8B-B14F-4D97-AF65-F5344CB8AC3E}">
        <p14:creationId xmlns:p14="http://schemas.microsoft.com/office/powerpoint/2010/main" val="2418477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6"/>
            <a:ext cx="2255801" cy="5586763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044" y="1271236"/>
            <a:ext cx="2247899" cy="5586764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6"/>
            <a:ext cx="2258854" cy="5586764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0557" y="1648255"/>
            <a:ext cx="5355677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/>
              <a:t>СКЛАД</a:t>
            </a:r>
            <a:r>
              <a:rPr lang="ru-RU" dirty="0"/>
              <a:t> </a:t>
            </a:r>
            <a:r>
              <a:rPr lang="en-US" dirty="0"/>
              <a:t>BERG</a:t>
            </a:r>
            <a:endParaRPr lang="ru-RU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Москва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РЕАЛИЗОВАННЫЙ ПРОЕКТ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86233" y="2667559"/>
            <a:ext cx="3668253" cy="51136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</a:t>
            </a:r>
            <a:r>
              <a:rPr lang="ru-RU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FPL</a:t>
            </a:r>
            <a:endParaRPr lang="ru-RU" sz="28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7586233" y="3241986"/>
            <a:ext cx="3668252" cy="57121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Светильник для низких потолков</a:t>
            </a:r>
            <a:b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с корпусом из поликарбоната.</a:t>
            </a:r>
          </a:p>
        </p:txBody>
      </p:sp>
      <p:sp>
        <p:nvSpPr>
          <p:cNvPr id="16" name="Стрелка: шеврон 15">
            <a:extLst>
              <a:ext uri="{FF2B5EF4-FFF2-40B4-BE49-F238E27FC236}">
                <a16:creationId xmlns:a16="http://schemas.microsoft.com/office/drawing/2014/main" id="{217BD32D-A937-4940-9211-9BED3A5169F2}"/>
              </a:ext>
            </a:extLst>
          </p:cNvPr>
          <p:cNvSpPr/>
          <p:nvPr/>
        </p:nvSpPr>
        <p:spPr>
          <a:xfrm>
            <a:off x="7966471" y="5526560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2586E8B0-5B08-4A9D-B6F6-5CD603419950}"/>
              </a:ext>
            </a:extLst>
          </p:cNvPr>
          <p:cNvSpPr txBox="1">
            <a:spLocks/>
          </p:cNvSpPr>
          <p:nvPr/>
        </p:nvSpPr>
        <p:spPr>
          <a:xfrm>
            <a:off x="7609242" y="5662340"/>
            <a:ext cx="1626179" cy="587026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ОТ 176В</a:t>
            </a:r>
            <a:b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ДО 264В</a:t>
            </a:r>
          </a:p>
        </p:txBody>
      </p:sp>
      <p:sp>
        <p:nvSpPr>
          <p:cNvPr id="21" name="Стрелка: шеврон 20">
            <a:extLst>
              <a:ext uri="{FF2B5EF4-FFF2-40B4-BE49-F238E27FC236}">
                <a16:creationId xmlns:a16="http://schemas.microsoft.com/office/drawing/2014/main" id="{0AAA0C4C-4E5F-4861-A36D-3E2D857BC20F}"/>
              </a:ext>
            </a:extLst>
          </p:cNvPr>
          <p:cNvSpPr/>
          <p:nvPr/>
        </p:nvSpPr>
        <p:spPr>
          <a:xfrm>
            <a:off x="8871197" y="5526559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F0BD9527-B849-47AF-A734-3024B250E6B2}"/>
              </a:ext>
            </a:extLst>
          </p:cNvPr>
          <p:cNvSpPr txBox="1">
            <a:spLocks/>
          </p:cNvSpPr>
          <p:nvPr/>
        </p:nvSpPr>
        <p:spPr>
          <a:xfrm>
            <a:off x="9339035" y="5498998"/>
            <a:ext cx="1915451" cy="32668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ДИАПАЗОН НАПРЯЖЕНИЯ</a:t>
            </a:r>
            <a:r>
              <a:rPr lang="en-US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, AC</a:t>
            </a:r>
            <a:endParaRPr lang="ru-RU" sz="105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F69EB2DD-96FF-4FEA-9EB2-96932FA2D9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2613" y="4027441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8" name="CorelDRAW" r:id="rId6" imgW="1364362" imgH="1365885" progId="CorelDraw.Graphic.23">
                  <p:embed/>
                </p:oleObj>
              </mc:Choice>
              <mc:Fallback>
                <p:oleObj name="CorelDRAW" r:id="rId6" imgW="1364362" imgH="1365885" progId="CorelDraw.Graphic.23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F69EB2DD-96FF-4FEA-9EB2-96932FA2D9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82613" y="4027441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70BBBB13-D60D-43D3-8E27-9382EE4DF2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2613" y="4639987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CorelDRAW" r:id="rId8" imgW="1364362" imgH="1365885" progId="CorelDraw.Graphic.23">
                  <p:embed/>
                </p:oleObj>
              </mc:Choice>
              <mc:Fallback>
                <p:oleObj name="CorelDRAW" r:id="rId8" imgW="1364362" imgH="1365885" progId="CorelDraw.Graphic.23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70BBBB13-D60D-43D3-8E27-9382EE4DF2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82613" y="4639987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2">
            <a:extLst>
              <a:ext uri="{FF2B5EF4-FFF2-40B4-BE49-F238E27FC236}">
                <a16:creationId xmlns:a16="http://schemas.microsoft.com/office/drawing/2014/main" id="{434798FC-0AD6-432E-8F30-0A6E7E7382A0}"/>
              </a:ext>
            </a:extLst>
          </p:cNvPr>
          <p:cNvSpPr txBox="1"/>
          <p:nvPr/>
        </p:nvSpPr>
        <p:spPr>
          <a:xfrm>
            <a:off x="8069858" y="4030371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12 - 82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30" name="Text 2">
            <a:extLst>
              <a:ext uri="{FF2B5EF4-FFF2-40B4-BE49-F238E27FC236}">
                <a16:creationId xmlns:a16="http://schemas.microsoft.com/office/drawing/2014/main" id="{421F44B0-1A1B-4FCC-A236-292E4E481829}"/>
              </a:ext>
            </a:extLst>
          </p:cNvPr>
          <p:cNvSpPr txBox="1"/>
          <p:nvPr/>
        </p:nvSpPr>
        <p:spPr>
          <a:xfrm>
            <a:off x="8069858" y="4639988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76B5D-A4DE-4C5B-ADB0-3807C2AFA8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653116" y="3964505"/>
            <a:ext cx="2692639" cy="23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23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5BF463-42CB-4ED5-AAEA-F4EF6B077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2195"/>
            <a:ext cx="4861671" cy="27173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CF0735-5130-4869-B27E-7BE044BA4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544" y="1271236"/>
            <a:ext cx="2260800" cy="55867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DA3E30-42C3-4F50-A2AB-F6C5BEADFD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2132" y="217903"/>
            <a:ext cx="2756205" cy="48628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C5DB66-D9B1-43C2-B054-7E9138A5F7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0663" y="3120516"/>
            <a:ext cx="1991337" cy="2940457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84412" y="1512690"/>
            <a:ext cx="5925263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/>
              <a:t>ПЛОЩАДКА</a:t>
            </a:r>
            <a:br>
              <a:rPr lang="ru-RU" sz="2400" b="0" dirty="0"/>
            </a:br>
            <a:r>
              <a:rPr lang="ru-RU" sz="2400" b="0" dirty="0"/>
              <a:t>АО "ТРАНСКОНТЕЙНЕР"</a:t>
            </a:r>
            <a:endParaRPr lang="ru-RU" sz="240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Иркутск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РЕАЛИЗОВАННЫЙ ПРОЕКТ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86232" y="2580159"/>
            <a:ext cx="3668253" cy="6821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LEDEL</a:t>
            </a:r>
            <a:b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L-BANNER 600</a:t>
            </a:r>
            <a:endParaRPr lang="ru-RU" sz="20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7586233" y="3241986"/>
            <a:ext cx="3668252" cy="57121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Мощный прожектор</a:t>
            </a:r>
            <a:b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в компактном корпусе.</a:t>
            </a:r>
          </a:p>
        </p:txBody>
      </p:sp>
      <p:sp>
        <p:nvSpPr>
          <p:cNvPr id="16" name="Стрелка: шеврон 15">
            <a:extLst>
              <a:ext uri="{FF2B5EF4-FFF2-40B4-BE49-F238E27FC236}">
                <a16:creationId xmlns:a16="http://schemas.microsoft.com/office/drawing/2014/main" id="{217BD32D-A937-4940-9211-9BED3A5169F2}"/>
              </a:ext>
            </a:extLst>
          </p:cNvPr>
          <p:cNvSpPr/>
          <p:nvPr/>
        </p:nvSpPr>
        <p:spPr>
          <a:xfrm>
            <a:off x="7966471" y="5526560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2586E8B0-5B08-4A9D-B6F6-5CD603419950}"/>
              </a:ext>
            </a:extLst>
          </p:cNvPr>
          <p:cNvSpPr txBox="1">
            <a:spLocks/>
          </p:cNvSpPr>
          <p:nvPr/>
        </p:nvSpPr>
        <p:spPr>
          <a:xfrm>
            <a:off x="7609242" y="5662340"/>
            <a:ext cx="1626179" cy="587026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ОТ 140В</a:t>
            </a:r>
            <a:b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ДО 430В</a:t>
            </a:r>
          </a:p>
        </p:txBody>
      </p:sp>
      <p:sp>
        <p:nvSpPr>
          <p:cNvPr id="21" name="Стрелка: шеврон 20">
            <a:extLst>
              <a:ext uri="{FF2B5EF4-FFF2-40B4-BE49-F238E27FC236}">
                <a16:creationId xmlns:a16="http://schemas.microsoft.com/office/drawing/2014/main" id="{0AAA0C4C-4E5F-4861-A36D-3E2D857BC20F}"/>
              </a:ext>
            </a:extLst>
          </p:cNvPr>
          <p:cNvSpPr/>
          <p:nvPr/>
        </p:nvSpPr>
        <p:spPr>
          <a:xfrm>
            <a:off x="8871197" y="5526559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F0BD9527-B849-47AF-A734-3024B250E6B2}"/>
              </a:ext>
            </a:extLst>
          </p:cNvPr>
          <p:cNvSpPr txBox="1">
            <a:spLocks/>
          </p:cNvSpPr>
          <p:nvPr/>
        </p:nvSpPr>
        <p:spPr>
          <a:xfrm>
            <a:off x="9339035" y="6060973"/>
            <a:ext cx="1915451" cy="32668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ДИАПАЗОН НАПРЯЖЕНИЯ</a:t>
            </a:r>
            <a:r>
              <a:rPr lang="en-US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, AC</a:t>
            </a:r>
            <a:endParaRPr lang="ru-RU" sz="105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F69EB2DD-96FF-4FEA-9EB2-96932FA2D9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2613" y="4027441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4" name="CorelDRAW" r:id="rId7" imgW="1364362" imgH="1365885" progId="CorelDraw.Graphic.23">
                  <p:embed/>
                </p:oleObj>
              </mc:Choice>
              <mc:Fallback>
                <p:oleObj name="CorelDRAW" r:id="rId7" imgW="1364362" imgH="1365885" progId="CorelDraw.Graphic.23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F69EB2DD-96FF-4FEA-9EB2-96932FA2D9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82613" y="4027441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70BBBB13-D60D-43D3-8E27-9382EE4DF2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2613" y="4639987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5" name="CorelDRAW" r:id="rId9" imgW="1364362" imgH="1365885" progId="CorelDraw.Graphic.23">
                  <p:embed/>
                </p:oleObj>
              </mc:Choice>
              <mc:Fallback>
                <p:oleObj name="CorelDRAW" r:id="rId9" imgW="1364362" imgH="1365885" progId="CorelDraw.Graphic.23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70BBBB13-D60D-43D3-8E27-9382EE4DF2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82613" y="4639987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2">
            <a:extLst>
              <a:ext uri="{FF2B5EF4-FFF2-40B4-BE49-F238E27FC236}">
                <a16:creationId xmlns:a16="http://schemas.microsoft.com/office/drawing/2014/main" id="{434798FC-0AD6-432E-8F30-0A6E7E7382A0}"/>
              </a:ext>
            </a:extLst>
          </p:cNvPr>
          <p:cNvSpPr txBox="1"/>
          <p:nvPr/>
        </p:nvSpPr>
        <p:spPr>
          <a:xfrm>
            <a:off x="8069858" y="4030371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600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30" name="Text 2">
            <a:extLst>
              <a:ext uri="{FF2B5EF4-FFF2-40B4-BE49-F238E27FC236}">
                <a16:creationId xmlns:a16="http://schemas.microsoft.com/office/drawing/2014/main" id="{421F44B0-1A1B-4FCC-A236-292E4E481829}"/>
              </a:ext>
            </a:extLst>
          </p:cNvPr>
          <p:cNvSpPr txBox="1"/>
          <p:nvPr/>
        </p:nvSpPr>
        <p:spPr>
          <a:xfrm>
            <a:off x="8069857" y="4639988"/>
            <a:ext cx="1915451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К8, К15, Г30, Г60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3623604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49540" y="1504797"/>
            <a:ext cx="2332859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UNIBAY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1049332" y="2975042"/>
            <a:ext cx="2332859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>
                <a:latin typeface="+mj-lt"/>
              </a:rPr>
              <a:t>ДСО</a:t>
            </a:r>
            <a:endParaRPr lang="en-US" sz="1600" b="0" dirty="0">
              <a:latin typeface="+mj-lt"/>
            </a:endParaRP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15D7E7FF-0E77-4372-A62C-C14C9B9382D5}"/>
              </a:ext>
            </a:extLst>
          </p:cNvPr>
          <p:cNvSpPr txBox="1">
            <a:spLocks/>
          </p:cNvSpPr>
          <p:nvPr/>
        </p:nvSpPr>
        <p:spPr>
          <a:xfrm>
            <a:off x="251848" y="4323824"/>
            <a:ext cx="2332859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>
                <a:latin typeface="+mj-lt"/>
              </a:rPr>
              <a:t>ДПП</a:t>
            </a:r>
            <a:endParaRPr lang="en-US" sz="1600" b="0" dirty="0">
              <a:latin typeface="+mj-lt"/>
            </a:endParaRP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044773" y="5829142"/>
            <a:ext cx="2332859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L-INDUSTRY</a:t>
            </a:r>
            <a:br>
              <a:rPr lang="ru-RU" sz="1600" b="0" dirty="0">
                <a:latin typeface="+mj-lt"/>
              </a:rPr>
            </a:br>
            <a:r>
              <a:rPr lang="en-US" sz="1600" b="0" dirty="0">
                <a:latin typeface="+mj-lt"/>
              </a:rPr>
              <a:t>NEW </a:t>
            </a:r>
            <a:r>
              <a:rPr lang="ru-RU" sz="1600" b="0" dirty="0">
                <a:latin typeface="+mj-lt"/>
              </a:rPr>
              <a:t>АЗС</a:t>
            </a:r>
            <a:endParaRPr lang="en-US" sz="1600" b="0" dirty="0">
              <a:latin typeface="+mj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CE7E51-3B6A-44D7-937B-63AEA001A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85" y="6379675"/>
            <a:ext cx="719841" cy="134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A44E06-4934-4295-A858-60E6AD2B4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304" y="2181225"/>
            <a:ext cx="8591696" cy="467677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B58F7-A935-47B7-8226-7500E22AB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58" y="4613433"/>
            <a:ext cx="783527" cy="12386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7AC7EFD-9F39-45C3-9845-030E0B620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58" y="1770501"/>
            <a:ext cx="783527" cy="1238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>
                <a:solidFill>
                  <a:schemeClr val="bg1"/>
                </a:solidFill>
              </a:rPr>
              <a:t>АССОРТИМЕНТ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ДЛЯ </a:t>
            </a:r>
            <a:r>
              <a:rPr lang="ru-RU" sz="2800" dirty="0"/>
              <a:t>СКЛАДА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582399" y="1785972"/>
            <a:ext cx="5207523" cy="6016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2995871" y="3270052"/>
            <a:ext cx="6091526" cy="148809"/>
          </a:xfrm>
          <a:prstGeom prst="bentConnector3">
            <a:avLst>
              <a:gd name="adj1" fmla="val 100037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 flipV="1">
            <a:off x="2606973" y="4181106"/>
            <a:ext cx="6480424" cy="761420"/>
          </a:xfrm>
          <a:prstGeom prst="bentConnector3">
            <a:avLst>
              <a:gd name="adj1" fmla="val 10026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4331170" y="4562475"/>
            <a:ext cx="6082462" cy="1645241"/>
          </a:xfrm>
          <a:prstGeom prst="bentConnector3">
            <a:avLst>
              <a:gd name="adj1" fmla="val 9979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3305175" y="1772361"/>
            <a:ext cx="1654129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зона хранения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3120966" y="2730923"/>
            <a:ext cx="3003984" cy="4933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зона стеллажного</a:t>
            </a:r>
            <a:br>
              <a:rPr lang="ru-RU" sz="1600" b="0" dirty="0"/>
            </a:br>
            <a:r>
              <a:rPr lang="ru-RU" sz="1600" b="0" dirty="0"/>
              <a:t>хранения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624698" y="4664410"/>
            <a:ext cx="2484404" cy="3322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зона погрузки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4666369" y="5909714"/>
            <a:ext cx="2401181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заправочная станция</a:t>
            </a:r>
            <a:endParaRPr lang="en-US" sz="1600" b="0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D232863-38F7-49A8-9761-232EBFF01BDE}"/>
              </a:ext>
            </a:extLst>
          </p:cNvPr>
          <p:cNvSpPr/>
          <p:nvPr/>
        </p:nvSpPr>
        <p:spPr>
          <a:xfrm>
            <a:off x="1841402" y="1519552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AC80FD-0492-4FDB-99EC-6B51404F7826}"/>
              </a:ext>
            </a:extLst>
          </p:cNvPr>
          <p:cNvSpPr txBox="1"/>
          <p:nvPr/>
        </p:nvSpPr>
        <p:spPr>
          <a:xfrm>
            <a:off x="1859002" y="155418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1182092B-2B47-48A9-ABDD-E913DEE61513}"/>
              </a:ext>
            </a:extLst>
          </p:cNvPr>
          <p:cNvSpPr txBox="1">
            <a:spLocks/>
          </p:cNvSpPr>
          <p:nvPr/>
        </p:nvSpPr>
        <p:spPr>
          <a:xfrm>
            <a:off x="5841195" y="1797427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D109F5E4-BD5A-4581-87F5-FEA091835EBC}"/>
              </a:ext>
            </a:extLst>
          </p:cNvPr>
          <p:cNvSpPr txBox="1">
            <a:spLocks/>
          </p:cNvSpPr>
          <p:nvPr/>
        </p:nvSpPr>
        <p:spPr>
          <a:xfrm>
            <a:off x="4959304" y="179742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846CDC8-8D04-4075-8511-1F373BDA6B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202" y="1752452"/>
            <a:ext cx="1085182" cy="109450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451CE64-8E47-419E-A439-BAC03D983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85" y="3268429"/>
            <a:ext cx="783527" cy="123865"/>
          </a:xfrm>
          <a:prstGeom prst="rect">
            <a:avLst/>
          </a:prstGeom>
        </p:spPr>
      </p:pic>
      <p:sp>
        <p:nvSpPr>
          <p:cNvPr id="47" name="Текст 2">
            <a:extLst>
              <a:ext uri="{FF2B5EF4-FFF2-40B4-BE49-F238E27FC236}">
                <a16:creationId xmlns:a16="http://schemas.microsoft.com/office/drawing/2014/main" id="{C9718A7D-45B8-478C-8163-3F4EBBB90004}"/>
              </a:ext>
            </a:extLst>
          </p:cNvPr>
          <p:cNvSpPr txBox="1">
            <a:spLocks/>
          </p:cNvSpPr>
          <p:nvPr/>
        </p:nvSpPr>
        <p:spPr>
          <a:xfrm>
            <a:off x="6723086" y="179742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F328F155-45E4-4083-A45C-182C04880C32}"/>
              </a:ext>
            </a:extLst>
          </p:cNvPr>
          <p:cNvSpPr txBox="1">
            <a:spLocks/>
          </p:cNvSpPr>
          <p:nvPr/>
        </p:nvSpPr>
        <p:spPr>
          <a:xfrm>
            <a:off x="4092956" y="3341374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BAC51BFD-3CA7-4063-940B-DD07B2749C39}"/>
              </a:ext>
            </a:extLst>
          </p:cNvPr>
          <p:cNvSpPr txBox="1">
            <a:spLocks/>
          </p:cNvSpPr>
          <p:nvPr/>
        </p:nvSpPr>
        <p:spPr>
          <a:xfrm>
            <a:off x="3211065" y="3341375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8C19981C-8B6A-4FF3-96C7-8EE7690D6334}"/>
              </a:ext>
            </a:extLst>
          </p:cNvPr>
          <p:cNvSpPr txBox="1">
            <a:spLocks/>
          </p:cNvSpPr>
          <p:nvPr/>
        </p:nvSpPr>
        <p:spPr>
          <a:xfrm>
            <a:off x="4974847" y="3341373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C88ECF-E12A-4F1F-82DA-FBDE35935F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973" y="5544024"/>
            <a:ext cx="1723112" cy="1148742"/>
          </a:xfrm>
          <a:prstGeom prst="rect">
            <a:avLst/>
          </a:prstGeom>
        </p:spPr>
      </p:pic>
      <p:sp>
        <p:nvSpPr>
          <p:cNvPr id="48" name="Текст 2">
            <a:extLst>
              <a:ext uri="{FF2B5EF4-FFF2-40B4-BE49-F238E27FC236}">
                <a16:creationId xmlns:a16="http://schemas.microsoft.com/office/drawing/2014/main" id="{AFDE84B9-6675-44F7-BAFE-5DAA3C5A3E50}"/>
              </a:ext>
            </a:extLst>
          </p:cNvPr>
          <p:cNvSpPr txBox="1">
            <a:spLocks/>
          </p:cNvSpPr>
          <p:nvPr/>
        </p:nvSpPr>
        <p:spPr>
          <a:xfrm>
            <a:off x="5642173" y="626723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6657E45C-A707-4EE2-9A89-E05FE20E2840}"/>
              </a:ext>
            </a:extLst>
          </p:cNvPr>
          <p:cNvSpPr txBox="1">
            <a:spLocks/>
          </p:cNvSpPr>
          <p:nvPr/>
        </p:nvSpPr>
        <p:spPr>
          <a:xfrm>
            <a:off x="4760282" y="6267233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03D48E90-36D1-4A86-9915-4A32603E8D49}"/>
              </a:ext>
            </a:extLst>
          </p:cNvPr>
          <p:cNvSpPr txBox="1">
            <a:spLocks/>
          </p:cNvSpPr>
          <p:nvPr/>
        </p:nvSpPr>
        <p:spPr>
          <a:xfrm>
            <a:off x="6524064" y="626723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8791F4-930E-4833-B4FA-0C07FA9752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94" y="4469233"/>
            <a:ext cx="1632840" cy="1224630"/>
          </a:xfrm>
          <a:prstGeom prst="rect">
            <a:avLst/>
          </a:prstGeom>
        </p:spPr>
      </p:pic>
      <p:sp>
        <p:nvSpPr>
          <p:cNvPr id="62" name="Текст 2">
            <a:extLst>
              <a:ext uri="{FF2B5EF4-FFF2-40B4-BE49-F238E27FC236}">
                <a16:creationId xmlns:a16="http://schemas.microsoft.com/office/drawing/2014/main" id="{B0F93747-BE42-4B84-B55A-943587AA333A}"/>
              </a:ext>
            </a:extLst>
          </p:cNvPr>
          <p:cNvSpPr txBox="1">
            <a:spLocks/>
          </p:cNvSpPr>
          <p:nvPr/>
        </p:nvSpPr>
        <p:spPr>
          <a:xfrm>
            <a:off x="2727938" y="5057239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7C7D98C8-B8FE-4D79-B4B8-F3197F54C88A}"/>
              </a:ext>
            </a:extLst>
          </p:cNvPr>
          <p:cNvSpPr txBox="1">
            <a:spLocks/>
          </p:cNvSpPr>
          <p:nvPr/>
        </p:nvSpPr>
        <p:spPr>
          <a:xfrm>
            <a:off x="3609829" y="505723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F6A395-5BD5-4FD3-BAC1-D4567A405C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31597" flipH="1">
            <a:off x="1640466" y="3193665"/>
            <a:ext cx="926769" cy="11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8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10">
            <a:extLst>
              <a:ext uri="{FF2B5EF4-FFF2-40B4-BE49-F238E27FC236}">
                <a16:creationId xmlns:a16="http://schemas.microsoft.com/office/drawing/2014/main" id="{6B7FC4F0-AA7A-491E-AAEE-C29361208AD2}"/>
              </a:ext>
            </a:extLst>
          </p:cNvPr>
          <p:cNvSpPr txBox="1">
            <a:spLocks/>
          </p:cNvSpPr>
          <p:nvPr/>
        </p:nvSpPr>
        <p:spPr>
          <a:xfrm>
            <a:off x="9102063" y="3105392"/>
            <a:ext cx="3557388" cy="85384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40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ДНЁМ</a:t>
            </a: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DF3E5CD9-44E5-4E06-9AC0-5C1C9A32E35B}"/>
              </a:ext>
            </a:extLst>
          </p:cNvPr>
          <p:cNvSpPr txBox="1">
            <a:spLocks/>
          </p:cNvSpPr>
          <p:nvPr/>
        </p:nvSpPr>
        <p:spPr>
          <a:xfrm>
            <a:off x="275193" y="241876"/>
            <a:ext cx="8080404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/>
              <a:t>ТРИ ВИДА</a:t>
            </a:r>
            <a:br>
              <a:rPr lang="ru-RU" sz="2800" b="0" dirty="0"/>
            </a:br>
            <a:r>
              <a:rPr lang="ru-RU" sz="2800" b="0" dirty="0"/>
              <a:t>ОСВЕЩЕНИЯ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07EB5-4B1C-4ACB-ACE4-3DAB553456FA}"/>
              </a:ext>
            </a:extLst>
          </p:cNvPr>
          <p:cNvSpPr/>
          <p:nvPr/>
        </p:nvSpPr>
        <p:spPr>
          <a:xfrm>
            <a:off x="642432" y="1654982"/>
            <a:ext cx="2891316" cy="29008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86584-3D76-4E78-9F2C-74CA5F00CED9}"/>
              </a:ext>
            </a:extLst>
          </p:cNvPr>
          <p:cNvSpPr/>
          <p:nvPr/>
        </p:nvSpPr>
        <p:spPr>
          <a:xfrm>
            <a:off x="4650342" y="1654982"/>
            <a:ext cx="2891316" cy="2900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27D4ED2-21A0-48C6-ADB5-AB64A5EBBBEA}"/>
              </a:ext>
            </a:extLst>
          </p:cNvPr>
          <p:cNvSpPr/>
          <p:nvPr/>
        </p:nvSpPr>
        <p:spPr>
          <a:xfrm>
            <a:off x="8658252" y="1654981"/>
            <a:ext cx="2891316" cy="2900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2336-5C41-4E14-8789-7726F9B698BA}"/>
              </a:ext>
            </a:extLst>
          </p:cNvPr>
          <p:cNvSpPr txBox="1"/>
          <p:nvPr/>
        </p:nvSpPr>
        <p:spPr>
          <a:xfrm>
            <a:off x="886350" y="1532240"/>
            <a:ext cx="17102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7CD3D-30B8-4C7F-9407-17E9810E8780}"/>
              </a:ext>
            </a:extLst>
          </p:cNvPr>
          <p:cNvSpPr txBox="1"/>
          <p:nvPr/>
        </p:nvSpPr>
        <p:spPr>
          <a:xfrm>
            <a:off x="4650342" y="1532240"/>
            <a:ext cx="17102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68BD5E-3BA4-4624-9DA0-2848EAB5EB11}"/>
              </a:ext>
            </a:extLst>
          </p:cNvPr>
          <p:cNvSpPr txBox="1"/>
          <p:nvPr/>
        </p:nvSpPr>
        <p:spPr>
          <a:xfrm>
            <a:off x="8658252" y="1548742"/>
            <a:ext cx="17102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8E973-B314-41AC-AF3B-872F614E6972}"/>
              </a:ext>
            </a:extLst>
          </p:cNvPr>
          <p:cNvSpPr txBox="1"/>
          <p:nvPr/>
        </p:nvSpPr>
        <p:spPr>
          <a:xfrm>
            <a:off x="707366" y="3132206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РАБОЧЕЕ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69257-2533-4B60-AD14-D80DB99C9182}"/>
              </a:ext>
            </a:extLst>
          </p:cNvPr>
          <p:cNvSpPr txBox="1"/>
          <p:nvPr/>
        </p:nvSpPr>
        <p:spPr>
          <a:xfrm>
            <a:off x="4741909" y="3132206"/>
            <a:ext cx="1915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АВАРИЙНОЕ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6E2208-A42A-4506-BF8F-A44E12407075}"/>
              </a:ext>
            </a:extLst>
          </p:cNvPr>
          <p:cNvSpPr txBox="1"/>
          <p:nvPr/>
        </p:nvSpPr>
        <p:spPr>
          <a:xfrm>
            <a:off x="8710430" y="3132206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ДЕЖУРНОЕ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4C50F-BB9E-4DA7-B24D-CBC504241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1944" y="1828800"/>
            <a:ext cx="1282284" cy="24671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28E823-7F0D-46B4-8509-482A1DCA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698372" y="2712512"/>
            <a:ext cx="2726998" cy="9595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2CBB17-27F6-4227-B9BD-F3F5DC3BF41C}"/>
              </a:ext>
            </a:extLst>
          </p:cNvPr>
          <p:cNvSpPr txBox="1"/>
          <p:nvPr/>
        </p:nvSpPr>
        <p:spPr>
          <a:xfrm>
            <a:off x="707367" y="3505919"/>
            <a:ext cx="188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требуемый уровень освещения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07C-AB3B-4207-B0B8-0335B51A4E07}"/>
              </a:ext>
            </a:extLst>
          </p:cNvPr>
          <p:cNvSpPr txBox="1"/>
          <p:nvPr/>
        </p:nvSpPr>
        <p:spPr>
          <a:xfrm>
            <a:off x="4741909" y="3505919"/>
            <a:ext cx="183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Предусматривается</a:t>
            </a:r>
            <a:br>
              <a:rPr lang="ru-RU" sz="1200" dirty="0"/>
            </a:br>
            <a:r>
              <a:rPr lang="ru-RU" sz="1200" dirty="0"/>
              <a:t>в случае выхода</a:t>
            </a:r>
            <a:br>
              <a:rPr lang="ru-RU" sz="1200" dirty="0"/>
            </a:br>
            <a:r>
              <a:rPr lang="ru-RU" sz="1200" dirty="0"/>
              <a:t>из строя питания рабочего освещения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42E9E1-3523-439D-9A95-84752AFA7AFE}"/>
              </a:ext>
            </a:extLst>
          </p:cNvPr>
          <p:cNvSpPr txBox="1"/>
          <p:nvPr/>
        </p:nvSpPr>
        <p:spPr>
          <a:xfrm>
            <a:off x="8710430" y="3505919"/>
            <a:ext cx="177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Предусмотрено</a:t>
            </a:r>
            <a:br>
              <a:rPr lang="ru-RU" sz="1200" dirty="0"/>
            </a:br>
            <a:r>
              <a:rPr lang="ru-RU" sz="1200" dirty="0"/>
              <a:t>для использования</a:t>
            </a:r>
            <a:br>
              <a:rPr lang="ru-RU" sz="1200" dirty="0"/>
            </a:br>
            <a:r>
              <a:rPr lang="ru-RU" sz="1200" dirty="0"/>
              <a:t>в нерабочее время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F37D5-50AB-4EFC-9E0C-753505588F3A}"/>
              </a:ext>
            </a:extLst>
          </p:cNvPr>
          <p:cNvSpPr txBox="1"/>
          <p:nvPr/>
        </p:nvSpPr>
        <p:spPr>
          <a:xfrm>
            <a:off x="248737" y="4730480"/>
            <a:ext cx="20721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Нормативная база</a:t>
            </a:r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EA49BD49-7C86-43A8-B227-A641C84A17AB}"/>
              </a:ext>
            </a:extLst>
          </p:cNvPr>
          <p:cNvSpPr txBox="1"/>
          <p:nvPr/>
        </p:nvSpPr>
        <p:spPr>
          <a:xfrm>
            <a:off x="334963" y="5120594"/>
            <a:ext cx="1899672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</a:t>
            </a:r>
            <a:r>
              <a:rPr lang="en-US" sz="1200" b="0" dirty="0"/>
              <a:t>IEC</a:t>
            </a:r>
            <a:r>
              <a:rPr lang="ru-RU" sz="1200" b="0" dirty="0"/>
              <a:t> 60598-1-201</a:t>
            </a:r>
            <a:r>
              <a:rPr lang="en-US" sz="1200" b="0" dirty="0"/>
              <a:t>7</a:t>
            </a:r>
            <a:endParaRPr lang="ru-RU" sz="1200" b="0" dirty="0"/>
          </a:p>
        </p:txBody>
      </p:sp>
      <p:sp>
        <p:nvSpPr>
          <p:cNvPr id="21" name="TextBox 176">
            <a:extLst>
              <a:ext uri="{FF2B5EF4-FFF2-40B4-BE49-F238E27FC236}">
                <a16:creationId xmlns:a16="http://schemas.microsoft.com/office/drawing/2014/main" id="{5715AD37-5A07-4E85-9B55-35FD51DFEA3A}"/>
              </a:ext>
            </a:extLst>
          </p:cNvPr>
          <p:cNvSpPr txBox="1"/>
          <p:nvPr/>
        </p:nvSpPr>
        <p:spPr>
          <a:xfrm>
            <a:off x="334963" y="5684508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Р 55710-2013</a:t>
            </a:r>
            <a:endParaRPr lang="en-US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BA8DEAE7-2D75-4097-B9DC-3A1D8CCE2B8E}"/>
              </a:ext>
            </a:extLst>
          </p:cNvPr>
          <p:cNvSpPr txBox="1"/>
          <p:nvPr/>
        </p:nvSpPr>
        <p:spPr>
          <a:xfrm>
            <a:off x="334963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СП 52.13330.</a:t>
            </a:r>
            <a:r>
              <a:rPr lang="en-US" sz="1200" b="0" dirty="0"/>
              <a:t>20</a:t>
            </a:r>
            <a:r>
              <a:rPr lang="ru-RU" sz="1200" b="0" dirty="0"/>
              <a:t>16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4F1C4A7D-8D2D-45BC-B5CB-51928927067B}"/>
              </a:ext>
            </a:extLst>
          </p:cNvPr>
          <p:cNvSpPr txBox="1"/>
          <p:nvPr/>
        </p:nvSpPr>
        <p:spPr>
          <a:xfrm>
            <a:off x="2347318" y="5120594"/>
            <a:ext cx="29003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Национальный стандарт Российской Федерации. Светильники. Общие требования и методы испытаний</a:t>
            </a: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8681FF62-A1A3-4D90-998F-A2E48BA3E347}"/>
              </a:ext>
            </a:extLst>
          </p:cNvPr>
          <p:cNvSpPr txBox="1"/>
          <p:nvPr/>
        </p:nvSpPr>
        <p:spPr>
          <a:xfrm>
            <a:off x="2347317" y="5684656"/>
            <a:ext cx="33219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Национальный стандарт Российской Федерации. Освещение рабочих мест внутри зданий. Нормы</a:t>
            </a:r>
            <a:br>
              <a:rPr lang="en-US" sz="1000" b="0" dirty="0"/>
            </a:br>
            <a:r>
              <a:rPr lang="ru-RU" sz="1000" b="0" dirty="0"/>
              <a:t>и методы измерений</a:t>
            </a:r>
          </a:p>
        </p:txBody>
      </p:sp>
      <p:sp>
        <p:nvSpPr>
          <p:cNvPr id="29" name="TextBox 176">
            <a:extLst>
              <a:ext uri="{FF2B5EF4-FFF2-40B4-BE49-F238E27FC236}">
                <a16:creationId xmlns:a16="http://schemas.microsoft.com/office/drawing/2014/main" id="{7EC09669-03D7-4779-97D2-058DC92A583E}"/>
              </a:ext>
            </a:extLst>
          </p:cNvPr>
          <p:cNvSpPr txBox="1"/>
          <p:nvPr/>
        </p:nvSpPr>
        <p:spPr>
          <a:xfrm>
            <a:off x="2347317" y="6283254"/>
            <a:ext cx="2419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Свод правил. Естественное</a:t>
            </a:r>
            <a:br>
              <a:rPr lang="en-US" sz="1000" b="0" dirty="0"/>
            </a:br>
            <a:r>
              <a:rPr lang="ru-RU" sz="1000" b="0" dirty="0"/>
              <a:t>и иску</a:t>
            </a:r>
            <a:r>
              <a:rPr lang="en-US" sz="1000" b="0" dirty="0"/>
              <a:t>c</a:t>
            </a:r>
            <a:r>
              <a:rPr lang="ru-RU" sz="1000" b="0" dirty="0" err="1"/>
              <a:t>ственное</a:t>
            </a:r>
            <a:r>
              <a:rPr lang="ru-RU" sz="1000" b="0" dirty="0"/>
              <a:t> освещение</a:t>
            </a:r>
          </a:p>
        </p:txBody>
      </p:sp>
      <p:sp>
        <p:nvSpPr>
          <p:cNvPr id="30" name="TextBox 176">
            <a:extLst>
              <a:ext uri="{FF2B5EF4-FFF2-40B4-BE49-F238E27FC236}">
                <a16:creationId xmlns:a16="http://schemas.microsoft.com/office/drawing/2014/main" id="{735DD62A-DC08-431E-BFA2-41DEADF506D3}"/>
              </a:ext>
            </a:extLst>
          </p:cNvPr>
          <p:cNvSpPr txBox="1"/>
          <p:nvPr/>
        </p:nvSpPr>
        <p:spPr>
          <a:xfrm>
            <a:off x="6213036" y="5120594"/>
            <a:ext cx="129375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30852.1</a:t>
            </a:r>
          </a:p>
        </p:txBody>
      </p:sp>
      <p:sp>
        <p:nvSpPr>
          <p:cNvPr id="31" name="TextBox 176">
            <a:extLst>
              <a:ext uri="{FF2B5EF4-FFF2-40B4-BE49-F238E27FC236}">
                <a16:creationId xmlns:a16="http://schemas.microsoft.com/office/drawing/2014/main" id="{1F7008D4-18D3-4A28-98BA-D7690A7764ED}"/>
              </a:ext>
            </a:extLst>
          </p:cNvPr>
          <p:cNvSpPr txBox="1"/>
          <p:nvPr/>
        </p:nvSpPr>
        <p:spPr>
          <a:xfrm>
            <a:off x="6213036" y="5678860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14254-2015</a:t>
            </a:r>
            <a:endParaRPr lang="en-US" sz="1200" b="0" dirty="0"/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2650B483-6358-4513-83C5-1623DBA3F9E6}"/>
              </a:ext>
            </a:extLst>
          </p:cNvPr>
          <p:cNvSpPr txBox="1"/>
          <p:nvPr/>
        </p:nvSpPr>
        <p:spPr>
          <a:xfrm>
            <a:off x="6213035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Р 54350-201</a:t>
            </a:r>
            <a:r>
              <a:rPr lang="en-US" sz="1200" b="0" dirty="0"/>
              <a:t>5</a:t>
            </a:r>
            <a:endParaRPr lang="ru-RU" sz="1200" b="0" dirty="0"/>
          </a:p>
        </p:txBody>
      </p:sp>
      <p:sp>
        <p:nvSpPr>
          <p:cNvPr id="34" name="TextBox 176">
            <a:extLst>
              <a:ext uri="{FF2B5EF4-FFF2-40B4-BE49-F238E27FC236}">
                <a16:creationId xmlns:a16="http://schemas.microsoft.com/office/drawing/2014/main" id="{73B44E9B-C8D4-417F-8B0F-B7D5A6F5E249}"/>
              </a:ext>
            </a:extLst>
          </p:cNvPr>
          <p:cNvSpPr txBox="1"/>
          <p:nvPr/>
        </p:nvSpPr>
        <p:spPr>
          <a:xfrm>
            <a:off x="8011880" y="5125084"/>
            <a:ext cx="38451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Межгосударственный стандарт. Электрооборудование взрывозащищенное</a:t>
            </a:r>
          </a:p>
        </p:txBody>
      </p:sp>
      <p:sp>
        <p:nvSpPr>
          <p:cNvPr id="38" name="TextBox 176">
            <a:extLst>
              <a:ext uri="{FF2B5EF4-FFF2-40B4-BE49-F238E27FC236}">
                <a16:creationId xmlns:a16="http://schemas.microsoft.com/office/drawing/2014/main" id="{B4D82475-C871-4D63-BE02-D8F4112E778B}"/>
              </a:ext>
            </a:extLst>
          </p:cNvPr>
          <p:cNvSpPr txBox="1"/>
          <p:nvPr/>
        </p:nvSpPr>
        <p:spPr>
          <a:xfrm>
            <a:off x="8011880" y="5673535"/>
            <a:ext cx="384515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Межгосударственный стандарт. Степени защиты, обеспечиваемые оболочками (Код IP)</a:t>
            </a:r>
          </a:p>
        </p:txBody>
      </p:sp>
      <p:sp>
        <p:nvSpPr>
          <p:cNvPr id="39" name="TextBox 176">
            <a:extLst>
              <a:ext uri="{FF2B5EF4-FFF2-40B4-BE49-F238E27FC236}">
                <a16:creationId xmlns:a16="http://schemas.microsoft.com/office/drawing/2014/main" id="{E1063568-DE2B-42C4-AE2D-68170603AAEF}"/>
              </a:ext>
            </a:extLst>
          </p:cNvPr>
          <p:cNvSpPr txBox="1"/>
          <p:nvPr/>
        </p:nvSpPr>
        <p:spPr>
          <a:xfrm>
            <a:off x="8011880" y="6278922"/>
            <a:ext cx="384515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Национальный стандарт Российской Федерации. Приборы осветительные. Светотехнические требования и методы испытаний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E674CE-472D-4860-BDEB-038D6E55CF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00717" y="2469047"/>
            <a:ext cx="1420234" cy="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1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9BB2DA-B770-451A-ADC6-C739A98866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363" y="1286902"/>
            <a:ext cx="5602398" cy="28644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F31803-F61D-472C-8B85-00E86697F8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736" y="1286902"/>
            <a:ext cx="5598902" cy="28644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4FFD68-1608-47A1-8E58-99C20F3B5B78}"/>
              </a:ext>
            </a:extLst>
          </p:cNvPr>
          <p:cNvSpPr txBox="1"/>
          <p:nvPr/>
        </p:nvSpPr>
        <p:spPr>
          <a:xfrm>
            <a:off x="334963" y="5019311"/>
            <a:ext cx="15136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Проектные решения</a:t>
            </a:r>
          </a:p>
        </p:txBody>
      </p:sp>
      <p:sp>
        <p:nvSpPr>
          <p:cNvPr id="34" name="Заголовок 17">
            <a:extLst>
              <a:ext uri="{FF2B5EF4-FFF2-40B4-BE49-F238E27FC236}">
                <a16:creationId xmlns:a16="http://schemas.microsoft.com/office/drawing/2014/main" id="{2207ADCD-E75B-4CC7-A048-8863010465E8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СКЛАДЫ СТЕЛЛАЖНОГО ХРАНЕНИЯ</a:t>
            </a:r>
          </a:p>
        </p:txBody>
      </p:sp>
      <p:sp>
        <p:nvSpPr>
          <p:cNvPr id="46" name="TextBox 176">
            <a:extLst>
              <a:ext uri="{FF2B5EF4-FFF2-40B4-BE49-F238E27FC236}">
                <a16:creationId xmlns:a16="http://schemas.microsoft.com/office/drawing/2014/main" id="{76E12938-EF50-4B19-B692-FD8E224D6210}"/>
              </a:ext>
            </a:extLst>
          </p:cNvPr>
          <p:cNvSpPr txBox="1"/>
          <p:nvPr/>
        </p:nvSpPr>
        <p:spPr>
          <a:xfrm>
            <a:off x="447457" y="5757881"/>
            <a:ext cx="151366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Светильники</a:t>
            </a:r>
            <a:br>
              <a:rPr lang="en-US" sz="1200" b="0" dirty="0"/>
            </a:br>
            <a:r>
              <a:rPr lang="ru-RU" sz="1200" b="0" dirty="0"/>
              <a:t>со специальной оптикой</a:t>
            </a:r>
            <a:endParaRPr lang="en-US" sz="1200" b="0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5551322" y="5023322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6826931" y="5004293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L-TRADE II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6924127" y="554778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19 - 100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176">
            <a:extLst>
              <a:ext uri="{FF2B5EF4-FFF2-40B4-BE49-F238E27FC236}">
                <a16:creationId xmlns:a16="http://schemas.microsoft.com/office/drawing/2014/main" id="{7FD3F576-2329-4F37-9C28-12C1F097DF58}"/>
              </a:ext>
            </a:extLst>
          </p:cNvPr>
          <p:cNvSpPr txBox="1"/>
          <p:nvPr/>
        </p:nvSpPr>
        <p:spPr>
          <a:xfrm>
            <a:off x="6924127" y="5928252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6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76B277-0AA9-4E30-9882-BEFAAD8BA7DC}"/>
              </a:ext>
            </a:extLst>
          </p:cNvPr>
          <p:cNvSpPr/>
          <p:nvPr/>
        </p:nvSpPr>
        <p:spPr>
          <a:xfrm>
            <a:off x="2129670" y="5042351"/>
            <a:ext cx="1275609" cy="12640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91F7D5-78EE-4F81-82BA-143982CAD2CC}"/>
              </a:ext>
            </a:extLst>
          </p:cNvPr>
          <p:cNvSpPr txBox="1"/>
          <p:nvPr/>
        </p:nvSpPr>
        <p:spPr>
          <a:xfrm>
            <a:off x="3405279" y="5023322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ДСО</a:t>
            </a:r>
          </a:p>
        </p:txBody>
      </p:sp>
      <p:sp>
        <p:nvSpPr>
          <p:cNvPr id="22" name="TextBox 176">
            <a:extLst>
              <a:ext uri="{FF2B5EF4-FFF2-40B4-BE49-F238E27FC236}">
                <a16:creationId xmlns:a16="http://schemas.microsoft.com/office/drawing/2014/main" id="{C6DD9195-1923-4B2B-BD69-E6D6BA7BC7E8}"/>
              </a:ext>
            </a:extLst>
          </p:cNvPr>
          <p:cNvSpPr txBox="1"/>
          <p:nvPr/>
        </p:nvSpPr>
        <p:spPr>
          <a:xfrm>
            <a:off x="3502475" y="55668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12 - </a:t>
            </a:r>
            <a:r>
              <a:rPr lang="en-US" sz="1200" dirty="0"/>
              <a:t>10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2D48F2C1-46EC-432A-A442-49D855424AC1}"/>
              </a:ext>
            </a:extLst>
          </p:cNvPr>
          <p:cNvSpPr txBox="1"/>
          <p:nvPr/>
        </p:nvSpPr>
        <p:spPr>
          <a:xfrm>
            <a:off x="3502475" y="594728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130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9B3B7E5-AE20-4F10-8437-0ABFA447A2F4}"/>
              </a:ext>
            </a:extLst>
          </p:cNvPr>
          <p:cNvSpPr/>
          <p:nvPr/>
        </p:nvSpPr>
        <p:spPr>
          <a:xfrm>
            <a:off x="334963" y="4326778"/>
            <a:ext cx="1122362" cy="1847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417004F-D295-4610-9050-D8E3D5766A5F}"/>
              </a:ext>
            </a:extLst>
          </p:cNvPr>
          <p:cNvSpPr/>
          <p:nvPr/>
        </p:nvSpPr>
        <p:spPr>
          <a:xfrm>
            <a:off x="1490487" y="4326778"/>
            <a:ext cx="1122362" cy="1847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837C645-B71A-413F-A576-79D844C62CC7}"/>
              </a:ext>
            </a:extLst>
          </p:cNvPr>
          <p:cNvSpPr/>
          <p:nvPr/>
        </p:nvSpPr>
        <p:spPr>
          <a:xfrm>
            <a:off x="2646011" y="4326778"/>
            <a:ext cx="1122362" cy="1847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E8E85C8-E01D-41E9-9824-8F158033B9EB}"/>
              </a:ext>
            </a:extLst>
          </p:cNvPr>
          <p:cNvSpPr/>
          <p:nvPr/>
        </p:nvSpPr>
        <p:spPr>
          <a:xfrm>
            <a:off x="3801535" y="4326778"/>
            <a:ext cx="1122362" cy="1847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1E23810-CAD4-4917-85E2-E0D00D6B7143}"/>
              </a:ext>
            </a:extLst>
          </p:cNvPr>
          <p:cNvSpPr/>
          <p:nvPr/>
        </p:nvSpPr>
        <p:spPr>
          <a:xfrm>
            <a:off x="4957059" y="4326778"/>
            <a:ext cx="1122362" cy="184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D43663-DD03-4A34-A269-5E454C764097}"/>
              </a:ext>
            </a:extLst>
          </p:cNvPr>
          <p:cNvSpPr/>
          <p:nvPr/>
        </p:nvSpPr>
        <p:spPr>
          <a:xfrm>
            <a:off x="6112583" y="4326778"/>
            <a:ext cx="1122362" cy="1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9256EC0-73B9-4575-9685-1B1FF4B9D6F8}"/>
              </a:ext>
            </a:extLst>
          </p:cNvPr>
          <p:cNvSpPr/>
          <p:nvPr/>
        </p:nvSpPr>
        <p:spPr>
          <a:xfrm>
            <a:off x="7268107" y="4326778"/>
            <a:ext cx="1122362" cy="184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F3C2E2F-9437-4043-B09D-01CAE73A011D}"/>
              </a:ext>
            </a:extLst>
          </p:cNvPr>
          <p:cNvSpPr/>
          <p:nvPr/>
        </p:nvSpPr>
        <p:spPr>
          <a:xfrm>
            <a:off x="8423631" y="4326778"/>
            <a:ext cx="1122362" cy="1847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BDAF972-E1EA-45F9-AF5A-0B6F2E1E5944}"/>
              </a:ext>
            </a:extLst>
          </p:cNvPr>
          <p:cNvSpPr/>
          <p:nvPr/>
        </p:nvSpPr>
        <p:spPr>
          <a:xfrm>
            <a:off x="9579155" y="4326778"/>
            <a:ext cx="1122362" cy="184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CEC1CB5-5E39-4595-BFEF-60F00BADB261}"/>
              </a:ext>
            </a:extLst>
          </p:cNvPr>
          <p:cNvSpPr/>
          <p:nvPr/>
        </p:nvSpPr>
        <p:spPr>
          <a:xfrm>
            <a:off x="10734676" y="4326778"/>
            <a:ext cx="1122362" cy="1847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TextBox 176">
            <a:extLst>
              <a:ext uri="{FF2B5EF4-FFF2-40B4-BE49-F238E27FC236}">
                <a16:creationId xmlns:a16="http://schemas.microsoft.com/office/drawing/2014/main" id="{3843A045-B1D5-4EA6-AFDA-651553422720}"/>
              </a:ext>
            </a:extLst>
          </p:cNvPr>
          <p:cNvSpPr txBox="1"/>
          <p:nvPr/>
        </p:nvSpPr>
        <p:spPr>
          <a:xfrm>
            <a:off x="331002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&lt;</a:t>
            </a:r>
            <a:r>
              <a:rPr lang="ru-RU" sz="1050" b="0" dirty="0"/>
              <a:t>1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6" name="TextBox 176">
            <a:extLst>
              <a:ext uri="{FF2B5EF4-FFF2-40B4-BE49-F238E27FC236}">
                <a16:creationId xmlns:a16="http://schemas.microsoft.com/office/drawing/2014/main" id="{2FDCC903-0EEB-4348-963D-FDA7C21743DA}"/>
              </a:ext>
            </a:extLst>
          </p:cNvPr>
          <p:cNvSpPr txBox="1"/>
          <p:nvPr/>
        </p:nvSpPr>
        <p:spPr>
          <a:xfrm>
            <a:off x="1488506" y="4536953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8" name="TextBox 176">
            <a:extLst>
              <a:ext uri="{FF2B5EF4-FFF2-40B4-BE49-F238E27FC236}">
                <a16:creationId xmlns:a16="http://schemas.microsoft.com/office/drawing/2014/main" id="{B833FFD3-B5F0-4644-997B-3648E1744E97}"/>
              </a:ext>
            </a:extLst>
          </p:cNvPr>
          <p:cNvSpPr txBox="1"/>
          <p:nvPr/>
        </p:nvSpPr>
        <p:spPr>
          <a:xfrm>
            <a:off x="2646011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A8D79DFE-5820-41BC-A08C-A342C95BC975}"/>
              </a:ext>
            </a:extLst>
          </p:cNvPr>
          <p:cNvSpPr txBox="1"/>
          <p:nvPr/>
        </p:nvSpPr>
        <p:spPr>
          <a:xfrm>
            <a:off x="3801535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9421D02F-473F-4DE7-9DD6-328BFC777A57}"/>
              </a:ext>
            </a:extLst>
          </p:cNvPr>
          <p:cNvSpPr txBox="1"/>
          <p:nvPr/>
        </p:nvSpPr>
        <p:spPr>
          <a:xfrm>
            <a:off x="4957059" y="452709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1" name="TextBox 176">
            <a:extLst>
              <a:ext uri="{FF2B5EF4-FFF2-40B4-BE49-F238E27FC236}">
                <a16:creationId xmlns:a16="http://schemas.microsoft.com/office/drawing/2014/main" id="{A9646D9F-8245-4DF8-AB61-6EE88F2F7D4A}"/>
              </a:ext>
            </a:extLst>
          </p:cNvPr>
          <p:cNvSpPr txBox="1"/>
          <p:nvPr/>
        </p:nvSpPr>
        <p:spPr>
          <a:xfrm>
            <a:off x="6112587" y="4536902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50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2" name="TextBox 176">
            <a:extLst>
              <a:ext uri="{FF2B5EF4-FFF2-40B4-BE49-F238E27FC236}">
                <a16:creationId xmlns:a16="http://schemas.microsoft.com/office/drawing/2014/main" id="{CA6FE492-E95C-4EE7-BF2F-C46EEEF3AE06}"/>
              </a:ext>
            </a:extLst>
          </p:cNvPr>
          <p:cNvSpPr txBox="1"/>
          <p:nvPr/>
        </p:nvSpPr>
        <p:spPr>
          <a:xfrm>
            <a:off x="7268107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100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3" name="TextBox 176">
            <a:extLst>
              <a:ext uri="{FF2B5EF4-FFF2-40B4-BE49-F238E27FC236}">
                <a16:creationId xmlns:a16="http://schemas.microsoft.com/office/drawing/2014/main" id="{5D2B6CEB-C9A4-4ABB-A217-B767B1664A13}"/>
              </a:ext>
            </a:extLst>
          </p:cNvPr>
          <p:cNvSpPr txBox="1"/>
          <p:nvPr/>
        </p:nvSpPr>
        <p:spPr>
          <a:xfrm>
            <a:off x="8413349" y="4536720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200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4" name="TextBox 176">
            <a:extLst>
              <a:ext uri="{FF2B5EF4-FFF2-40B4-BE49-F238E27FC236}">
                <a16:creationId xmlns:a16="http://schemas.microsoft.com/office/drawing/2014/main" id="{33AF9942-ED1D-4109-8DF7-CD62041CC2EF}"/>
              </a:ext>
            </a:extLst>
          </p:cNvPr>
          <p:cNvSpPr txBox="1"/>
          <p:nvPr/>
        </p:nvSpPr>
        <p:spPr>
          <a:xfrm>
            <a:off x="9579159" y="4527098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ru-RU" sz="1050" b="0" dirty="0"/>
              <a:t>300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sp>
        <p:nvSpPr>
          <p:cNvPr id="85" name="TextBox 176">
            <a:extLst>
              <a:ext uri="{FF2B5EF4-FFF2-40B4-BE49-F238E27FC236}">
                <a16:creationId xmlns:a16="http://schemas.microsoft.com/office/drawing/2014/main" id="{DFFFAC4B-569C-4844-858A-2DF1127C1216}"/>
              </a:ext>
            </a:extLst>
          </p:cNvPr>
          <p:cNvSpPr txBox="1"/>
          <p:nvPr/>
        </p:nvSpPr>
        <p:spPr>
          <a:xfrm>
            <a:off x="10701517" y="4536719"/>
            <a:ext cx="1122358" cy="16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r"/>
            <a:r>
              <a:rPr lang="en-US" sz="1050" b="0" dirty="0"/>
              <a:t>&gt;</a:t>
            </a:r>
            <a:r>
              <a:rPr lang="ru-RU" sz="1050" b="0" dirty="0"/>
              <a:t>400 </a:t>
            </a:r>
            <a:r>
              <a:rPr lang="ru-RU" sz="1050" b="0" dirty="0" err="1"/>
              <a:t>лк</a:t>
            </a:r>
            <a:endParaRPr lang="ru-RU" sz="1050" b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F28829-28C3-49EA-AE6F-A641440C8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669" y="5134249"/>
            <a:ext cx="1275609" cy="10834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80B628-9185-4B55-9D29-8366DEF287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322" y="5042350"/>
            <a:ext cx="1167158" cy="10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43938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17966</TotalTime>
  <Words>1478</Words>
  <Application>Microsoft Office PowerPoint</Application>
  <PresentationFormat>Широкоэкранный</PresentationFormat>
  <Paragraphs>438</Paragraphs>
  <Slides>23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Wix Madefor Display ExtraBold</vt:lpstr>
      <vt:lpstr>Calibri</vt:lpstr>
      <vt:lpstr>Druk Text Wide Cyr (Заголовки)</vt:lpstr>
      <vt:lpstr>Wingdings</vt:lpstr>
      <vt:lpstr>Wix Madefor Display</vt:lpstr>
      <vt:lpstr>Wix Madefor Display Medium</vt:lpstr>
      <vt:lpstr>Druk Text Wide Cyr</vt:lpstr>
      <vt:lpstr>Arial</vt:lpstr>
      <vt:lpstr>шаблон - 2024</vt:lpstr>
      <vt:lpstr>CorelDRAW</vt:lpstr>
      <vt:lpstr>Презентация PowerPoint</vt:lpstr>
      <vt:lpstr>ХОЛДИНГ КОМПЛЕКСНЫХ РЕШЕНИЙ</vt:lpstr>
      <vt:lpstr>КОМПЛЕКСНОЕ РЕШЕНИЕ IEK GROUP ДЛЯ CКЛАДА</vt:lpstr>
      <vt:lpstr>РЕАЛИЗОВАННЫЕ ПРОЕКТЫ</vt:lpstr>
      <vt:lpstr>РЕАЛИЗОВАННЫЙ ПРОЕКТ</vt:lpstr>
      <vt:lpstr>РЕАЛИЗОВАННЫЙ ПРОЕКТ</vt:lpstr>
      <vt:lpstr>АССОРТИМЕНТ ДЛЯ СКЛАДА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РЕШЕНИЙ ДЛЯ СКЛАДА</vt:lpstr>
      <vt:lpstr>ДСО УНИВЕРСАЛЬНЫЙ СВЕТИЛЬНИК</vt:lpstr>
      <vt:lpstr>FPL ДЛЯ РАВНОМЕРНОЙ ЗАСВЕТКИ</vt:lpstr>
      <vt:lpstr>UNIBAY ДЛЯ ПЛОХИХ СЕТЕЙ</vt:lpstr>
      <vt:lpstr>ОТЕЧЕСТВЕННЫЙ HIGH-BAY</vt:lpstr>
      <vt:lpstr>FFL МОДУЛЬНОЕ РЕШЕНИЕ </vt:lpstr>
      <vt:lpstr>ПРОЕКТНЫЙ ПОДХОД</vt:lpstr>
      <vt:lpstr>МЫ В ВЕНДОР ЛИСТАХ: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Макарова Эвелина Михайловна</cp:lastModifiedBy>
  <cp:revision>1282</cp:revision>
  <dcterms:created xsi:type="dcterms:W3CDTF">2024-01-22T11:08:48Z</dcterms:created>
  <dcterms:modified xsi:type="dcterms:W3CDTF">2026-05-13T06:11:08Z</dcterms:modified>
</cp:coreProperties>
</file>