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004" r:id="rId2"/>
    <p:sldId id="2005" r:id="rId3"/>
    <p:sldId id="2534" r:id="rId4"/>
    <p:sldId id="2490" r:id="rId5"/>
    <p:sldId id="2496" r:id="rId6"/>
    <p:sldId id="2020" r:id="rId7"/>
    <p:sldId id="2470" r:id="rId8"/>
    <p:sldId id="2592" r:id="rId9"/>
    <p:sldId id="2599" r:id="rId10"/>
    <p:sldId id="2531" r:id="rId11"/>
    <p:sldId id="2553" r:id="rId12"/>
    <p:sldId id="2513" r:id="rId13"/>
    <p:sldId id="2517" r:id="rId14"/>
    <p:sldId id="2593" r:id="rId15"/>
    <p:sldId id="2558" r:id="rId16"/>
    <p:sldId id="2595" r:id="rId17"/>
    <p:sldId id="2605" r:id="rId18"/>
    <p:sldId id="2606" r:id="rId19"/>
    <p:sldId id="2607" r:id="rId20"/>
    <p:sldId id="2506" r:id="rId21"/>
    <p:sldId id="2550" r:id="rId22"/>
    <p:sldId id="1989" r:id="rId23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Druk Text Wide Cyr" pitchFamily="50" charset="-52"/>
      <p:bold r:id="rId30"/>
    </p:embeddedFont>
    <p:embeddedFont>
      <p:font typeface="Wix Madefor Display" panose="020B0503020203020203" pitchFamily="34" charset="-52"/>
      <p:regular r:id="rId31"/>
      <p:bold r:id="rId32"/>
    </p:embeddedFont>
    <p:embeddedFont>
      <p:font typeface="Wix Madefor Display ExtraBold" panose="020B0503020203020203" pitchFamily="34" charset="-52"/>
      <p:bold r:id="rId33"/>
    </p:embeddedFont>
    <p:embeddedFont>
      <p:font typeface="Wix Madefor Display Medium" panose="020B0503020203020203" pitchFamily="34" charset="-52"/>
      <p:regular r:id="rId3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57" userDrawn="1">
          <p15:clr>
            <a:srgbClr val="A4A3A4"/>
          </p15:clr>
        </p15:guide>
        <p15:guide id="2" pos="7401" userDrawn="1">
          <p15:clr>
            <a:srgbClr val="A4A3A4"/>
          </p15:clr>
        </p15:guide>
        <p15:guide id="3" orient="horz" pos="3997" userDrawn="1">
          <p15:clr>
            <a:srgbClr val="A4A3A4"/>
          </p15:clr>
        </p15:guide>
        <p15:guide id="4" orient="horz" pos="3838" userDrawn="1">
          <p15:clr>
            <a:srgbClr val="A4A3A4"/>
          </p15:clr>
        </p15:guide>
        <p15:guide id="5" pos="1345" userDrawn="1">
          <p15:clr>
            <a:srgbClr val="A4A3A4"/>
          </p15:clr>
        </p15:guide>
        <p15:guide id="6" pos="2457" userDrawn="1">
          <p15:clr>
            <a:srgbClr val="A4A3A4"/>
          </p15:clr>
        </p15:guide>
        <p15:guide id="7" pos="3613" userDrawn="1">
          <p15:clr>
            <a:srgbClr val="A4A3A4"/>
          </p15:clr>
        </p15:guide>
        <p15:guide id="8" pos="4725" userDrawn="1">
          <p15:clr>
            <a:srgbClr val="A4A3A4"/>
          </p15:clr>
        </p15:guide>
        <p15:guide id="9" pos="58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ладимир Силкин" initials="ВС" lastIdx="44" clrIdx="0">
    <p:extLst>
      <p:ext uri="{19B8F6BF-5375-455C-9EA6-DF929625EA0E}">
        <p15:presenceInfo xmlns:p15="http://schemas.microsoft.com/office/powerpoint/2012/main" userId="ec0c8ac250464c1a" providerId="Windows Live"/>
      </p:ext>
    </p:extLst>
  </p:cmAuthor>
  <p:cmAuthor id="2" name="Комиссарова Виктория Александровна" initials="КВА" lastIdx="15" clrIdx="1">
    <p:extLst>
      <p:ext uri="{19B8F6BF-5375-455C-9EA6-DF929625EA0E}">
        <p15:presenceInfo xmlns:p15="http://schemas.microsoft.com/office/powerpoint/2012/main" userId="S-1-5-21-417890761-388646037-2193545323-46985" providerId="AD"/>
      </p:ext>
    </p:extLst>
  </p:cmAuthor>
  <p:cmAuthor id="3" name="Налеткин Павел Александрович" initials="НПА" lastIdx="1" clrIdx="2">
    <p:extLst>
      <p:ext uri="{19B8F6BF-5375-455C-9EA6-DF929625EA0E}">
        <p15:presenceInfo xmlns:p15="http://schemas.microsoft.com/office/powerpoint/2012/main" userId="S-1-5-21-1624278547-3400469047-3277850944-146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357"/>
    <a:srgbClr val="5DBAFF"/>
    <a:srgbClr val="B3F384"/>
    <a:srgbClr val="D9D9D9"/>
    <a:srgbClr val="F2F2F2"/>
    <a:srgbClr val="ECEDED"/>
    <a:srgbClr val="FFE200"/>
    <a:srgbClr val="D6D6D6"/>
    <a:srgbClr val="A1A5A7"/>
    <a:srgbClr val="F4B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7CE84F3-28C3-443E-9E96-99CF82512B78}" styleName="Dark Style 1 –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–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55" autoAdjust="0"/>
    <p:restoredTop sz="96374" autoAdjust="0"/>
  </p:normalViewPr>
  <p:slideViewPr>
    <p:cSldViewPr snapToGrid="0">
      <p:cViewPr varScale="1">
        <p:scale>
          <a:sx n="79" d="100"/>
          <a:sy n="79" d="100"/>
        </p:scale>
        <p:origin x="230" y="67"/>
      </p:cViewPr>
      <p:guideLst>
        <p:guide pos="257"/>
        <p:guide pos="7401"/>
        <p:guide orient="horz" pos="3997"/>
        <p:guide orient="horz" pos="3838"/>
        <p:guide pos="1345"/>
        <p:guide pos="2457"/>
        <p:guide pos="3613"/>
        <p:guide pos="4725"/>
        <p:guide pos="588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03" d="100"/>
          <a:sy n="103" d="100"/>
        </p:scale>
        <p:origin x="4306" y="5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92202C7-C1A7-4C0A-A45D-4E7AEE6A15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E8E0F7-7EDD-4728-BF3D-25582128D7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B8099-D87A-4929-A67A-6E040DE70058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41F3141-D434-4CA4-9104-A82DC24285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279967E-9284-4CA0-9EC4-DB6B3DE88F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CE165-EB96-4A75-8947-99D87174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80251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3C75A-F3CB-40EE-8778-80CF025E6857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0612B-FB04-481B-B782-CA85E82F0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636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0612B-FB04-481B-B782-CA85E82F05C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084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0612B-FB04-481B-B782-CA85E82F05C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868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0612B-FB04-481B-B782-CA85E82F05C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31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506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0AAC17-4E53-461E-AD31-5F5B720DE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88" y="792163"/>
            <a:ext cx="2116137" cy="809398"/>
          </a:xfrm>
          <a:prstGeom prst="rect">
            <a:avLst/>
          </a:prstGeom>
        </p:spPr>
      </p:pic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57798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8142173" cy="3228975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793528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69574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8325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388587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C1D085-1B9D-4F2A-AFCC-BEDB5B8033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796534"/>
            <a:ext cx="2116137" cy="7955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22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69574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8325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388587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C442ED-6386-4D55-B894-E3BC5329E9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31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87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0" y="0"/>
            <a:ext cx="12261574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27567" y="-889901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232" y="3253233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444A16-12FD-406D-92F0-C92AB96810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38" y="796534"/>
            <a:ext cx="2172287" cy="12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83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33407" y="266702"/>
            <a:ext cx="821215" cy="314324"/>
          </a:xfrm>
          <a:prstGeom prst="rect">
            <a:avLst/>
          </a:prstGeo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578591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12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9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77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811930EB-8B20-47DB-A058-ECB9FD869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434305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3" name="Заголовок 19">
            <a:extLst>
              <a:ext uri="{FF2B5EF4-FFF2-40B4-BE49-F238E27FC236}">
                <a16:creationId xmlns:a16="http://schemas.microsoft.com/office/drawing/2014/main" id="{F2F02BDE-971E-407F-98C3-1FC9287C1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903714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07E56B-3DCE-42B8-B15A-94A64F2DB7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713" y="806451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</p:spTree>
    <p:extLst>
      <p:ext uri="{BB962C8B-B14F-4D97-AF65-F5344CB8AC3E}">
        <p14:creationId xmlns:p14="http://schemas.microsoft.com/office/powerpoint/2010/main" val="747426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4" name="Заголовок 19">
            <a:extLst>
              <a:ext uri="{FF2B5EF4-FFF2-40B4-BE49-F238E27FC236}">
                <a16:creationId xmlns:a16="http://schemas.microsoft.com/office/drawing/2014/main" id="{D58D28DF-B11B-40FC-8D56-399AD14B8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52587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563149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563149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758747"/>
            <a:ext cx="4481457" cy="32832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647825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673225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758747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7" name="Заголовок 19">
            <a:extLst>
              <a:ext uri="{FF2B5EF4-FFF2-40B4-BE49-F238E27FC236}">
                <a16:creationId xmlns:a16="http://schemas.microsoft.com/office/drawing/2014/main" id="{490F3BB1-5479-4C03-8F36-C89FC6A76D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33344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72038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91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57A8D65-923C-42C5-B1BD-6ADD0FF42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815113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113032A-D0FA-4321-8D64-3788A9B10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481188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E9C606C-AC20-463D-86C7-29C29E999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183247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67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9422551-9D31-45AB-B76C-3085B7198F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891706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C1ACDC2-AD95-4D0D-88EE-8E2E1EF09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61097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9D69611-9460-46C1-BEB6-1E76B6018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91D8BF-A0C1-4F72-9890-FAB650337A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885" y="590959"/>
            <a:ext cx="2296158" cy="1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56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77764F-4C6D-4699-BE54-D2025893B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655" y="0"/>
            <a:ext cx="9123346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9B4AF0-9E46-4F44-BC72-1EE8B9F917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20" y="796534"/>
            <a:ext cx="3110760" cy="11694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2835" y="801492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</p:spTree>
    <p:extLst>
      <p:ext uri="{BB962C8B-B14F-4D97-AF65-F5344CB8AC3E}">
        <p14:creationId xmlns:p14="http://schemas.microsoft.com/office/powerpoint/2010/main" val="165756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9D69611-9460-46C1-BEB6-1E76B6018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604083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6FC929D-76AF-4A83-BE71-3158962FB1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34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B2B3F09-5248-4BEA-B246-941AFC2133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B1C55AC1-20B9-439B-8895-3066FD3BAE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901667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08BAFCC-70F0-4377-BDBA-38BFF04DF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8EB258BC-F449-4FB2-8E89-F54D4ECE3B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9076776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5A69F63-1FCE-4ABD-99AE-18B9FD7146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CEA287C1-2F1A-4E39-B123-FFA9B87B78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8603891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23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776C230-A001-4313-822E-178C55A3D2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1250216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EEAC57F-D2F5-4EC9-BCBF-ABC940A721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3348389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A314BB-F693-4B08-A3B4-B955E717E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1589094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77764F-4C6D-4699-BE54-D2025893B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655" y="0"/>
            <a:ext cx="9123346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22835" y="801492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3E3C34-51C1-4CB4-8348-09E08CFA7B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31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94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CE9D891-2811-4564-B017-2C4856998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3437121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DA6232F-3A0D-41DA-B820-4E9278969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2148640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5A1A757-A529-477A-8A37-17937E5C38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210824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3244850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Рост инфляции в услугах ( в т.ч. логистических) и зарплатах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50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4EC752E-26DE-46E2-A613-F3B894A72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205600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2CBB372-B25B-415B-BD02-B4CB2ED3C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518847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3244850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Рост инфляции в услугах ( в т.ч. логистических) и зарплатах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EA3E8D0B-73B6-4B0B-9186-1A987F9A8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09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BBC2039-1F6B-43C6-A632-94C1B8BCF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31435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0D4B3A2-4B57-47FE-A73E-B94B9CBD2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477348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AFB37F6-50E8-4DA8-8C05-F24494847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798775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B3370CA3-783C-4E90-9B7E-086A06FD140D}"/>
              </a:ext>
            </a:extLst>
          </p:cNvPr>
          <p:cNvSpPr/>
          <p:nvPr userDrawn="1"/>
        </p:nvSpPr>
        <p:spPr>
          <a:xfrm>
            <a:off x="-2242" y="2802440"/>
            <a:ext cx="3814902" cy="4058786"/>
          </a:xfrm>
          <a:custGeom>
            <a:avLst/>
            <a:gdLst>
              <a:gd name="connsiteX0" fmla="*/ 0 w 3814902"/>
              <a:gd name="connsiteY0" fmla="*/ 0 h 4058786"/>
              <a:gd name="connsiteX1" fmla="*/ 3814902 w 3814902"/>
              <a:gd name="connsiteY1" fmla="*/ 0 h 4058786"/>
              <a:gd name="connsiteX2" fmla="*/ 353458 w 3814902"/>
              <a:gd name="connsiteY2" fmla="*/ 4058787 h 4058786"/>
              <a:gd name="connsiteX3" fmla="*/ 0 w 3814902"/>
              <a:gd name="connsiteY3" fmla="*/ 4058787 h 4058786"/>
              <a:gd name="connsiteX4" fmla="*/ 0 w 3814902"/>
              <a:gd name="connsiteY4" fmla="*/ 0 h 40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4902" h="4058786">
                <a:moveTo>
                  <a:pt x="0" y="0"/>
                </a:moveTo>
                <a:lnTo>
                  <a:pt x="3814902" y="0"/>
                </a:lnTo>
                <a:lnTo>
                  <a:pt x="353458" y="4058787"/>
                </a:lnTo>
                <a:lnTo>
                  <a:pt x="0" y="4058787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7DA861E2-B375-45DC-8D03-70F0ED27A281}"/>
              </a:ext>
            </a:extLst>
          </p:cNvPr>
          <p:cNvSpPr/>
          <p:nvPr userDrawn="1"/>
        </p:nvSpPr>
        <p:spPr>
          <a:xfrm>
            <a:off x="3812660" y="1260"/>
            <a:ext cx="8380550" cy="2801180"/>
          </a:xfrm>
          <a:custGeom>
            <a:avLst/>
            <a:gdLst>
              <a:gd name="connsiteX0" fmla="*/ 8380551 w 8380550"/>
              <a:gd name="connsiteY0" fmla="*/ 0 h 2801180"/>
              <a:gd name="connsiteX1" fmla="*/ 8380551 w 8380550"/>
              <a:gd name="connsiteY1" fmla="*/ 2801180 h 2801180"/>
              <a:gd name="connsiteX2" fmla="*/ 0 w 8380550"/>
              <a:gd name="connsiteY2" fmla="*/ 2801180 h 2801180"/>
              <a:gd name="connsiteX3" fmla="*/ 2388969 w 8380550"/>
              <a:gd name="connsiteY3" fmla="*/ 0 h 2801180"/>
              <a:gd name="connsiteX4" fmla="*/ 8380551 w 8380550"/>
              <a:gd name="connsiteY4" fmla="*/ 0 h 280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0550" h="2801180">
                <a:moveTo>
                  <a:pt x="8380551" y="0"/>
                </a:moveTo>
                <a:lnTo>
                  <a:pt x="8380551" y="2801180"/>
                </a:lnTo>
                <a:lnTo>
                  <a:pt x="0" y="2801180"/>
                </a:lnTo>
                <a:lnTo>
                  <a:pt x="2388969" y="0"/>
                </a:lnTo>
                <a:lnTo>
                  <a:pt x="8380551" y="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713" y="842540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74713" y="5640178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C39776-94A6-4E3A-A371-A3BD14895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2830" y="5908997"/>
            <a:ext cx="5040923" cy="42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05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9104107" cy="3228975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0AAC17-4E53-461E-AD31-5F5B720DE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88" y="792163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65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D3C779-6AA8-48F8-ABD0-40F4BFBE82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796534"/>
            <a:ext cx="2116137" cy="7955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8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CB9B2F-3B79-4FFC-93E2-9A1C2E73B4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15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6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0FCB140-86D7-481A-8238-EC1996600A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38" y="796534"/>
            <a:ext cx="2172287" cy="12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97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83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89" r:id="rId2"/>
    <p:sldLayoutId id="2147483655" r:id="rId3"/>
    <p:sldLayoutId id="2147483690" r:id="rId4"/>
    <p:sldLayoutId id="2147483701" r:id="rId5"/>
    <p:sldLayoutId id="2147483674" r:id="rId6"/>
    <p:sldLayoutId id="2147483675" r:id="rId7"/>
    <p:sldLayoutId id="2147483691" r:id="rId8"/>
    <p:sldLayoutId id="2147483702" r:id="rId9"/>
    <p:sldLayoutId id="2147483671" r:id="rId10"/>
    <p:sldLayoutId id="2147483676" r:id="rId11"/>
    <p:sldLayoutId id="2147483692" r:id="rId12"/>
    <p:sldLayoutId id="2147483703" r:id="rId13"/>
    <p:sldLayoutId id="2147483656" r:id="rId14"/>
    <p:sldLayoutId id="2147483677" r:id="rId15"/>
    <p:sldLayoutId id="2147483693" r:id="rId16"/>
    <p:sldLayoutId id="2147483704" r:id="rId17"/>
    <p:sldLayoutId id="2147483667" r:id="rId18"/>
    <p:sldLayoutId id="2147483681" r:id="rId19"/>
    <p:sldLayoutId id="2147483694" r:id="rId20"/>
    <p:sldLayoutId id="2147483705" r:id="rId21"/>
    <p:sldLayoutId id="2147483673" r:id="rId22"/>
    <p:sldLayoutId id="2147483682" r:id="rId23"/>
    <p:sldLayoutId id="2147483695" r:id="rId24"/>
    <p:sldLayoutId id="2147483706" r:id="rId25"/>
    <p:sldLayoutId id="2147483672" r:id="rId26"/>
    <p:sldLayoutId id="2147483683" r:id="rId27"/>
    <p:sldLayoutId id="2147483696" r:id="rId28"/>
    <p:sldLayoutId id="2147483707" r:id="rId29"/>
    <p:sldLayoutId id="2147483713" r:id="rId30"/>
    <p:sldLayoutId id="2147483665" r:id="rId31"/>
    <p:sldLayoutId id="2147483684" r:id="rId32"/>
    <p:sldLayoutId id="2147483697" r:id="rId33"/>
    <p:sldLayoutId id="2147483708" r:id="rId34"/>
    <p:sldLayoutId id="2147483661" r:id="rId35"/>
    <p:sldLayoutId id="2147483685" r:id="rId36"/>
    <p:sldLayoutId id="2147483698" r:id="rId37"/>
    <p:sldLayoutId id="2147483709" r:id="rId38"/>
    <p:sldLayoutId id="2147483659" r:id="rId39"/>
    <p:sldLayoutId id="2147483686" r:id="rId40"/>
    <p:sldLayoutId id="2147483699" r:id="rId41"/>
    <p:sldLayoutId id="2147483710" r:id="rId42"/>
    <p:sldLayoutId id="2147483657" r:id="rId43"/>
    <p:sldLayoutId id="2147483711" r:id="rId44"/>
    <p:sldLayoutId id="2147483687" r:id="rId45"/>
    <p:sldLayoutId id="2147483680" r:id="rId46"/>
    <p:sldLayoutId id="2147483688" r:id="rId47"/>
    <p:sldLayoutId id="2147483700" r:id="rId48"/>
    <p:sldLayoutId id="2147483712" r:id="rId4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.png"/><Relationship Id="rId7" Type="http://schemas.openxmlformats.org/officeDocument/2006/relationships/image" Target="../media/image63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image" Target="../media/image51.png"/><Relationship Id="rId10" Type="http://schemas.openxmlformats.org/officeDocument/2006/relationships/image" Target="../media/image70.png"/><Relationship Id="rId4" Type="http://schemas.openxmlformats.org/officeDocument/2006/relationships/image" Target="../media/image4.svg"/><Relationship Id="rId9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3" Type="http://schemas.openxmlformats.org/officeDocument/2006/relationships/image" Target="../media/image80.png"/><Relationship Id="rId21" Type="http://schemas.openxmlformats.org/officeDocument/2006/relationships/image" Target="../media/image98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5" Type="http://schemas.openxmlformats.org/officeDocument/2006/relationships/image" Target="../media/image51.png"/><Relationship Id="rId2" Type="http://schemas.openxmlformats.org/officeDocument/2006/relationships/image" Target="../media/image79.png"/><Relationship Id="rId16" Type="http://schemas.openxmlformats.org/officeDocument/2006/relationships/image" Target="../media/image93.pn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24" Type="http://schemas.openxmlformats.org/officeDocument/2006/relationships/image" Target="../media/image101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23" Type="http://schemas.openxmlformats.org/officeDocument/2006/relationships/image" Target="../media/image100.png"/><Relationship Id="rId10" Type="http://schemas.openxmlformats.org/officeDocument/2006/relationships/image" Target="../media/image87.png"/><Relationship Id="rId19" Type="http://schemas.openxmlformats.org/officeDocument/2006/relationships/image" Target="../media/image96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Relationship Id="rId22" Type="http://schemas.openxmlformats.org/officeDocument/2006/relationships/image" Target="../media/image9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28.png"/><Relationship Id="rId7" Type="http://schemas.openxmlformats.org/officeDocument/2006/relationships/image" Target="../media/image68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07.jpg"/><Relationship Id="rId7" Type="http://schemas.openxmlformats.org/officeDocument/2006/relationships/image" Target="../media/image111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jpeg"/><Relationship Id="rId9" Type="http://schemas.openxmlformats.org/officeDocument/2006/relationships/image" Target="../media/image1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0.jp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1.png"/><Relationship Id="rId5" Type="http://schemas.openxmlformats.org/officeDocument/2006/relationships/image" Target="../media/image119.jp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0.jpg"/><Relationship Id="rId5" Type="http://schemas.openxmlformats.org/officeDocument/2006/relationships/image" Target="../media/image114.png"/><Relationship Id="rId4" Type="http://schemas.openxmlformats.org/officeDocument/2006/relationships/image" Target="../media/image1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5.jpeg"/><Relationship Id="rId18" Type="http://schemas.openxmlformats.org/officeDocument/2006/relationships/image" Target="../media/image140.png"/><Relationship Id="rId26" Type="http://schemas.openxmlformats.org/officeDocument/2006/relationships/image" Target="../media/image148.png"/><Relationship Id="rId21" Type="http://schemas.openxmlformats.org/officeDocument/2006/relationships/image" Target="../media/image143.jpeg"/><Relationship Id="rId34" Type="http://schemas.openxmlformats.org/officeDocument/2006/relationships/image" Target="../media/image156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5" Type="http://schemas.openxmlformats.org/officeDocument/2006/relationships/image" Target="../media/image147.png"/><Relationship Id="rId33" Type="http://schemas.openxmlformats.org/officeDocument/2006/relationships/image" Target="../media/image15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8.gif"/><Relationship Id="rId20" Type="http://schemas.openxmlformats.org/officeDocument/2006/relationships/image" Target="../media/image142.jpeg"/><Relationship Id="rId29" Type="http://schemas.openxmlformats.org/officeDocument/2006/relationships/image" Target="../media/image15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8.png"/><Relationship Id="rId11" Type="http://schemas.openxmlformats.org/officeDocument/2006/relationships/image" Target="../media/image133.jpeg"/><Relationship Id="rId24" Type="http://schemas.openxmlformats.org/officeDocument/2006/relationships/image" Target="../media/image146.png"/><Relationship Id="rId32" Type="http://schemas.openxmlformats.org/officeDocument/2006/relationships/image" Target="../media/image154.png"/><Relationship Id="rId37" Type="http://schemas.openxmlformats.org/officeDocument/2006/relationships/image" Target="../media/image159.png"/><Relationship Id="rId5" Type="http://schemas.openxmlformats.org/officeDocument/2006/relationships/image" Target="../media/image127.png"/><Relationship Id="rId15" Type="http://schemas.openxmlformats.org/officeDocument/2006/relationships/image" Target="../media/image137.png"/><Relationship Id="rId23" Type="http://schemas.openxmlformats.org/officeDocument/2006/relationships/image" Target="../media/image145.png"/><Relationship Id="rId28" Type="http://schemas.openxmlformats.org/officeDocument/2006/relationships/image" Target="../media/image150.png"/><Relationship Id="rId36" Type="http://schemas.openxmlformats.org/officeDocument/2006/relationships/image" Target="../media/image158.png"/><Relationship Id="rId10" Type="http://schemas.openxmlformats.org/officeDocument/2006/relationships/image" Target="../media/image132.jpeg"/><Relationship Id="rId19" Type="http://schemas.openxmlformats.org/officeDocument/2006/relationships/image" Target="../media/image141.png"/><Relationship Id="rId31" Type="http://schemas.openxmlformats.org/officeDocument/2006/relationships/image" Target="../media/image153.jpeg"/><Relationship Id="rId4" Type="http://schemas.openxmlformats.org/officeDocument/2006/relationships/image" Target="../media/image126.png"/><Relationship Id="rId9" Type="http://schemas.openxmlformats.org/officeDocument/2006/relationships/image" Target="../media/image131.jpeg"/><Relationship Id="rId14" Type="http://schemas.openxmlformats.org/officeDocument/2006/relationships/image" Target="../media/image136.jpeg"/><Relationship Id="rId22" Type="http://schemas.openxmlformats.org/officeDocument/2006/relationships/image" Target="../media/image144.png"/><Relationship Id="rId27" Type="http://schemas.openxmlformats.org/officeDocument/2006/relationships/image" Target="../media/image149.png"/><Relationship Id="rId30" Type="http://schemas.openxmlformats.org/officeDocument/2006/relationships/image" Target="../media/image152.png"/><Relationship Id="rId35" Type="http://schemas.openxmlformats.org/officeDocument/2006/relationships/image" Target="../media/image157.png"/><Relationship Id="rId8" Type="http://schemas.openxmlformats.org/officeDocument/2006/relationships/image" Target="../media/image130.png"/><Relationship Id="rId3" Type="http://schemas.openxmlformats.org/officeDocument/2006/relationships/image" Target="../media/image1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gif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43.jpeg"/><Relationship Id="rId7" Type="http://schemas.openxmlformats.org/officeDocument/2006/relationships/image" Target="../media/image41.emf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5.jpeg"/><Relationship Id="rId10" Type="http://schemas.openxmlformats.org/officeDocument/2006/relationships/image" Target="../media/image46.png"/><Relationship Id="rId4" Type="http://schemas.openxmlformats.org/officeDocument/2006/relationships/image" Target="../media/image44.jpeg"/><Relationship Id="rId9" Type="http://schemas.openxmlformats.org/officeDocument/2006/relationships/image" Target="../media/image4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53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10" Type="http://schemas.openxmlformats.org/officeDocument/2006/relationships/image" Target="../media/image42.emf"/><Relationship Id="rId4" Type="http://schemas.openxmlformats.org/officeDocument/2006/relationships/image" Target="../media/image54.jpeg"/><Relationship Id="rId9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5" Type="http://schemas.openxmlformats.org/officeDocument/2006/relationships/image" Target="../media/image28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.png"/><Relationship Id="rId7" Type="http://schemas.openxmlformats.org/officeDocument/2006/relationships/image" Target="../media/image64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png"/><Relationship Id="rId5" Type="http://schemas.openxmlformats.org/officeDocument/2006/relationships/image" Target="../media/image51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FD05D52-B1AE-4DFB-9E27-2D44539AA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481" y="567312"/>
            <a:ext cx="6300019" cy="630001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9BB5284-30C5-4FA3-A42B-059B2DB293EC}"/>
              </a:ext>
            </a:extLst>
          </p:cNvPr>
          <p:cNvSpPr/>
          <p:nvPr/>
        </p:nvSpPr>
        <p:spPr>
          <a:xfrm>
            <a:off x="0" y="-1"/>
            <a:ext cx="3165231" cy="68688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7D2E7BD-0492-42F2-BA5D-945761E9A3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07045"/>
            <a:ext cx="3165231" cy="5265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36BB362-AC71-4027-8179-E17FC810B8F5}"/>
              </a:ext>
            </a:extLst>
          </p:cNvPr>
          <p:cNvSpPr/>
          <p:nvPr/>
        </p:nvSpPr>
        <p:spPr>
          <a:xfrm>
            <a:off x="7531510" y="3429000"/>
            <a:ext cx="4672214" cy="72695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31E9D8-F66A-4DD8-9E5F-1837A0FCD230}"/>
              </a:ext>
            </a:extLst>
          </p:cNvPr>
          <p:cNvSpPr txBox="1"/>
          <p:nvPr/>
        </p:nvSpPr>
        <p:spPr>
          <a:xfrm>
            <a:off x="4060857" y="2106486"/>
            <a:ext cx="7953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4000" dirty="0">
                <a:latin typeface="+mj-lt"/>
              </a:rPr>
              <a:t>КОМПЛЕКСНОЕ ОСВЕЩЕНИЕ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BA3336-9AFF-4551-AC19-C1803934A7DF}"/>
              </a:ext>
            </a:extLst>
          </p:cNvPr>
          <p:cNvSpPr txBox="1"/>
          <p:nvPr/>
        </p:nvSpPr>
        <p:spPr>
          <a:xfrm>
            <a:off x="6583815" y="3454223"/>
            <a:ext cx="54028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2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РЕШЕНИЯ ДЛЯ ОБЪЕКТОВ КУЛЬТУРЫ И ТУРИЗМА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DFF1ED-381F-428D-BA33-D72989C97F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115" y="5801558"/>
            <a:ext cx="1284240" cy="49272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C366A48-28F2-49EA-B747-0BA96F2859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09385" y="3200231"/>
            <a:ext cx="5755864" cy="48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39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651519F-A016-4077-86BF-236C0F3135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5362" y="0"/>
            <a:ext cx="4556638" cy="6858000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A399243E-63D4-467B-8248-558CE29616F1}"/>
              </a:ext>
            </a:extLst>
          </p:cNvPr>
          <p:cNvSpPr txBox="1">
            <a:spLocks/>
          </p:cNvSpPr>
          <p:nvPr/>
        </p:nvSpPr>
        <p:spPr>
          <a:xfrm>
            <a:off x="235874" y="765544"/>
            <a:ext cx="7717279" cy="362096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ОСВЕЩЕНИЕ</a:t>
            </a:r>
            <a:br>
              <a:rPr lang="ru-RU" sz="3200" dirty="0"/>
            </a:br>
            <a:r>
              <a:rPr lang="ru-RU" sz="3200" dirty="0"/>
              <a:t>ХОЛЛОВ</a:t>
            </a:r>
          </a:p>
          <a:p>
            <a:endParaRPr lang="ru-RU" sz="320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98087C-976F-4DF1-AE11-A9DE80686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80644" y="253997"/>
            <a:ext cx="821215" cy="314324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556989B7-C0F0-434B-8921-07FF5FABCBCC}"/>
              </a:ext>
            </a:extLst>
          </p:cNvPr>
          <p:cNvSpPr txBox="1">
            <a:spLocks/>
          </p:cNvSpPr>
          <p:nvPr/>
        </p:nvSpPr>
        <p:spPr>
          <a:xfrm>
            <a:off x="247326" y="1067435"/>
            <a:ext cx="7161542" cy="559346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+mn-lt"/>
              </a:rPr>
              <a:t>КОМПАКТНЫЕ РАЗМЕРЫ 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19A36EA4-7111-41A3-BA11-6034381999A3}"/>
              </a:ext>
            </a:extLst>
          </p:cNvPr>
          <p:cNvSpPr txBox="1">
            <a:spLocks/>
          </p:cNvSpPr>
          <p:nvPr/>
        </p:nvSpPr>
        <p:spPr>
          <a:xfrm>
            <a:off x="334962" y="1626781"/>
            <a:ext cx="6145681" cy="139286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Соответствие дизайн-концепции</a:t>
            </a:r>
          </a:p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Матовый рассеиватель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047C4A3-BF94-43CF-8721-5DA29C61E184}"/>
              </a:ext>
            </a:extLst>
          </p:cNvPr>
          <p:cNvSpPr/>
          <p:nvPr/>
        </p:nvSpPr>
        <p:spPr>
          <a:xfrm>
            <a:off x="349844" y="5035071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160C1A5-E33B-4509-93ED-3119165747FB}"/>
              </a:ext>
            </a:extLst>
          </p:cNvPr>
          <p:cNvSpPr/>
          <p:nvPr/>
        </p:nvSpPr>
        <p:spPr>
          <a:xfrm>
            <a:off x="349844" y="3351368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30ECE7-0703-4B2C-9507-2A187BF4A3F0}"/>
              </a:ext>
            </a:extLst>
          </p:cNvPr>
          <p:cNvSpPr txBox="1"/>
          <p:nvPr/>
        </p:nvSpPr>
        <p:spPr>
          <a:xfrm>
            <a:off x="1639600" y="5036782"/>
            <a:ext cx="138569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FLT 2.0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32" name="TextBox 176">
            <a:extLst>
              <a:ext uri="{FF2B5EF4-FFF2-40B4-BE49-F238E27FC236}">
                <a16:creationId xmlns:a16="http://schemas.microsoft.com/office/drawing/2014/main" id="{F066D279-ACFC-4784-8971-97FB5E6B17DC}"/>
              </a:ext>
            </a:extLst>
          </p:cNvPr>
          <p:cNvSpPr txBox="1"/>
          <p:nvPr/>
        </p:nvSpPr>
        <p:spPr>
          <a:xfrm>
            <a:off x="1726200" y="558027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1</a:t>
            </a:r>
            <a:r>
              <a:rPr lang="ru-RU" sz="1200" dirty="0"/>
              <a:t> - 4</a:t>
            </a:r>
            <a:r>
              <a:rPr lang="en-US" sz="1200" dirty="0"/>
              <a:t>4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33" name="TextBox 176">
            <a:extLst>
              <a:ext uri="{FF2B5EF4-FFF2-40B4-BE49-F238E27FC236}">
                <a16:creationId xmlns:a16="http://schemas.microsoft.com/office/drawing/2014/main" id="{332EE158-71EB-47F6-AD91-34BB65845D4C}"/>
              </a:ext>
            </a:extLst>
          </p:cNvPr>
          <p:cNvSpPr txBox="1"/>
          <p:nvPr/>
        </p:nvSpPr>
        <p:spPr>
          <a:xfrm>
            <a:off x="1726200" y="5960741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120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02B969-2879-4060-9964-532D6499F98B}"/>
              </a:ext>
            </a:extLst>
          </p:cNvPr>
          <p:cNvSpPr txBox="1"/>
          <p:nvPr/>
        </p:nvSpPr>
        <p:spPr>
          <a:xfrm>
            <a:off x="1635166" y="3328099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ДВО</a:t>
            </a:r>
          </a:p>
        </p:txBody>
      </p:sp>
      <p:sp>
        <p:nvSpPr>
          <p:cNvPr id="35" name="TextBox 176">
            <a:extLst>
              <a:ext uri="{FF2B5EF4-FFF2-40B4-BE49-F238E27FC236}">
                <a16:creationId xmlns:a16="http://schemas.microsoft.com/office/drawing/2014/main" id="{636386B9-D8F3-4A59-A237-46523BCD64A6}"/>
              </a:ext>
            </a:extLst>
          </p:cNvPr>
          <p:cNvSpPr txBox="1"/>
          <p:nvPr/>
        </p:nvSpPr>
        <p:spPr>
          <a:xfrm>
            <a:off x="1732362" y="3871590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18 - 56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36" name="TextBox 176">
            <a:extLst>
              <a:ext uri="{FF2B5EF4-FFF2-40B4-BE49-F238E27FC236}">
                <a16:creationId xmlns:a16="http://schemas.microsoft.com/office/drawing/2014/main" id="{6110F203-7AB6-48EE-B4E7-10B6A2027132}"/>
              </a:ext>
            </a:extLst>
          </p:cNvPr>
          <p:cNvSpPr txBox="1"/>
          <p:nvPr/>
        </p:nvSpPr>
        <p:spPr>
          <a:xfrm>
            <a:off x="1732362" y="4252058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120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AE280B4-7E1B-483B-BAFC-413067F8B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4232" y="3338339"/>
            <a:ext cx="1264079" cy="126407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3F47370-1987-4A07-9195-735B690DB1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82855" y="4743751"/>
            <a:ext cx="2296158" cy="19332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9CE6EE4-97DC-4E2A-B8DB-CA20674130E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485" y="5222484"/>
            <a:ext cx="1209061" cy="1076666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EFDA43DC-B1AD-454C-8AB7-98F97EBDD9BE}"/>
              </a:ext>
            </a:extLst>
          </p:cNvPr>
          <p:cNvSpPr/>
          <p:nvPr/>
        </p:nvSpPr>
        <p:spPr>
          <a:xfrm>
            <a:off x="3858246" y="5043806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864D7E05-8E19-4EA5-99AC-5AABC499AA41}"/>
              </a:ext>
            </a:extLst>
          </p:cNvPr>
          <p:cNvSpPr/>
          <p:nvPr/>
        </p:nvSpPr>
        <p:spPr>
          <a:xfrm>
            <a:off x="3858246" y="3360103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DC96774-9FD8-4A70-9535-9DF83B9BF011}"/>
              </a:ext>
            </a:extLst>
          </p:cNvPr>
          <p:cNvSpPr txBox="1"/>
          <p:nvPr/>
        </p:nvSpPr>
        <p:spPr>
          <a:xfrm>
            <a:off x="5148002" y="5045517"/>
            <a:ext cx="159558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L-FUSION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56" name="TextBox 176">
            <a:extLst>
              <a:ext uri="{FF2B5EF4-FFF2-40B4-BE49-F238E27FC236}">
                <a16:creationId xmlns:a16="http://schemas.microsoft.com/office/drawing/2014/main" id="{FCA78E72-A7DD-4A76-9DBF-AEED1CAA4AF0}"/>
              </a:ext>
            </a:extLst>
          </p:cNvPr>
          <p:cNvSpPr txBox="1"/>
          <p:nvPr/>
        </p:nvSpPr>
        <p:spPr>
          <a:xfrm>
            <a:off x="5234602" y="5589008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36</a:t>
            </a:r>
            <a:r>
              <a:rPr lang="ru-RU" sz="1200" dirty="0"/>
              <a:t> - </a:t>
            </a:r>
            <a:r>
              <a:rPr lang="en-US" sz="1200" dirty="0"/>
              <a:t>100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57" name="TextBox 176">
            <a:extLst>
              <a:ext uri="{FF2B5EF4-FFF2-40B4-BE49-F238E27FC236}">
                <a16:creationId xmlns:a16="http://schemas.microsoft.com/office/drawing/2014/main" id="{5E32117F-2603-4817-944A-63D69F74A00C}"/>
              </a:ext>
            </a:extLst>
          </p:cNvPr>
          <p:cNvSpPr txBox="1"/>
          <p:nvPr/>
        </p:nvSpPr>
        <p:spPr>
          <a:xfrm>
            <a:off x="5234602" y="5969476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4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AD263ED-AF8D-4CBD-ADDF-6542BA61BF71}"/>
              </a:ext>
            </a:extLst>
          </p:cNvPr>
          <p:cNvSpPr txBox="1"/>
          <p:nvPr/>
        </p:nvSpPr>
        <p:spPr>
          <a:xfrm>
            <a:off x="5143568" y="3336834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 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L-LEGO II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59" name="TextBox 176">
            <a:extLst>
              <a:ext uri="{FF2B5EF4-FFF2-40B4-BE49-F238E27FC236}">
                <a16:creationId xmlns:a16="http://schemas.microsoft.com/office/drawing/2014/main" id="{9217B50B-C330-4837-8948-AB7CE5A761E3}"/>
              </a:ext>
            </a:extLst>
          </p:cNvPr>
          <p:cNvSpPr txBox="1"/>
          <p:nvPr/>
        </p:nvSpPr>
        <p:spPr>
          <a:xfrm>
            <a:off x="5240764" y="3880325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22</a:t>
            </a:r>
            <a:r>
              <a:rPr lang="ru-RU" sz="1200" dirty="0"/>
              <a:t> - </a:t>
            </a:r>
            <a:r>
              <a:rPr lang="en-US" sz="1200" dirty="0"/>
              <a:t>425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60" name="TextBox 176">
            <a:extLst>
              <a:ext uri="{FF2B5EF4-FFF2-40B4-BE49-F238E27FC236}">
                <a16:creationId xmlns:a16="http://schemas.microsoft.com/office/drawing/2014/main" id="{9FDC163E-41B9-467A-9681-92FE7B880877}"/>
              </a:ext>
            </a:extLst>
          </p:cNvPr>
          <p:cNvSpPr txBox="1"/>
          <p:nvPr/>
        </p:nvSpPr>
        <p:spPr>
          <a:xfrm>
            <a:off x="5240764" y="4260793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3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11264" name="Рисунок 11263">
            <a:extLst>
              <a:ext uri="{FF2B5EF4-FFF2-40B4-BE49-F238E27FC236}">
                <a16:creationId xmlns:a16="http://schemas.microsoft.com/office/drawing/2014/main" id="{964A2824-F2B2-41A6-93B6-CC9CF73F7D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867692" y="5137483"/>
            <a:ext cx="1173540" cy="1161665"/>
          </a:xfrm>
          <a:prstGeom prst="rect">
            <a:avLst/>
          </a:prstGeom>
        </p:spPr>
      </p:pic>
      <p:pic>
        <p:nvPicPr>
          <p:cNvPr id="11269" name="Рисунок 11268">
            <a:extLst>
              <a:ext uri="{FF2B5EF4-FFF2-40B4-BE49-F238E27FC236}">
                <a16:creationId xmlns:a16="http://schemas.microsoft.com/office/drawing/2014/main" id="{621CAC6E-F0BF-4CEA-B060-B8169B0C01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897" y="3358704"/>
            <a:ext cx="1418048" cy="128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78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51D41664-0CE8-40E0-BE33-82D722526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49" y="370430"/>
            <a:ext cx="10946995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3200" dirty="0">
                <a:solidFill>
                  <a:schemeClr val="bg1"/>
                </a:solidFill>
              </a:rPr>
              <a:t>АРХИТЕКТУРНАЯ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ПОДСВЕТКА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04F21B-C5CA-4FDB-9A48-AAE1378AA2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228299"/>
            <a:ext cx="6096000" cy="5629701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57F3ABE-BF8A-4131-9EC3-0E1EA56CA743}"/>
              </a:ext>
            </a:extLst>
          </p:cNvPr>
          <p:cNvGrpSpPr/>
          <p:nvPr/>
        </p:nvGrpSpPr>
        <p:grpSpPr>
          <a:xfrm>
            <a:off x="5256661" y="3188458"/>
            <a:ext cx="1678677" cy="1709381"/>
            <a:chOff x="627792" y="-2019782"/>
            <a:chExt cx="1678677" cy="1709381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640706D6-4BFC-4242-8ED9-E55C0CFF4E5A}"/>
                </a:ext>
              </a:extLst>
            </p:cNvPr>
            <p:cNvSpPr/>
            <p:nvPr/>
          </p:nvSpPr>
          <p:spPr>
            <a:xfrm>
              <a:off x="627792" y="-2019782"/>
              <a:ext cx="1678677" cy="170938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338" name="Picture 2" descr="Picture background">
              <a:extLst>
                <a:ext uri="{FF2B5EF4-FFF2-40B4-BE49-F238E27FC236}">
                  <a16:creationId xmlns:a16="http://schemas.microsoft.com/office/drawing/2014/main" id="{1F4885CC-C0DE-498F-BC70-FB55472B17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2884" y="-1872979"/>
              <a:ext cx="1448495" cy="1415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973AF11-C360-4C70-A3C3-4F1C996404EB}"/>
              </a:ext>
            </a:extLst>
          </p:cNvPr>
          <p:cNvSpPr/>
          <p:nvPr/>
        </p:nvSpPr>
        <p:spPr>
          <a:xfrm>
            <a:off x="1399443" y="2540398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C9B68-7C60-4584-AA8B-7CA34BD00835}"/>
              </a:ext>
            </a:extLst>
          </p:cNvPr>
          <p:cNvSpPr txBox="1"/>
          <p:nvPr/>
        </p:nvSpPr>
        <p:spPr>
          <a:xfrm>
            <a:off x="2678603" y="2542109"/>
            <a:ext cx="197762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L-CONTOUR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2" name="TextBox 176">
            <a:extLst>
              <a:ext uri="{FF2B5EF4-FFF2-40B4-BE49-F238E27FC236}">
                <a16:creationId xmlns:a16="http://schemas.microsoft.com/office/drawing/2014/main" id="{1CE795A1-E71C-4B8A-BE20-5A5C3C6C689B}"/>
              </a:ext>
            </a:extLst>
          </p:cNvPr>
          <p:cNvSpPr txBox="1"/>
          <p:nvPr/>
        </p:nvSpPr>
        <p:spPr>
          <a:xfrm>
            <a:off x="2775799" y="3085600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1,9 - 21,6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3" name="TextBox 176">
            <a:extLst>
              <a:ext uri="{FF2B5EF4-FFF2-40B4-BE49-F238E27FC236}">
                <a16:creationId xmlns:a16="http://schemas.microsoft.com/office/drawing/2014/main" id="{3333FAB4-23A4-43F6-8031-B4595AEA9590}"/>
              </a:ext>
            </a:extLst>
          </p:cNvPr>
          <p:cNvSpPr txBox="1"/>
          <p:nvPr/>
        </p:nvSpPr>
        <p:spPr>
          <a:xfrm>
            <a:off x="2775799" y="3466068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24</a:t>
            </a:r>
            <a:r>
              <a:rPr lang="en-US" sz="1200" dirty="0"/>
              <a:t>DC</a:t>
            </a:r>
            <a:br>
              <a:rPr lang="ru-RU" sz="1200" b="0" dirty="0"/>
            </a:br>
            <a:r>
              <a:rPr lang="ru-RU" sz="1000" b="0" dirty="0"/>
              <a:t>Питание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1DADBCA-6D15-4B3E-8A09-CA3A58808362}"/>
              </a:ext>
            </a:extLst>
          </p:cNvPr>
          <p:cNvSpPr/>
          <p:nvPr/>
        </p:nvSpPr>
        <p:spPr>
          <a:xfrm>
            <a:off x="1399443" y="4285358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2D5AEC-D2BB-4943-A243-960B3DB0A094}"/>
              </a:ext>
            </a:extLst>
          </p:cNvPr>
          <p:cNvSpPr txBox="1"/>
          <p:nvPr/>
        </p:nvSpPr>
        <p:spPr>
          <a:xfrm>
            <a:off x="2678603" y="4287069"/>
            <a:ext cx="16061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L-LINE A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6" name="TextBox 176">
            <a:extLst>
              <a:ext uri="{FF2B5EF4-FFF2-40B4-BE49-F238E27FC236}">
                <a16:creationId xmlns:a16="http://schemas.microsoft.com/office/drawing/2014/main" id="{F70AC2D1-2D49-4156-A6D1-79A0B1F946EE}"/>
              </a:ext>
            </a:extLst>
          </p:cNvPr>
          <p:cNvSpPr txBox="1"/>
          <p:nvPr/>
        </p:nvSpPr>
        <p:spPr>
          <a:xfrm>
            <a:off x="2775799" y="4830560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4</a:t>
            </a:r>
            <a:r>
              <a:rPr lang="ru-RU" sz="1200" dirty="0"/>
              <a:t>,5 - 54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7" name="TextBox 176">
            <a:extLst>
              <a:ext uri="{FF2B5EF4-FFF2-40B4-BE49-F238E27FC236}">
                <a16:creationId xmlns:a16="http://schemas.microsoft.com/office/drawing/2014/main" id="{E59DEE2A-6DFF-42F9-89A0-F4B002FC28AA}"/>
              </a:ext>
            </a:extLst>
          </p:cNvPr>
          <p:cNvSpPr txBox="1"/>
          <p:nvPr/>
        </p:nvSpPr>
        <p:spPr>
          <a:xfrm>
            <a:off x="2775799" y="5211028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3</a:t>
            </a:r>
            <a:r>
              <a:rPr lang="ru-RU" sz="1200" dirty="0"/>
              <a:t>3 - 38</a:t>
            </a:r>
            <a:r>
              <a:rPr lang="en-US" sz="1200" dirty="0"/>
              <a:t>DC</a:t>
            </a:r>
            <a:br>
              <a:rPr lang="ru-RU" sz="1200" b="0" dirty="0"/>
            </a:br>
            <a:r>
              <a:rPr lang="ru-RU" sz="1000" b="0" dirty="0"/>
              <a:t>Питание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FEF083-DAF9-4D11-88CC-543A67EB09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29" y="4332053"/>
            <a:ext cx="2081223" cy="117068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05E0437-D6CA-419C-8AE3-73E5A3C22B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240" y="2467747"/>
            <a:ext cx="2562726" cy="144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43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DF3E5CD9-44E5-4E06-9AC0-5C1C9A32E35B}"/>
              </a:ext>
            </a:extLst>
          </p:cNvPr>
          <p:cNvSpPr txBox="1">
            <a:spLocks/>
          </p:cNvSpPr>
          <p:nvPr/>
        </p:nvSpPr>
        <p:spPr>
          <a:xfrm>
            <a:off x="275192" y="241876"/>
            <a:ext cx="9016853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0" dirty="0"/>
              <a:t>ВИДЫ ОРГАНИЗАЦИИ</a:t>
            </a:r>
            <a:br>
              <a:rPr lang="ru-RU" sz="2800" b="0" dirty="0"/>
            </a:br>
            <a:r>
              <a:rPr lang="ru-RU" sz="2800" b="0" dirty="0"/>
              <a:t>АВАРИЙНОГО ОСВЕЩЕНИЯ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0607EB5-4B1C-4ACB-ACE4-3DAB553456FA}"/>
              </a:ext>
            </a:extLst>
          </p:cNvPr>
          <p:cNvSpPr/>
          <p:nvPr/>
        </p:nvSpPr>
        <p:spPr>
          <a:xfrm>
            <a:off x="335371" y="1655337"/>
            <a:ext cx="3557388" cy="17740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E786584-3D76-4E78-9F2C-74CA5F00CED9}"/>
              </a:ext>
            </a:extLst>
          </p:cNvPr>
          <p:cNvSpPr/>
          <p:nvPr/>
        </p:nvSpPr>
        <p:spPr>
          <a:xfrm>
            <a:off x="5338313" y="1654983"/>
            <a:ext cx="3557388" cy="1774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0E2336-5C41-4E14-8789-7726F9B698BA}"/>
              </a:ext>
            </a:extLst>
          </p:cNvPr>
          <p:cNvSpPr txBox="1"/>
          <p:nvPr/>
        </p:nvSpPr>
        <p:spPr>
          <a:xfrm>
            <a:off x="227700" y="2168950"/>
            <a:ext cx="1710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F7CD3D-30B8-4C7F-9407-17E9810E8780}"/>
              </a:ext>
            </a:extLst>
          </p:cNvPr>
          <p:cNvSpPr txBox="1"/>
          <p:nvPr/>
        </p:nvSpPr>
        <p:spPr>
          <a:xfrm>
            <a:off x="5164136" y="2159262"/>
            <a:ext cx="17102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48E973-B314-41AC-AF3B-872F614E6972}"/>
              </a:ext>
            </a:extLst>
          </p:cNvPr>
          <p:cNvSpPr txBox="1"/>
          <p:nvPr/>
        </p:nvSpPr>
        <p:spPr>
          <a:xfrm>
            <a:off x="334963" y="1651432"/>
            <a:ext cx="27382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НИЗКОВОЛЬТНОЕ </a:t>
            </a:r>
            <a:br>
              <a:rPr lang="ru-RU" sz="2000" b="1" dirty="0"/>
            </a:br>
            <a:r>
              <a:rPr lang="ru-RU" sz="2000" b="1" dirty="0"/>
              <a:t>ПИТАНИЕ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269257-2533-4B60-AD14-D80DB99C9182}"/>
              </a:ext>
            </a:extLst>
          </p:cNvPr>
          <p:cNvSpPr txBox="1"/>
          <p:nvPr/>
        </p:nvSpPr>
        <p:spPr>
          <a:xfrm>
            <a:off x="5340903" y="1651342"/>
            <a:ext cx="2956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БЛОК АВАРИЙНОГО</a:t>
            </a:r>
            <a:br>
              <a:rPr lang="ru-RU" sz="2000" b="1" dirty="0"/>
            </a:br>
            <a:r>
              <a:rPr lang="ru-RU" sz="2000" b="1" dirty="0"/>
              <a:t>ПИТАНИЯ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74C50F-BB9E-4DA7-B24D-CBC504241F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7976" y="1829155"/>
            <a:ext cx="1282284" cy="1600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28E823-7F0D-46B4-8509-482A1DCAD4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7611602" y="2149113"/>
            <a:ext cx="1600200" cy="95957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42CBB17-27F6-4227-B9BD-F3F5DC3BF41C}"/>
              </a:ext>
            </a:extLst>
          </p:cNvPr>
          <p:cNvSpPr txBox="1"/>
          <p:nvPr/>
        </p:nvSpPr>
        <p:spPr>
          <a:xfrm>
            <a:off x="940606" y="2355413"/>
            <a:ext cx="1889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Обеспечивает продолжение работы при нарушении питания рабочего освещения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A8707C-AB3B-4207-B0B8-0335B51A4E07}"/>
              </a:ext>
            </a:extLst>
          </p:cNvPr>
          <p:cNvSpPr txBox="1"/>
          <p:nvPr/>
        </p:nvSpPr>
        <p:spPr>
          <a:xfrm>
            <a:off x="6125237" y="2452095"/>
            <a:ext cx="1839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Обеспечивает нужную видимость при нештатных ситуациях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DF37D5-50AB-4EFC-9E0C-753505588F3A}"/>
              </a:ext>
            </a:extLst>
          </p:cNvPr>
          <p:cNvSpPr txBox="1"/>
          <p:nvPr/>
        </p:nvSpPr>
        <p:spPr>
          <a:xfrm>
            <a:off x="248737" y="4730480"/>
            <a:ext cx="207212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Нормативная база</a:t>
            </a:r>
          </a:p>
        </p:txBody>
      </p:sp>
      <p:sp>
        <p:nvSpPr>
          <p:cNvPr id="20" name="TextBox 176">
            <a:extLst>
              <a:ext uri="{FF2B5EF4-FFF2-40B4-BE49-F238E27FC236}">
                <a16:creationId xmlns:a16="http://schemas.microsoft.com/office/drawing/2014/main" id="{EA49BD49-7C86-43A8-B227-A641C84A17AB}"/>
              </a:ext>
            </a:extLst>
          </p:cNvPr>
          <p:cNvSpPr txBox="1"/>
          <p:nvPr/>
        </p:nvSpPr>
        <p:spPr>
          <a:xfrm>
            <a:off x="334962" y="5120594"/>
            <a:ext cx="207212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ГОСТ </a:t>
            </a:r>
            <a:r>
              <a:rPr lang="en-US" sz="1200" b="0" dirty="0"/>
              <a:t>IEC 60598-2-22-2012</a:t>
            </a:r>
            <a:endParaRPr lang="ru-RU" sz="1200" b="0" dirty="0"/>
          </a:p>
        </p:txBody>
      </p:sp>
      <p:sp>
        <p:nvSpPr>
          <p:cNvPr id="21" name="TextBox 176">
            <a:extLst>
              <a:ext uri="{FF2B5EF4-FFF2-40B4-BE49-F238E27FC236}">
                <a16:creationId xmlns:a16="http://schemas.microsoft.com/office/drawing/2014/main" id="{5715AD37-5A07-4E85-9B55-35FD51DFEA3A}"/>
              </a:ext>
            </a:extLst>
          </p:cNvPr>
          <p:cNvSpPr txBox="1"/>
          <p:nvPr/>
        </p:nvSpPr>
        <p:spPr>
          <a:xfrm>
            <a:off x="334963" y="5684508"/>
            <a:ext cx="1572214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ГОСТ 27900-88</a:t>
            </a:r>
            <a:endParaRPr lang="en-US" sz="1200" b="0" dirty="0"/>
          </a:p>
        </p:txBody>
      </p:sp>
      <p:sp>
        <p:nvSpPr>
          <p:cNvPr id="23" name="TextBox 176">
            <a:extLst>
              <a:ext uri="{FF2B5EF4-FFF2-40B4-BE49-F238E27FC236}">
                <a16:creationId xmlns:a16="http://schemas.microsoft.com/office/drawing/2014/main" id="{BA8DEAE7-2D75-4097-B9DC-3A1D8CCE2B8E}"/>
              </a:ext>
            </a:extLst>
          </p:cNvPr>
          <p:cNvSpPr txBox="1"/>
          <p:nvPr/>
        </p:nvSpPr>
        <p:spPr>
          <a:xfrm>
            <a:off x="334963" y="6283254"/>
            <a:ext cx="1461265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СП 52.13330.</a:t>
            </a:r>
            <a:r>
              <a:rPr lang="en-US" sz="1200" b="0" dirty="0"/>
              <a:t>20</a:t>
            </a:r>
            <a:r>
              <a:rPr lang="ru-RU" sz="1200" b="0" dirty="0"/>
              <a:t>16</a:t>
            </a:r>
          </a:p>
        </p:txBody>
      </p:sp>
      <p:sp>
        <p:nvSpPr>
          <p:cNvPr id="26" name="TextBox 176">
            <a:extLst>
              <a:ext uri="{FF2B5EF4-FFF2-40B4-BE49-F238E27FC236}">
                <a16:creationId xmlns:a16="http://schemas.microsoft.com/office/drawing/2014/main" id="{4F1C4A7D-8D2D-45BC-B5CB-51928927067B}"/>
              </a:ext>
            </a:extLst>
          </p:cNvPr>
          <p:cNvSpPr txBox="1"/>
          <p:nvPr/>
        </p:nvSpPr>
        <p:spPr>
          <a:xfrm>
            <a:off x="2504077" y="5120594"/>
            <a:ext cx="266005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Частные требования.</a:t>
            </a:r>
            <a:br>
              <a:rPr lang="ru-RU" sz="1000" b="0" dirty="0"/>
            </a:br>
            <a:r>
              <a:rPr lang="ru-RU" sz="1000" b="0" dirty="0"/>
              <a:t>Светильники для аварийного освещения</a:t>
            </a:r>
          </a:p>
        </p:txBody>
      </p:sp>
      <p:sp>
        <p:nvSpPr>
          <p:cNvPr id="28" name="TextBox 176">
            <a:extLst>
              <a:ext uri="{FF2B5EF4-FFF2-40B4-BE49-F238E27FC236}">
                <a16:creationId xmlns:a16="http://schemas.microsoft.com/office/drawing/2014/main" id="{8681FF62-A1A3-4D90-998F-A2E48BA3E347}"/>
              </a:ext>
            </a:extLst>
          </p:cNvPr>
          <p:cNvSpPr txBox="1"/>
          <p:nvPr/>
        </p:nvSpPr>
        <p:spPr>
          <a:xfrm>
            <a:off x="2504076" y="5684656"/>
            <a:ext cx="266005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Светильники для аварийного освещения. Технические требования</a:t>
            </a:r>
          </a:p>
        </p:txBody>
      </p:sp>
      <p:sp>
        <p:nvSpPr>
          <p:cNvPr id="29" name="TextBox 176">
            <a:extLst>
              <a:ext uri="{FF2B5EF4-FFF2-40B4-BE49-F238E27FC236}">
                <a16:creationId xmlns:a16="http://schemas.microsoft.com/office/drawing/2014/main" id="{7EC09669-03D7-4779-97D2-058DC92A583E}"/>
              </a:ext>
            </a:extLst>
          </p:cNvPr>
          <p:cNvSpPr txBox="1"/>
          <p:nvPr/>
        </p:nvSpPr>
        <p:spPr>
          <a:xfrm>
            <a:off x="2504076" y="6283254"/>
            <a:ext cx="241946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Свод правил. Естественное</a:t>
            </a:r>
            <a:br>
              <a:rPr lang="en-US" sz="1000" b="0" dirty="0"/>
            </a:br>
            <a:r>
              <a:rPr lang="ru-RU" sz="1000" b="0" dirty="0"/>
              <a:t>и иску</a:t>
            </a:r>
            <a:r>
              <a:rPr lang="en-US" sz="1000" b="0" dirty="0"/>
              <a:t>c</a:t>
            </a:r>
            <a:r>
              <a:rPr lang="ru-RU" sz="1000" b="0" dirty="0" err="1"/>
              <a:t>ственное</a:t>
            </a:r>
            <a:r>
              <a:rPr lang="ru-RU" sz="1000" b="0" dirty="0"/>
              <a:t> освещение</a:t>
            </a:r>
          </a:p>
        </p:txBody>
      </p:sp>
      <p:sp>
        <p:nvSpPr>
          <p:cNvPr id="45" name="Текст 3">
            <a:extLst>
              <a:ext uri="{FF2B5EF4-FFF2-40B4-BE49-F238E27FC236}">
                <a16:creationId xmlns:a16="http://schemas.microsoft.com/office/drawing/2014/main" id="{3344C023-2CD1-435C-88AC-6522C11D4530}"/>
              </a:ext>
            </a:extLst>
          </p:cNvPr>
          <p:cNvSpPr txBox="1">
            <a:spLocks/>
          </p:cNvSpPr>
          <p:nvPr/>
        </p:nvSpPr>
        <p:spPr>
          <a:xfrm>
            <a:off x="334962" y="3779120"/>
            <a:ext cx="5191142" cy="726959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Освещение путей эвакуации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(0,5 - 1 </a:t>
            </a:r>
            <a:r>
              <a:rPr lang="ru-RU" b="1" dirty="0" err="1">
                <a:solidFill>
                  <a:schemeClr val="accent1"/>
                </a:solidFill>
                <a:ea typeface="Cambria" panose="02040503050406030204" pitchFamily="18" charset="0"/>
              </a:rPr>
              <a:t>лк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)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 err="1">
                <a:solidFill>
                  <a:schemeClr val="accent1"/>
                </a:solidFill>
                <a:ea typeface="Cambria" panose="02040503050406030204" pitchFamily="18" charset="0"/>
              </a:rPr>
              <a:t>Антипаническое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освещение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(0,5 - 1 </a:t>
            </a:r>
            <a:r>
              <a:rPr lang="ru-RU" b="1" dirty="0" err="1">
                <a:solidFill>
                  <a:schemeClr val="accent1"/>
                </a:solidFill>
                <a:ea typeface="Cambria" panose="02040503050406030204" pitchFamily="18" charset="0"/>
              </a:rPr>
              <a:t>лк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)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Освещение зон повышенной опасности </a:t>
            </a:r>
            <a:r>
              <a:rPr lang="ru-RU" b="1" dirty="0"/>
              <a:t>(10% и не менее 15 </a:t>
            </a:r>
            <a:r>
              <a:rPr lang="ru-RU" b="1" dirty="0" err="1"/>
              <a:t>лк</a:t>
            </a:r>
            <a:r>
              <a:rPr lang="ru-RU" b="1" dirty="0"/>
              <a:t>)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0ACDEC-1077-404D-8CE0-43F7BE0C41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4778" y="4476830"/>
            <a:ext cx="4227222" cy="23811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B1938E-5437-4333-9000-BE1565C55B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1983" y="4539507"/>
            <a:ext cx="1981846" cy="231849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9FEFA41-2023-4B67-9BEA-2E1248F53C88}"/>
              </a:ext>
            </a:extLst>
          </p:cNvPr>
          <p:cNvSpPr txBox="1"/>
          <p:nvPr/>
        </p:nvSpPr>
        <p:spPr>
          <a:xfrm>
            <a:off x="9492178" y="1617919"/>
            <a:ext cx="25263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cs typeface="Arial" panose="020B0604020202020204" pitchFamily="34" charset="0"/>
              </a:rPr>
              <a:t>СП 439.1325800.2018</a:t>
            </a:r>
          </a:p>
          <a:p>
            <a:r>
              <a:rPr lang="ru-RU" sz="1400" dirty="0">
                <a:cs typeface="Arial" panose="020B0604020202020204" pitchFamily="34" charset="0"/>
              </a:rPr>
              <a:t>Правила проектирования аварийного освещения</a:t>
            </a:r>
            <a:endParaRPr lang="en-US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522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8E4AEB29-8E4F-44AD-81BA-921DAC603BAC}"/>
              </a:ext>
            </a:extLst>
          </p:cNvPr>
          <p:cNvSpPr/>
          <p:nvPr/>
        </p:nvSpPr>
        <p:spPr>
          <a:xfrm>
            <a:off x="2928049" y="4826817"/>
            <a:ext cx="711266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21CFC9-2981-4EEE-841C-25AFCBF333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2058" y="4819215"/>
            <a:ext cx="718107" cy="750391"/>
          </a:xfrm>
          <a:prstGeom prst="rect">
            <a:avLst/>
          </a:prstGeom>
        </p:spPr>
      </p:pic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EC073BAE-E9D5-4012-87DE-09255ADD49A7}"/>
              </a:ext>
            </a:extLst>
          </p:cNvPr>
          <p:cNvSpPr/>
          <p:nvPr/>
        </p:nvSpPr>
        <p:spPr>
          <a:xfrm>
            <a:off x="347371" y="1264165"/>
            <a:ext cx="719430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C97961B6-EA3E-4936-9FC0-AE8F7B7C0BFB}"/>
              </a:ext>
            </a:extLst>
          </p:cNvPr>
          <p:cNvSpPr/>
          <p:nvPr/>
        </p:nvSpPr>
        <p:spPr>
          <a:xfrm>
            <a:off x="343072" y="2148147"/>
            <a:ext cx="731838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D7DC9DC-BA82-49FB-84CD-C76959578728}"/>
              </a:ext>
            </a:extLst>
          </p:cNvPr>
          <p:cNvSpPr txBox="1"/>
          <p:nvPr/>
        </p:nvSpPr>
        <p:spPr>
          <a:xfrm>
            <a:off x="1162051" y="1258324"/>
            <a:ext cx="112355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L-PIXEL 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79" name="TextBox 176">
            <a:extLst>
              <a:ext uri="{FF2B5EF4-FFF2-40B4-BE49-F238E27FC236}">
                <a16:creationId xmlns:a16="http://schemas.microsoft.com/office/drawing/2014/main" id="{DFB8BB0A-2944-45A0-95D0-818EA377C715}"/>
              </a:ext>
            </a:extLst>
          </p:cNvPr>
          <p:cNvSpPr txBox="1"/>
          <p:nvPr/>
        </p:nvSpPr>
        <p:spPr>
          <a:xfrm>
            <a:off x="1258910" y="1625848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50</a:t>
            </a:r>
            <a:r>
              <a:rPr lang="ru-RU" sz="1200" dirty="0"/>
              <a:t> - </a:t>
            </a:r>
            <a:r>
              <a:rPr lang="en-US" sz="1200" dirty="0"/>
              <a:t>3</a:t>
            </a:r>
            <a:r>
              <a:rPr lang="ru-RU" sz="1200" dirty="0"/>
              <a:t>00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A9F4E18-5C69-4596-A556-428FEE292ADA}"/>
              </a:ext>
            </a:extLst>
          </p:cNvPr>
          <p:cNvSpPr txBox="1"/>
          <p:nvPr/>
        </p:nvSpPr>
        <p:spPr>
          <a:xfrm>
            <a:off x="1166167" y="2178551"/>
            <a:ext cx="171482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L-INDUSTRY</a:t>
            </a:r>
            <a:br>
              <a:rPr lang="en-US" sz="11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II 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97" name="TextBox 176">
            <a:extLst>
              <a:ext uri="{FF2B5EF4-FFF2-40B4-BE49-F238E27FC236}">
                <a16:creationId xmlns:a16="http://schemas.microsoft.com/office/drawing/2014/main" id="{AA65C39E-2CE8-47F6-B05A-95C7635B6D1E}"/>
              </a:ext>
            </a:extLst>
          </p:cNvPr>
          <p:cNvSpPr txBox="1"/>
          <p:nvPr/>
        </p:nvSpPr>
        <p:spPr>
          <a:xfrm>
            <a:off x="1267018" y="2534502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71</a:t>
            </a:r>
            <a:r>
              <a:rPr lang="ru-RU" sz="1200" dirty="0"/>
              <a:t> - </a:t>
            </a:r>
            <a:r>
              <a:rPr lang="en-US" sz="1200" dirty="0"/>
              <a:t>12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15227A-2555-4978-8381-0DBCA105B9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083" y="4802325"/>
            <a:ext cx="2090917" cy="21012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15AB16-20FA-4AD6-9CFF-4A036DC14F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63" y="1258324"/>
            <a:ext cx="731838" cy="6972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D0242C-4974-43B5-8330-5DAADB0376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80" r="20479"/>
          <a:stretch/>
        </p:blipFill>
        <p:spPr>
          <a:xfrm>
            <a:off x="355478" y="2156901"/>
            <a:ext cx="719431" cy="697231"/>
          </a:xfrm>
          <a:prstGeom prst="rect">
            <a:avLst/>
          </a:prstGeom>
        </p:spPr>
      </p:pic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F82C9540-E5C6-4DB4-A12A-0756226DF892}"/>
              </a:ext>
            </a:extLst>
          </p:cNvPr>
          <p:cNvSpPr/>
          <p:nvPr/>
        </p:nvSpPr>
        <p:spPr>
          <a:xfrm>
            <a:off x="343072" y="3037046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E897EFAD-A345-4CDC-A2FC-E8D9D712FC55}"/>
              </a:ext>
            </a:extLst>
          </p:cNvPr>
          <p:cNvSpPr/>
          <p:nvPr/>
        </p:nvSpPr>
        <p:spPr>
          <a:xfrm>
            <a:off x="341673" y="3925945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48F7E199-1FAA-4DBE-93BB-364CA7D9B4A0}"/>
              </a:ext>
            </a:extLst>
          </p:cNvPr>
          <p:cNvSpPr/>
          <p:nvPr/>
        </p:nvSpPr>
        <p:spPr>
          <a:xfrm>
            <a:off x="334963" y="4809927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A003362F-9636-40E8-8F9A-3211E541034A}"/>
              </a:ext>
            </a:extLst>
          </p:cNvPr>
          <p:cNvSpPr/>
          <p:nvPr/>
        </p:nvSpPr>
        <p:spPr>
          <a:xfrm>
            <a:off x="334963" y="5649445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0032F0A-E422-4419-A7D3-B5213F886218}"/>
              </a:ext>
            </a:extLst>
          </p:cNvPr>
          <p:cNvSpPr txBox="1"/>
          <p:nvPr/>
        </p:nvSpPr>
        <p:spPr>
          <a:xfrm>
            <a:off x="1162051" y="3023886"/>
            <a:ext cx="172072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L-INDUSTRY</a:t>
            </a:r>
            <a:br>
              <a:rPr lang="en-US" sz="11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TURBINE 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89" name="TextBox 176">
            <a:extLst>
              <a:ext uri="{FF2B5EF4-FFF2-40B4-BE49-F238E27FC236}">
                <a16:creationId xmlns:a16="http://schemas.microsoft.com/office/drawing/2014/main" id="{92D09C8F-B662-428C-9C4C-782D9FD3F66D}"/>
              </a:ext>
            </a:extLst>
          </p:cNvPr>
          <p:cNvSpPr txBox="1"/>
          <p:nvPr/>
        </p:nvSpPr>
        <p:spPr>
          <a:xfrm>
            <a:off x="1258910" y="3391411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50</a:t>
            </a:r>
            <a:r>
              <a:rPr lang="ru-RU" sz="1200" dirty="0"/>
              <a:t> - </a:t>
            </a:r>
            <a:r>
              <a:rPr lang="en-US" sz="1200" dirty="0"/>
              <a:t>36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A279B48-F10F-4BC1-B60D-617440C81299}"/>
              </a:ext>
            </a:extLst>
          </p:cNvPr>
          <p:cNvSpPr txBox="1"/>
          <p:nvPr/>
        </p:nvSpPr>
        <p:spPr>
          <a:xfrm>
            <a:off x="1171110" y="3955205"/>
            <a:ext cx="171482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L-TRADE II</a:t>
            </a:r>
            <a:br>
              <a:rPr lang="en-US" sz="11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91" name="TextBox 176">
            <a:extLst>
              <a:ext uri="{FF2B5EF4-FFF2-40B4-BE49-F238E27FC236}">
                <a16:creationId xmlns:a16="http://schemas.microsoft.com/office/drawing/2014/main" id="{8213FADD-67C2-420B-A849-F8AD77102C9A}"/>
              </a:ext>
            </a:extLst>
          </p:cNvPr>
          <p:cNvSpPr txBox="1"/>
          <p:nvPr/>
        </p:nvSpPr>
        <p:spPr>
          <a:xfrm>
            <a:off x="1271961" y="4311156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19</a:t>
            </a:r>
            <a:r>
              <a:rPr lang="ru-RU" sz="1200" dirty="0"/>
              <a:t> - </a:t>
            </a:r>
            <a:r>
              <a:rPr lang="en-US" sz="1200" dirty="0"/>
              <a:t>112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C527A65-E278-4CED-94AD-2D81B1AE8260}"/>
              </a:ext>
            </a:extLst>
          </p:cNvPr>
          <p:cNvSpPr txBox="1"/>
          <p:nvPr/>
        </p:nvSpPr>
        <p:spPr>
          <a:xfrm>
            <a:off x="1162051" y="4802325"/>
            <a:ext cx="1123553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ДСО АБ</a:t>
            </a:r>
          </a:p>
        </p:txBody>
      </p:sp>
      <p:sp>
        <p:nvSpPr>
          <p:cNvPr id="93" name="TextBox 176">
            <a:extLst>
              <a:ext uri="{FF2B5EF4-FFF2-40B4-BE49-F238E27FC236}">
                <a16:creationId xmlns:a16="http://schemas.microsoft.com/office/drawing/2014/main" id="{71CC832A-E1CB-4E33-ABD8-E165FD12023F}"/>
              </a:ext>
            </a:extLst>
          </p:cNvPr>
          <p:cNvSpPr txBox="1"/>
          <p:nvPr/>
        </p:nvSpPr>
        <p:spPr>
          <a:xfrm>
            <a:off x="1258910" y="5169849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24 - 70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5E9A507-4461-42B2-8EED-F804C3E28987}"/>
              </a:ext>
            </a:extLst>
          </p:cNvPr>
          <p:cNvSpPr txBox="1"/>
          <p:nvPr/>
        </p:nvSpPr>
        <p:spPr>
          <a:xfrm>
            <a:off x="1172509" y="5684262"/>
            <a:ext cx="171482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L-FUSION</a:t>
            </a:r>
            <a:br>
              <a:rPr lang="en-US" sz="11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22" name="TextBox 176">
            <a:extLst>
              <a:ext uri="{FF2B5EF4-FFF2-40B4-BE49-F238E27FC236}">
                <a16:creationId xmlns:a16="http://schemas.microsoft.com/office/drawing/2014/main" id="{C62F60D8-4D97-4F56-918F-15D77AC7CC38}"/>
              </a:ext>
            </a:extLst>
          </p:cNvPr>
          <p:cNvSpPr txBox="1"/>
          <p:nvPr/>
        </p:nvSpPr>
        <p:spPr>
          <a:xfrm>
            <a:off x="1273360" y="604021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30</a:t>
            </a:r>
            <a:r>
              <a:rPr lang="ru-RU" sz="1200" dirty="0"/>
              <a:t> - </a:t>
            </a:r>
            <a:r>
              <a:rPr lang="en-US" sz="1200" dirty="0"/>
              <a:t>100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A9CF7D19-DF83-4DC8-8033-9D8BC590E521}"/>
              </a:ext>
            </a:extLst>
          </p:cNvPr>
          <p:cNvSpPr/>
          <p:nvPr/>
        </p:nvSpPr>
        <p:spPr>
          <a:xfrm>
            <a:off x="2921284" y="1281055"/>
            <a:ext cx="719430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02D0F05F-97EF-4122-A70C-07DD2435C9C7}"/>
              </a:ext>
            </a:extLst>
          </p:cNvPr>
          <p:cNvSpPr/>
          <p:nvPr/>
        </p:nvSpPr>
        <p:spPr>
          <a:xfrm>
            <a:off x="2916985" y="2165037"/>
            <a:ext cx="731838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38F5397-7CE4-4E31-A980-9F6CA16FE338}"/>
              </a:ext>
            </a:extLst>
          </p:cNvPr>
          <p:cNvSpPr txBox="1"/>
          <p:nvPr/>
        </p:nvSpPr>
        <p:spPr>
          <a:xfrm>
            <a:off x="3735964" y="1275214"/>
            <a:ext cx="1725281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FPL 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80" name="TextBox 176">
            <a:extLst>
              <a:ext uri="{FF2B5EF4-FFF2-40B4-BE49-F238E27FC236}">
                <a16:creationId xmlns:a16="http://schemas.microsoft.com/office/drawing/2014/main" id="{613A25DE-353D-4EB7-8380-EB0CE35CA5C6}"/>
              </a:ext>
            </a:extLst>
          </p:cNvPr>
          <p:cNvSpPr txBox="1"/>
          <p:nvPr/>
        </p:nvSpPr>
        <p:spPr>
          <a:xfrm>
            <a:off x="3832823" y="1642738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24 - 70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FDEFB70-DE03-4D21-8D52-A1B7928FD89A}"/>
              </a:ext>
            </a:extLst>
          </p:cNvPr>
          <p:cNvSpPr txBox="1"/>
          <p:nvPr/>
        </p:nvSpPr>
        <p:spPr>
          <a:xfrm>
            <a:off x="3740080" y="2195441"/>
            <a:ext cx="155047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SVETECO NEW 8 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23" name="TextBox 176">
            <a:extLst>
              <a:ext uri="{FF2B5EF4-FFF2-40B4-BE49-F238E27FC236}">
                <a16:creationId xmlns:a16="http://schemas.microsoft.com/office/drawing/2014/main" id="{4EE41341-DA5F-4A2E-8D95-18D26DDF2760}"/>
              </a:ext>
            </a:extLst>
          </p:cNvPr>
          <p:cNvSpPr txBox="1"/>
          <p:nvPr/>
        </p:nvSpPr>
        <p:spPr>
          <a:xfrm>
            <a:off x="3840931" y="2551392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7395E284-EEB9-460E-B643-7248CF609608}"/>
              </a:ext>
            </a:extLst>
          </p:cNvPr>
          <p:cNvSpPr/>
          <p:nvPr/>
        </p:nvSpPr>
        <p:spPr>
          <a:xfrm>
            <a:off x="2923695" y="3959240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F6091B7E-4827-4508-A66A-C0EE5EB7C385}"/>
              </a:ext>
            </a:extLst>
          </p:cNvPr>
          <p:cNvSpPr/>
          <p:nvPr/>
        </p:nvSpPr>
        <p:spPr>
          <a:xfrm>
            <a:off x="2915586" y="3055433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1BF9DC31-0399-4E69-A6BE-B1C0E46971EA}"/>
              </a:ext>
            </a:extLst>
          </p:cNvPr>
          <p:cNvSpPr txBox="1"/>
          <p:nvPr/>
        </p:nvSpPr>
        <p:spPr>
          <a:xfrm>
            <a:off x="3742674" y="3946081"/>
            <a:ext cx="1412989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ДВО АБ</a:t>
            </a:r>
          </a:p>
        </p:txBody>
      </p:sp>
      <p:sp>
        <p:nvSpPr>
          <p:cNvPr id="131" name="TextBox 176">
            <a:extLst>
              <a:ext uri="{FF2B5EF4-FFF2-40B4-BE49-F238E27FC236}">
                <a16:creationId xmlns:a16="http://schemas.microsoft.com/office/drawing/2014/main" id="{9813D1FF-05AC-479C-8EC9-F311220DDC6D}"/>
              </a:ext>
            </a:extLst>
          </p:cNvPr>
          <p:cNvSpPr txBox="1"/>
          <p:nvPr/>
        </p:nvSpPr>
        <p:spPr>
          <a:xfrm>
            <a:off x="3839533" y="4313605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22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3CAD633-73FB-47E2-8032-D138D11F03B8}"/>
              </a:ext>
            </a:extLst>
          </p:cNvPr>
          <p:cNvSpPr txBox="1"/>
          <p:nvPr/>
        </p:nvSpPr>
        <p:spPr>
          <a:xfrm>
            <a:off x="3745023" y="3084693"/>
            <a:ext cx="1408145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CCB 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133" name="TextBox 176">
            <a:extLst>
              <a:ext uri="{FF2B5EF4-FFF2-40B4-BE49-F238E27FC236}">
                <a16:creationId xmlns:a16="http://schemas.microsoft.com/office/drawing/2014/main" id="{D000D0D1-649D-454D-8812-92DAB5BC1718}"/>
              </a:ext>
            </a:extLst>
          </p:cNvPr>
          <p:cNvSpPr txBox="1"/>
          <p:nvPr/>
        </p:nvSpPr>
        <p:spPr>
          <a:xfrm>
            <a:off x="3845874" y="3440644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26 - 35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EB25990-2BAC-4FDA-902F-D0DC82F08773}"/>
              </a:ext>
            </a:extLst>
          </p:cNvPr>
          <p:cNvSpPr txBox="1"/>
          <p:nvPr/>
        </p:nvSpPr>
        <p:spPr>
          <a:xfrm>
            <a:off x="3735964" y="4819215"/>
            <a:ext cx="1352785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RADIAN NEW EM</a:t>
            </a:r>
          </a:p>
        </p:txBody>
      </p:sp>
      <p:sp>
        <p:nvSpPr>
          <p:cNvPr id="135" name="TextBox 176">
            <a:extLst>
              <a:ext uri="{FF2B5EF4-FFF2-40B4-BE49-F238E27FC236}">
                <a16:creationId xmlns:a16="http://schemas.microsoft.com/office/drawing/2014/main" id="{002D2FA2-3F15-40E3-9C8E-AFF9CC742CFB}"/>
              </a:ext>
            </a:extLst>
          </p:cNvPr>
          <p:cNvSpPr txBox="1"/>
          <p:nvPr/>
        </p:nvSpPr>
        <p:spPr>
          <a:xfrm>
            <a:off x="3832823" y="5186739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23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A63978-34EE-4D85-B9BE-2AA42B9ED2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513" y="3041963"/>
            <a:ext cx="731838" cy="7311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688EB6-D213-45B5-B1D0-3A22C18D8F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62" y="3925946"/>
            <a:ext cx="717389" cy="744364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E51F85F6-F2E2-41A6-972C-1FADC99EF6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673" y="4919356"/>
            <a:ext cx="718106" cy="5863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F60333-499A-4B32-9AA2-63BE17E0B41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80" t="8365" r="9897" b="42976"/>
          <a:stretch/>
        </p:blipFill>
        <p:spPr>
          <a:xfrm>
            <a:off x="334963" y="5649445"/>
            <a:ext cx="717388" cy="7293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8BCEED3-A4A4-42AA-AA86-063A09F85E3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875203" y="4017911"/>
            <a:ext cx="731167" cy="65040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4E46A31-7771-4849-902F-1E392F5A938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36217" y="2299258"/>
            <a:ext cx="619856" cy="46111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66FBA07-6867-4E3C-B361-393C5AD93F6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7996" y="3055433"/>
            <a:ext cx="682169" cy="723765"/>
          </a:xfrm>
          <a:prstGeom prst="rect">
            <a:avLst/>
          </a:prstGeom>
        </p:spPr>
      </p:pic>
      <p:sp>
        <p:nvSpPr>
          <p:cNvPr id="139" name="Прямоугольник 138">
            <a:extLst>
              <a:ext uri="{FF2B5EF4-FFF2-40B4-BE49-F238E27FC236}">
                <a16:creationId xmlns:a16="http://schemas.microsoft.com/office/drawing/2014/main" id="{58D95395-0FDE-4A6B-855E-DA883B088E61}"/>
              </a:ext>
            </a:extLst>
          </p:cNvPr>
          <p:cNvSpPr/>
          <p:nvPr/>
        </p:nvSpPr>
        <p:spPr>
          <a:xfrm rot="20794068">
            <a:off x="8650213" y="1194077"/>
            <a:ext cx="731838" cy="736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169EEA46-5BD9-4634-877D-E49BD9F8309A}"/>
              </a:ext>
            </a:extLst>
          </p:cNvPr>
          <p:cNvSpPr txBox="1"/>
          <p:nvPr/>
        </p:nvSpPr>
        <p:spPr>
          <a:xfrm>
            <a:off x="8429170" y="4793557"/>
            <a:ext cx="1717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cs typeface="Arial" panose="020B0604020202020204" pitchFamily="34" charset="0"/>
              </a:rPr>
              <a:t>Время работы</a:t>
            </a:r>
            <a:br>
              <a:rPr lang="ru-RU" sz="1600" dirty="0">
                <a:cs typeface="Arial" panose="020B0604020202020204" pitchFamily="34" charset="0"/>
              </a:rPr>
            </a:br>
            <a:r>
              <a:rPr lang="ru-RU" sz="1600" dirty="0">
                <a:cs typeface="Arial" panose="020B0604020202020204" pitchFamily="34" charset="0"/>
              </a:rPr>
              <a:t>в аварийном режиме: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7812BF8A-80BC-4466-B9C1-23E3565C4D7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2930873" y="1307242"/>
            <a:ext cx="713784" cy="719431"/>
          </a:xfrm>
          <a:prstGeom prst="rect">
            <a:avLst/>
          </a:prstGeom>
        </p:spPr>
      </p:pic>
      <p:sp>
        <p:nvSpPr>
          <p:cNvPr id="63" name="Заголовок 17">
            <a:extLst>
              <a:ext uri="{FF2B5EF4-FFF2-40B4-BE49-F238E27FC236}">
                <a16:creationId xmlns:a16="http://schemas.microsoft.com/office/drawing/2014/main" id="{415F46A7-AF65-4C98-9822-E056EEFE789D}"/>
              </a:ext>
            </a:extLst>
          </p:cNvPr>
          <p:cNvSpPr txBox="1">
            <a:spLocks/>
          </p:cNvSpPr>
          <p:nvPr/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800" b="0" dirty="0">
                <a:solidFill>
                  <a:schemeClr val="accent1"/>
                </a:solidFill>
              </a:rPr>
              <a:t>АВАРИЙНЫЕ СВЕТИЛЬНИКИ</a:t>
            </a:r>
          </a:p>
        </p:txBody>
      </p: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2E8B59C0-60DF-4465-A857-6B79887B5BE2}"/>
              </a:ext>
            </a:extLst>
          </p:cNvPr>
          <p:cNvSpPr/>
          <p:nvPr/>
        </p:nvSpPr>
        <p:spPr>
          <a:xfrm>
            <a:off x="5795555" y="1274915"/>
            <a:ext cx="719430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41" name="Прямоугольник 140">
            <a:extLst>
              <a:ext uri="{FF2B5EF4-FFF2-40B4-BE49-F238E27FC236}">
                <a16:creationId xmlns:a16="http://schemas.microsoft.com/office/drawing/2014/main" id="{14699912-C2E6-45B7-AB0E-E784701F88DD}"/>
              </a:ext>
            </a:extLst>
          </p:cNvPr>
          <p:cNvSpPr/>
          <p:nvPr/>
        </p:nvSpPr>
        <p:spPr>
          <a:xfrm>
            <a:off x="5797967" y="3047753"/>
            <a:ext cx="731838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9A77312A-1982-41EF-9179-2D51C969E014}"/>
              </a:ext>
            </a:extLst>
          </p:cNvPr>
          <p:cNvSpPr txBox="1"/>
          <p:nvPr/>
        </p:nvSpPr>
        <p:spPr>
          <a:xfrm>
            <a:off x="6610235" y="1269073"/>
            <a:ext cx="1066943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FHB 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143" name="TextBox 176">
            <a:extLst>
              <a:ext uri="{FF2B5EF4-FFF2-40B4-BE49-F238E27FC236}">
                <a16:creationId xmlns:a16="http://schemas.microsoft.com/office/drawing/2014/main" id="{4BC8CD49-835C-4AAC-B950-D5D0881AA350}"/>
              </a:ext>
            </a:extLst>
          </p:cNvPr>
          <p:cNvSpPr txBox="1"/>
          <p:nvPr/>
        </p:nvSpPr>
        <p:spPr>
          <a:xfrm>
            <a:off x="6707094" y="1636598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7</a:t>
            </a:r>
            <a:r>
              <a:rPr lang="en-US" sz="1200" dirty="0"/>
              <a:t>0</a:t>
            </a:r>
            <a:r>
              <a:rPr lang="ru-RU" sz="1200" dirty="0"/>
              <a:t> - 2</a:t>
            </a:r>
            <a:r>
              <a:rPr lang="en-US" sz="1200" dirty="0"/>
              <a:t>3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AD19A927-E549-4FB4-9276-4502D785F4B9}"/>
              </a:ext>
            </a:extLst>
          </p:cNvPr>
          <p:cNvSpPr txBox="1"/>
          <p:nvPr/>
        </p:nvSpPr>
        <p:spPr>
          <a:xfrm>
            <a:off x="6621063" y="3078156"/>
            <a:ext cx="1628422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FBL 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145" name="TextBox 176">
            <a:extLst>
              <a:ext uri="{FF2B5EF4-FFF2-40B4-BE49-F238E27FC236}">
                <a16:creationId xmlns:a16="http://schemas.microsoft.com/office/drawing/2014/main" id="{40520326-0DD7-459D-804D-E695B428C70F}"/>
              </a:ext>
            </a:extLst>
          </p:cNvPr>
          <p:cNvSpPr txBox="1"/>
          <p:nvPr/>
        </p:nvSpPr>
        <p:spPr>
          <a:xfrm>
            <a:off x="6721913" y="3434108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35 - 52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7CBA423C-2C08-46A3-9F37-5BCE50F04BB9}"/>
              </a:ext>
            </a:extLst>
          </p:cNvPr>
          <p:cNvSpPr/>
          <p:nvPr/>
        </p:nvSpPr>
        <p:spPr>
          <a:xfrm>
            <a:off x="5797967" y="3936652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47" name="Прямоугольник 146">
            <a:extLst>
              <a:ext uri="{FF2B5EF4-FFF2-40B4-BE49-F238E27FC236}">
                <a16:creationId xmlns:a16="http://schemas.microsoft.com/office/drawing/2014/main" id="{8E5B571D-C962-4F03-8037-BF00A8BC3A08}"/>
              </a:ext>
            </a:extLst>
          </p:cNvPr>
          <p:cNvSpPr/>
          <p:nvPr/>
        </p:nvSpPr>
        <p:spPr>
          <a:xfrm>
            <a:off x="5789857" y="2160042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76FD58FB-1C0A-48CC-8816-73547E75381F}"/>
              </a:ext>
            </a:extLst>
          </p:cNvPr>
          <p:cNvSpPr/>
          <p:nvPr/>
        </p:nvSpPr>
        <p:spPr>
          <a:xfrm>
            <a:off x="5783147" y="4820677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22DBCC38-3F16-463C-A20A-615D82EFF2B4}"/>
              </a:ext>
            </a:extLst>
          </p:cNvPr>
          <p:cNvSpPr/>
          <p:nvPr/>
        </p:nvSpPr>
        <p:spPr>
          <a:xfrm>
            <a:off x="5783147" y="5660195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AA28E17-D662-49A5-9573-C4CDD8E19706}"/>
              </a:ext>
            </a:extLst>
          </p:cNvPr>
          <p:cNvSpPr txBox="1"/>
          <p:nvPr/>
        </p:nvSpPr>
        <p:spPr>
          <a:xfrm>
            <a:off x="6616946" y="3923492"/>
            <a:ext cx="1634024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FA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 АБ</a:t>
            </a:r>
          </a:p>
        </p:txBody>
      </p:sp>
      <p:sp>
        <p:nvSpPr>
          <p:cNvPr id="151" name="TextBox 176">
            <a:extLst>
              <a:ext uri="{FF2B5EF4-FFF2-40B4-BE49-F238E27FC236}">
                <a16:creationId xmlns:a16="http://schemas.microsoft.com/office/drawing/2014/main" id="{027DD59E-0451-40FE-A37C-A5549E304C9B}"/>
              </a:ext>
            </a:extLst>
          </p:cNvPr>
          <p:cNvSpPr txBox="1"/>
          <p:nvPr/>
        </p:nvSpPr>
        <p:spPr>
          <a:xfrm>
            <a:off x="6713805" y="4291017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D10C95F0-CFEA-4F39-8DA7-012019428C72}"/>
              </a:ext>
            </a:extLst>
          </p:cNvPr>
          <p:cNvSpPr txBox="1"/>
          <p:nvPr/>
        </p:nvSpPr>
        <p:spPr>
          <a:xfrm>
            <a:off x="6619295" y="2189301"/>
            <a:ext cx="162842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WHEEL</a:t>
            </a:r>
            <a:br>
              <a:rPr lang="ru-RU" sz="1100" dirty="0">
                <a:latin typeface="+mj-lt"/>
                <a:cs typeface="Wix Madefor Display Medium" panose="020B0503020203020203" pitchFamily="34" charset="-52"/>
              </a:rPr>
            </a:b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153" name="TextBox 176">
            <a:extLst>
              <a:ext uri="{FF2B5EF4-FFF2-40B4-BE49-F238E27FC236}">
                <a16:creationId xmlns:a16="http://schemas.microsoft.com/office/drawing/2014/main" id="{B6B12CE0-7A22-4B61-83F7-B6F118144706}"/>
              </a:ext>
            </a:extLst>
          </p:cNvPr>
          <p:cNvSpPr txBox="1"/>
          <p:nvPr/>
        </p:nvSpPr>
        <p:spPr>
          <a:xfrm>
            <a:off x="6720145" y="254525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100</a:t>
            </a:r>
            <a:r>
              <a:rPr lang="ru-RU" sz="1200" dirty="0"/>
              <a:t> - </a:t>
            </a:r>
            <a:r>
              <a:rPr lang="en-US" sz="1200" dirty="0"/>
              <a:t>230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43B530AC-94C1-49C9-BBC6-325CCF1D3710}"/>
              </a:ext>
            </a:extLst>
          </p:cNvPr>
          <p:cNvSpPr txBox="1"/>
          <p:nvPr/>
        </p:nvSpPr>
        <p:spPr>
          <a:xfrm>
            <a:off x="6610235" y="4813074"/>
            <a:ext cx="1066943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FDL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 АБ</a:t>
            </a:r>
          </a:p>
        </p:txBody>
      </p:sp>
      <p:sp>
        <p:nvSpPr>
          <p:cNvPr id="155" name="TextBox 176">
            <a:extLst>
              <a:ext uri="{FF2B5EF4-FFF2-40B4-BE49-F238E27FC236}">
                <a16:creationId xmlns:a16="http://schemas.microsoft.com/office/drawing/2014/main" id="{5710E53A-6B02-48B2-AE8A-36F376AB0158}"/>
              </a:ext>
            </a:extLst>
          </p:cNvPr>
          <p:cNvSpPr txBox="1"/>
          <p:nvPr/>
        </p:nvSpPr>
        <p:spPr>
          <a:xfrm>
            <a:off x="6707094" y="5180599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43</a:t>
            </a:r>
            <a:r>
              <a:rPr lang="ru-RU" sz="1200" dirty="0"/>
              <a:t> - </a:t>
            </a:r>
            <a:r>
              <a:rPr lang="en-US" sz="1200" dirty="0"/>
              <a:t>130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CF7887B8-8B50-45A8-93ED-A87A6BC81CB6}"/>
              </a:ext>
            </a:extLst>
          </p:cNvPr>
          <p:cNvSpPr txBox="1"/>
          <p:nvPr/>
        </p:nvSpPr>
        <p:spPr>
          <a:xfrm>
            <a:off x="6620694" y="5695011"/>
            <a:ext cx="1628422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FLT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 АБ</a:t>
            </a:r>
          </a:p>
        </p:txBody>
      </p:sp>
      <p:sp>
        <p:nvSpPr>
          <p:cNvPr id="157" name="TextBox 176">
            <a:extLst>
              <a:ext uri="{FF2B5EF4-FFF2-40B4-BE49-F238E27FC236}">
                <a16:creationId xmlns:a16="http://schemas.microsoft.com/office/drawing/2014/main" id="{68EAFD36-CE0B-4973-936E-801B73960B8D}"/>
              </a:ext>
            </a:extLst>
          </p:cNvPr>
          <p:cNvSpPr txBox="1"/>
          <p:nvPr/>
        </p:nvSpPr>
        <p:spPr>
          <a:xfrm>
            <a:off x="6721544" y="605096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43</a:t>
            </a:r>
            <a:r>
              <a:rPr lang="ru-RU" sz="1200" dirty="0"/>
              <a:t> - </a:t>
            </a:r>
            <a:r>
              <a:rPr lang="en-US" sz="1200" dirty="0"/>
              <a:t>60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58" name="Прямоугольник 157">
            <a:extLst>
              <a:ext uri="{FF2B5EF4-FFF2-40B4-BE49-F238E27FC236}">
                <a16:creationId xmlns:a16="http://schemas.microsoft.com/office/drawing/2014/main" id="{F03EFA09-EFB0-4ACF-B569-F29F86DCAAB7}"/>
              </a:ext>
            </a:extLst>
          </p:cNvPr>
          <p:cNvSpPr/>
          <p:nvPr/>
        </p:nvSpPr>
        <p:spPr>
          <a:xfrm>
            <a:off x="2933537" y="5659301"/>
            <a:ext cx="719430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59" name="Прямоугольник 158">
            <a:extLst>
              <a:ext uri="{FF2B5EF4-FFF2-40B4-BE49-F238E27FC236}">
                <a16:creationId xmlns:a16="http://schemas.microsoft.com/office/drawing/2014/main" id="{95805E00-1279-4D28-A2F2-2F7F07ABC4AE}"/>
              </a:ext>
            </a:extLst>
          </p:cNvPr>
          <p:cNvSpPr/>
          <p:nvPr/>
        </p:nvSpPr>
        <p:spPr>
          <a:xfrm>
            <a:off x="8541721" y="1275341"/>
            <a:ext cx="731838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097D167D-8F67-44DB-AA5F-6913EE4C52DA}"/>
              </a:ext>
            </a:extLst>
          </p:cNvPr>
          <p:cNvSpPr txBox="1"/>
          <p:nvPr/>
        </p:nvSpPr>
        <p:spPr>
          <a:xfrm>
            <a:off x="3748217" y="5653459"/>
            <a:ext cx="106694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FDBB 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161" name="TextBox 176">
            <a:extLst>
              <a:ext uri="{FF2B5EF4-FFF2-40B4-BE49-F238E27FC236}">
                <a16:creationId xmlns:a16="http://schemas.microsoft.com/office/drawing/2014/main" id="{C0BA2D87-5B5B-43F2-AB7C-3B4C7C812CF8}"/>
              </a:ext>
            </a:extLst>
          </p:cNvPr>
          <p:cNvSpPr txBox="1"/>
          <p:nvPr/>
        </p:nvSpPr>
        <p:spPr>
          <a:xfrm>
            <a:off x="3845076" y="6020984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17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6806BEA2-8A3B-4EA1-93DF-E5CB291E67EA}"/>
              </a:ext>
            </a:extLst>
          </p:cNvPr>
          <p:cNvSpPr txBox="1"/>
          <p:nvPr/>
        </p:nvSpPr>
        <p:spPr>
          <a:xfrm>
            <a:off x="9364816" y="1305744"/>
            <a:ext cx="1793015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ДСБ АБ</a:t>
            </a:r>
          </a:p>
        </p:txBody>
      </p:sp>
      <p:sp>
        <p:nvSpPr>
          <p:cNvPr id="163" name="TextBox 176">
            <a:extLst>
              <a:ext uri="{FF2B5EF4-FFF2-40B4-BE49-F238E27FC236}">
                <a16:creationId xmlns:a16="http://schemas.microsoft.com/office/drawing/2014/main" id="{148891AF-061E-49EC-8963-50EF0CF858D0}"/>
              </a:ext>
            </a:extLst>
          </p:cNvPr>
          <p:cNvSpPr txBox="1"/>
          <p:nvPr/>
        </p:nvSpPr>
        <p:spPr>
          <a:xfrm>
            <a:off x="9465667" y="1661696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28 - 40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3ADABF17-C2CD-457C-8DC7-ADAC253B34D9}"/>
              </a:ext>
            </a:extLst>
          </p:cNvPr>
          <p:cNvSpPr/>
          <p:nvPr/>
        </p:nvSpPr>
        <p:spPr>
          <a:xfrm>
            <a:off x="8541721" y="2164240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65" name="Прямоугольник 164">
            <a:extLst>
              <a:ext uri="{FF2B5EF4-FFF2-40B4-BE49-F238E27FC236}">
                <a16:creationId xmlns:a16="http://schemas.microsoft.com/office/drawing/2014/main" id="{A936DB94-DB12-45CB-9076-38FD61202B05}"/>
              </a:ext>
            </a:extLst>
          </p:cNvPr>
          <p:cNvSpPr/>
          <p:nvPr/>
        </p:nvSpPr>
        <p:spPr>
          <a:xfrm>
            <a:off x="8549709" y="3054891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66" name="Прямоугольник 165">
            <a:extLst>
              <a:ext uri="{FF2B5EF4-FFF2-40B4-BE49-F238E27FC236}">
                <a16:creationId xmlns:a16="http://schemas.microsoft.com/office/drawing/2014/main" id="{DE32F154-A9E8-4A2B-A7CA-4927FB4EC53C}"/>
              </a:ext>
            </a:extLst>
          </p:cNvPr>
          <p:cNvSpPr/>
          <p:nvPr/>
        </p:nvSpPr>
        <p:spPr>
          <a:xfrm>
            <a:off x="8549709" y="3894409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8336B6BD-7EF2-4A5D-AE7D-A879E000BD07}"/>
              </a:ext>
            </a:extLst>
          </p:cNvPr>
          <p:cNvSpPr txBox="1"/>
          <p:nvPr/>
        </p:nvSpPr>
        <p:spPr>
          <a:xfrm>
            <a:off x="9360700" y="2151080"/>
            <a:ext cx="1634024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L-SCHOOL</a:t>
            </a:r>
            <a:br>
              <a:rPr lang="ru-RU" sz="11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68" name="TextBox 176">
            <a:extLst>
              <a:ext uri="{FF2B5EF4-FFF2-40B4-BE49-F238E27FC236}">
                <a16:creationId xmlns:a16="http://schemas.microsoft.com/office/drawing/2014/main" id="{228F4B55-B508-44BC-9CA3-FBD7944518C9}"/>
              </a:ext>
            </a:extLst>
          </p:cNvPr>
          <p:cNvSpPr txBox="1"/>
          <p:nvPr/>
        </p:nvSpPr>
        <p:spPr>
          <a:xfrm>
            <a:off x="9457559" y="2518605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20 - 50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C3BD4417-D39D-44CC-931D-521AACB84A37}"/>
              </a:ext>
            </a:extLst>
          </p:cNvPr>
          <p:cNvSpPr txBox="1"/>
          <p:nvPr/>
        </p:nvSpPr>
        <p:spPr>
          <a:xfrm>
            <a:off x="9376797" y="3047288"/>
            <a:ext cx="1204315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L-OFFICE 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70" name="TextBox 176">
            <a:extLst>
              <a:ext uri="{FF2B5EF4-FFF2-40B4-BE49-F238E27FC236}">
                <a16:creationId xmlns:a16="http://schemas.microsoft.com/office/drawing/2014/main" id="{5D08A0BE-BDDB-41F5-8521-EFD2835A1FA1}"/>
              </a:ext>
            </a:extLst>
          </p:cNvPr>
          <p:cNvSpPr txBox="1"/>
          <p:nvPr/>
        </p:nvSpPr>
        <p:spPr>
          <a:xfrm>
            <a:off x="9473656" y="3414813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20</a:t>
            </a:r>
            <a:r>
              <a:rPr lang="ru-RU" sz="1200" dirty="0"/>
              <a:t> - </a:t>
            </a:r>
            <a:r>
              <a:rPr lang="en-US" sz="1200" dirty="0"/>
              <a:t>5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D68A4BFC-6E5E-4A0F-9654-5CA8A544FAFC}"/>
              </a:ext>
            </a:extLst>
          </p:cNvPr>
          <p:cNvSpPr txBox="1"/>
          <p:nvPr/>
        </p:nvSpPr>
        <p:spPr>
          <a:xfrm>
            <a:off x="9387256" y="3929225"/>
            <a:ext cx="1628422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ССК АБ</a:t>
            </a:r>
          </a:p>
        </p:txBody>
      </p:sp>
      <p:sp>
        <p:nvSpPr>
          <p:cNvPr id="172" name="TextBox 176">
            <a:extLst>
              <a:ext uri="{FF2B5EF4-FFF2-40B4-BE49-F238E27FC236}">
                <a16:creationId xmlns:a16="http://schemas.microsoft.com/office/drawing/2014/main" id="{86DCDE72-0310-44DD-A447-8B82AEAB821D}"/>
              </a:ext>
            </a:extLst>
          </p:cNvPr>
          <p:cNvSpPr txBox="1"/>
          <p:nvPr/>
        </p:nvSpPr>
        <p:spPr>
          <a:xfrm>
            <a:off x="9488106" y="4285177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26 - 35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pic>
        <p:nvPicPr>
          <p:cNvPr id="173" name="Рисунок 172">
            <a:extLst>
              <a:ext uri="{FF2B5EF4-FFF2-40B4-BE49-F238E27FC236}">
                <a16:creationId xmlns:a16="http://schemas.microsoft.com/office/drawing/2014/main" id="{978D1C5D-F149-4E70-9DF3-787F13DC86B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066" y="5644263"/>
            <a:ext cx="649228" cy="742955"/>
          </a:xfrm>
          <a:prstGeom prst="rect">
            <a:avLst/>
          </a:prstGeom>
        </p:spPr>
      </p:pic>
      <p:pic>
        <p:nvPicPr>
          <p:cNvPr id="174" name="Рисунок 173">
            <a:extLst>
              <a:ext uri="{FF2B5EF4-FFF2-40B4-BE49-F238E27FC236}">
                <a16:creationId xmlns:a16="http://schemas.microsoft.com/office/drawing/2014/main" id="{8CF68683-E26F-428F-97DC-996E4A15DC9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9707" y="3085723"/>
            <a:ext cx="710517" cy="705253"/>
          </a:xfrm>
          <a:prstGeom prst="rect">
            <a:avLst/>
          </a:prstGeom>
        </p:spPr>
      </p:pic>
      <p:pic>
        <p:nvPicPr>
          <p:cNvPr id="175" name="Рисунок 174">
            <a:extLst>
              <a:ext uri="{FF2B5EF4-FFF2-40B4-BE49-F238E27FC236}">
                <a16:creationId xmlns:a16="http://schemas.microsoft.com/office/drawing/2014/main" id="{2A39FEAD-F21C-40F9-AD05-36557CEEF4E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3368" y="4001991"/>
            <a:ext cx="702957" cy="567654"/>
          </a:xfrm>
          <a:prstGeom prst="rect">
            <a:avLst/>
          </a:prstGeom>
        </p:spPr>
      </p:pic>
      <p:pic>
        <p:nvPicPr>
          <p:cNvPr id="176" name="Рисунок 175">
            <a:extLst>
              <a:ext uri="{FF2B5EF4-FFF2-40B4-BE49-F238E27FC236}">
                <a16:creationId xmlns:a16="http://schemas.microsoft.com/office/drawing/2014/main" id="{35882739-B031-4EF8-807D-C6C4CAA5E8A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7025" y="2315888"/>
            <a:ext cx="673199" cy="584437"/>
          </a:xfrm>
          <a:prstGeom prst="rect">
            <a:avLst/>
          </a:prstGeom>
        </p:spPr>
      </p:pic>
      <p:pic>
        <p:nvPicPr>
          <p:cNvPr id="177" name="Рисунок 176">
            <a:extLst>
              <a:ext uri="{FF2B5EF4-FFF2-40B4-BE49-F238E27FC236}">
                <a16:creationId xmlns:a16="http://schemas.microsoft.com/office/drawing/2014/main" id="{29EBAE4E-0712-479A-8B3A-9F04D35FD8B5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8537030" y="1290954"/>
            <a:ext cx="721976" cy="696617"/>
          </a:xfrm>
          <a:prstGeom prst="rect">
            <a:avLst/>
          </a:prstGeom>
        </p:spPr>
      </p:pic>
      <p:pic>
        <p:nvPicPr>
          <p:cNvPr id="178" name="Рисунок 177">
            <a:extLst>
              <a:ext uri="{FF2B5EF4-FFF2-40B4-BE49-F238E27FC236}">
                <a16:creationId xmlns:a16="http://schemas.microsoft.com/office/drawing/2014/main" id="{05F97EF3-EE6E-408F-A08D-37D620148225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783146" y="1322739"/>
            <a:ext cx="719429" cy="665234"/>
          </a:xfrm>
          <a:prstGeom prst="rect">
            <a:avLst/>
          </a:prstGeom>
        </p:spPr>
      </p:pic>
      <p:pic>
        <p:nvPicPr>
          <p:cNvPr id="179" name="Рисунок 178">
            <a:extLst>
              <a:ext uri="{FF2B5EF4-FFF2-40B4-BE49-F238E27FC236}">
                <a16:creationId xmlns:a16="http://schemas.microsoft.com/office/drawing/2014/main" id="{7583B7E1-1BB0-4F3C-9D2C-2FC642F6C84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9858" y="3050919"/>
            <a:ext cx="719428" cy="732919"/>
          </a:xfrm>
          <a:prstGeom prst="rect">
            <a:avLst/>
          </a:prstGeom>
        </p:spPr>
      </p:pic>
      <p:pic>
        <p:nvPicPr>
          <p:cNvPr id="180" name="Рисунок 179">
            <a:extLst>
              <a:ext uri="{FF2B5EF4-FFF2-40B4-BE49-F238E27FC236}">
                <a16:creationId xmlns:a16="http://schemas.microsoft.com/office/drawing/2014/main" id="{A506B64C-CD72-416F-B166-0CA88CE2ADD4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9857" y="3941569"/>
            <a:ext cx="730440" cy="731168"/>
          </a:xfrm>
          <a:prstGeom prst="rect">
            <a:avLst/>
          </a:prstGeom>
        </p:spPr>
      </p:pic>
      <p:pic>
        <p:nvPicPr>
          <p:cNvPr id="181" name="Рисунок 180">
            <a:extLst>
              <a:ext uri="{FF2B5EF4-FFF2-40B4-BE49-F238E27FC236}">
                <a16:creationId xmlns:a16="http://schemas.microsoft.com/office/drawing/2014/main" id="{6F7690E5-EB0A-4AA2-A193-F9796CE608D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3146" y="2306345"/>
            <a:ext cx="730440" cy="477814"/>
          </a:xfrm>
          <a:prstGeom prst="rect">
            <a:avLst/>
          </a:prstGeom>
        </p:spPr>
      </p:pic>
      <p:pic>
        <p:nvPicPr>
          <p:cNvPr id="182" name="Рисунок 181">
            <a:extLst>
              <a:ext uri="{FF2B5EF4-FFF2-40B4-BE49-F238E27FC236}">
                <a16:creationId xmlns:a16="http://schemas.microsoft.com/office/drawing/2014/main" id="{A6C527F1-49DB-460A-977F-FA70C31F0154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5783497" y="4827039"/>
            <a:ext cx="736084" cy="723361"/>
          </a:xfrm>
          <a:prstGeom prst="rect">
            <a:avLst/>
          </a:prstGeom>
        </p:spPr>
      </p:pic>
      <p:pic>
        <p:nvPicPr>
          <p:cNvPr id="183" name="Рисунок 182">
            <a:extLst>
              <a:ext uri="{FF2B5EF4-FFF2-40B4-BE49-F238E27FC236}">
                <a16:creationId xmlns:a16="http://schemas.microsoft.com/office/drawing/2014/main" id="{E73B6E27-68F7-430B-BEB9-3445C81EC4D0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5781555" y="5668498"/>
            <a:ext cx="729322" cy="712718"/>
          </a:xfrm>
          <a:prstGeom prst="rect">
            <a:avLst/>
          </a:prstGeom>
        </p:spPr>
      </p:pic>
      <p:sp>
        <p:nvSpPr>
          <p:cNvPr id="184" name="Текст 3">
            <a:extLst>
              <a:ext uri="{FF2B5EF4-FFF2-40B4-BE49-F238E27FC236}">
                <a16:creationId xmlns:a16="http://schemas.microsoft.com/office/drawing/2014/main" id="{0042A1CF-0EE8-46F3-8CEC-E229B10261B5}"/>
              </a:ext>
            </a:extLst>
          </p:cNvPr>
          <p:cNvSpPr txBox="1">
            <a:spLocks/>
          </p:cNvSpPr>
          <p:nvPr/>
        </p:nvSpPr>
        <p:spPr>
          <a:xfrm>
            <a:off x="8499516" y="5731027"/>
            <a:ext cx="966151" cy="637978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5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1 час</a:t>
            </a:r>
            <a:endParaRPr lang="ru-RU" sz="1600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5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3 часа</a:t>
            </a:r>
          </a:p>
        </p:txBody>
      </p:sp>
    </p:spTree>
    <p:extLst>
      <p:ext uri="{BB962C8B-B14F-4D97-AF65-F5344CB8AC3E}">
        <p14:creationId xmlns:p14="http://schemas.microsoft.com/office/powerpoint/2010/main" val="3584169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Текст 2">
            <a:extLst>
              <a:ext uri="{FF2B5EF4-FFF2-40B4-BE49-F238E27FC236}">
                <a16:creationId xmlns:a16="http://schemas.microsoft.com/office/drawing/2014/main" id="{66B122E9-C97A-484F-B68D-A1A1A6D06EC4}"/>
              </a:ext>
            </a:extLst>
          </p:cNvPr>
          <p:cNvSpPr txBox="1">
            <a:spLocks/>
          </p:cNvSpPr>
          <p:nvPr/>
        </p:nvSpPr>
        <p:spPr>
          <a:xfrm>
            <a:off x="9371213" y="1745828"/>
            <a:ext cx="1404093" cy="2847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 err="1"/>
              <a:t>дво</a:t>
            </a:r>
            <a:endParaRPr lang="ru-RU" sz="1600" b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71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400" dirty="0">
                <a:solidFill>
                  <a:schemeClr val="accent2"/>
                </a:solidFill>
              </a:rPr>
              <a:t>5 </a:t>
            </a:r>
            <a:r>
              <a:rPr lang="ru-RU" sz="2400" dirty="0">
                <a:solidFill>
                  <a:schemeClr val="accent2"/>
                </a:solidFill>
              </a:rPr>
              <a:t>РЕШЕНИЙ </a:t>
            </a:r>
            <a:r>
              <a:rPr lang="ru-RU" sz="2400" dirty="0">
                <a:solidFill>
                  <a:schemeClr val="bg1"/>
                </a:solidFill>
              </a:rPr>
              <a:t>ДЛЯ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КОМПЛЕКСНОГО ОСВЕЩЕНИЯ</a:t>
            </a:r>
          </a:p>
        </p:txBody>
      </p:sp>
      <p:graphicFrame>
        <p:nvGraphicFramePr>
          <p:cNvPr id="40" name="Таблица 39">
            <a:extLst>
              <a:ext uri="{FF2B5EF4-FFF2-40B4-BE49-F238E27FC236}">
                <a16:creationId xmlns:a16="http://schemas.microsoft.com/office/drawing/2014/main" id="{8CB9D0FC-556B-4C85-AD7C-419EF59DA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002947"/>
              </p:ext>
            </p:extLst>
          </p:nvPr>
        </p:nvGraphicFramePr>
        <p:xfrm>
          <a:off x="407988" y="3204205"/>
          <a:ext cx="10799106" cy="286933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781565">
                  <a:extLst>
                    <a:ext uri="{9D8B030D-6E8A-4147-A177-3AD203B41FA5}">
                      <a16:colId xmlns:a16="http://schemas.microsoft.com/office/drawing/2014/main" val="469730892"/>
                    </a:ext>
                  </a:extLst>
                </a:gridCol>
                <a:gridCol w="1799617">
                  <a:extLst>
                    <a:ext uri="{9D8B030D-6E8A-4147-A177-3AD203B41FA5}">
                      <a16:colId xmlns:a16="http://schemas.microsoft.com/office/drawing/2014/main" val="2647339665"/>
                    </a:ext>
                  </a:extLst>
                </a:gridCol>
                <a:gridCol w="1819073">
                  <a:extLst>
                    <a:ext uri="{9D8B030D-6E8A-4147-A177-3AD203B41FA5}">
                      <a16:colId xmlns:a16="http://schemas.microsoft.com/office/drawing/2014/main" val="147678930"/>
                    </a:ext>
                  </a:extLst>
                </a:gridCol>
                <a:gridCol w="1770434">
                  <a:extLst>
                    <a:ext uri="{9D8B030D-6E8A-4147-A177-3AD203B41FA5}">
                      <a16:colId xmlns:a16="http://schemas.microsoft.com/office/drawing/2014/main" val="13106339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366398950"/>
                    </a:ext>
                  </a:extLst>
                </a:gridCol>
                <a:gridCol w="1799617">
                  <a:extLst>
                    <a:ext uri="{9D8B030D-6E8A-4147-A177-3AD203B41FA5}">
                      <a16:colId xmlns:a16="http://schemas.microsoft.com/office/drawing/2014/main" val="2970746842"/>
                    </a:ext>
                  </a:extLst>
                </a:gridCol>
              </a:tblGrid>
              <a:tr h="546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Мощность,</a:t>
                      </a:r>
                      <a:b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</a:b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Вт</a:t>
                      </a: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52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20 -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22 - 425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2 - 100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810602"/>
                  </a:ext>
                </a:extLst>
              </a:tr>
              <a:tr h="65987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Световой</a:t>
                      </a:r>
                      <a:b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</a:b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поток, лм</a:t>
                      </a: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52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791 - 10490</a:t>
                      </a:r>
                      <a:endParaRPr lang="en-US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3120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 - 56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526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1320 - 5280</a:t>
                      </a:r>
                      <a:endParaRPr lang="en-US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1776 - 13500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1763 - 6774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421766"/>
                  </a:ext>
                </a:extLst>
              </a:tr>
              <a:tr h="54848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252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КСС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WA, W5, W6, 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Ш4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Д, К15, Г30, Г60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Д, 25х100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Д, К15, К40, Г60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434780"/>
                  </a:ext>
                </a:extLst>
              </a:tr>
              <a:tr h="56557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Световая</a:t>
                      </a:r>
                      <a:b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отдача, лм/Вт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120</a:t>
                      </a:r>
                      <a:endParaRPr lang="en-US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150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120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0329508"/>
                  </a:ext>
                </a:extLst>
              </a:tr>
              <a:tr h="4710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Степень</a:t>
                      </a:r>
                      <a:b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защиты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IP66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IP66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20, 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IP65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283380"/>
                  </a:ext>
                </a:extLst>
              </a:tr>
            </a:tbl>
          </a:graphicData>
        </a:graphic>
      </p:graphicFrame>
      <p:sp>
        <p:nvSpPr>
          <p:cNvPr id="62" name="Текст 2">
            <a:extLst>
              <a:ext uri="{FF2B5EF4-FFF2-40B4-BE49-F238E27FC236}">
                <a16:creationId xmlns:a16="http://schemas.microsoft.com/office/drawing/2014/main" id="{61D119F6-DFE8-42A5-87B5-46A2B5B740D5}"/>
              </a:ext>
            </a:extLst>
          </p:cNvPr>
          <p:cNvSpPr txBox="1">
            <a:spLocks/>
          </p:cNvSpPr>
          <p:nvPr/>
        </p:nvSpPr>
        <p:spPr>
          <a:xfrm>
            <a:off x="2135188" y="1745828"/>
            <a:ext cx="1401629" cy="2847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err="1"/>
              <a:t>fsp</a:t>
            </a:r>
            <a:endParaRPr lang="ru-RU" sz="1600" b="0" dirty="0"/>
          </a:p>
        </p:txBody>
      </p:sp>
      <p:sp>
        <p:nvSpPr>
          <p:cNvPr id="65" name="Текст 2">
            <a:extLst>
              <a:ext uri="{FF2B5EF4-FFF2-40B4-BE49-F238E27FC236}">
                <a16:creationId xmlns:a16="http://schemas.microsoft.com/office/drawing/2014/main" id="{84831DCF-9F01-4DDC-81D6-7847C98A7B9E}"/>
              </a:ext>
            </a:extLst>
          </p:cNvPr>
          <p:cNvSpPr txBox="1">
            <a:spLocks/>
          </p:cNvSpPr>
          <p:nvPr/>
        </p:nvSpPr>
        <p:spPr>
          <a:xfrm>
            <a:off x="3958763" y="1745828"/>
            <a:ext cx="1404093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/>
              <a:t>l-</a:t>
            </a:r>
            <a:r>
              <a:rPr lang="en-US" sz="1600" b="0" dirty="0" err="1"/>
              <a:t>lego</a:t>
            </a:r>
            <a:r>
              <a:rPr lang="en-US" sz="1600" b="0" dirty="0"/>
              <a:t> II</a:t>
            </a:r>
            <a:endParaRPr lang="ru-RU" sz="1600" b="0" dirty="0"/>
          </a:p>
        </p:txBody>
      </p:sp>
      <p:sp>
        <p:nvSpPr>
          <p:cNvPr id="66" name="Текст 2">
            <a:extLst>
              <a:ext uri="{FF2B5EF4-FFF2-40B4-BE49-F238E27FC236}">
                <a16:creationId xmlns:a16="http://schemas.microsoft.com/office/drawing/2014/main" id="{9F4E0BC7-7F3F-4202-8968-D0B35AC033D2}"/>
              </a:ext>
            </a:extLst>
          </p:cNvPr>
          <p:cNvSpPr txBox="1">
            <a:spLocks/>
          </p:cNvSpPr>
          <p:nvPr/>
        </p:nvSpPr>
        <p:spPr>
          <a:xfrm>
            <a:off x="5747094" y="1745828"/>
            <a:ext cx="1404093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err="1"/>
              <a:t>flt</a:t>
            </a:r>
            <a:r>
              <a:rPr lang="en-US" sz="1600" b="0" dirty="0"/>
              <a:t> 2.0</a:t>
            </a:r>
            <a:endParaRPr lang="ru-RU" sz="1600" b="0" dirty="0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161303D1-7CC8-488F-B1A1-80723D467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3177" y="1563604"/>
            <a:ext cx="1068320" cy="168887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1CA3F576-D836-4E75-8397-00067A6B76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8581" y="1563604"/>
            <a:ext cx="1068320" cy="168887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15942F5-B119-4B3D-B119-28C9A8A3DE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7773" y="1563604"/>
            <a:ext cx="1068320" cy="16888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451C789-2CF8-481E-9133-D5AD55B26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585" y="1563603"/>
            <a:ext cx="906382" cy="16888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0DB87C4-4A62-48FF-8F46-D3875587BD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786274" y="1689084"/>
            <a:ext cx="1264079" cy="126407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C25FDEC-72EC-416B-98A7-4C6A1B6FCB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71408" y="1669538"/>
            <a:ext cx="2013661" cy="1208574"/>
          </a:xfrm>
          <a:prstGeom prst="rect">
            <a:avLst/>
          </a:prstGeom>
        </p:spPr>
      </p:pic>
      <p:sp>
        <p:nvSpPr>
          <p:cNvPr id="21" name="Текст 2">
            <a:extLst>
              <a:ext uri="{FF2B5EF4-FFF2-40B4-BE49-F238E27FC236}">
                <a16:creationId xmlns:a16="http://schemas.microsoft.com/office/drawing/2014/main" id="{909C1142-B51C-4129-A140-16B1E0C2AC0E}"/>
              </a:ext>
            </a:extLst>
          </p:cNvPr>
          <p:cNvSpPr txBox="1">
            <a:spLocks/>
          </p:cNvSpPr>
          <p:nvPr/>
        </p:nvSpPr>
        <p:spPr>
          <a:xfrm>
            <a:off x="7589760" y="1754598"/>
            <a:ext cx="1404093" cy="2847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err="1"/>
              <a:t>fpl</a:t>
            </a:r>
            <a:endParaRPr lang="ru-RU" sz="1600" b="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A908EDA-3563-4AFA-9C74-D657EC7868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6320" y="1572374"/>
            <a:ext cx="1068320" cy="16888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263BFAC-6CA2-4FC4-9DC3-4BAFB84E0F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4249" y="1926326"/>
            <a:ext cx="1066625" cy="96647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B52483A-DA74-4E1E-89FC-57B1BE0235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6080" y="1956453"/>
            <a:ext cx="1209061" cy="107666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B8F0B12-2669-435A-8470-3A47E785783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64498">
            <a:off x="7806635" y="1595786"/>
            <a:ext cx="1143214" cy="13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06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14444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400" dirty="0"/>
              <a:t>FSP</a:t>
            </a:r>
            <a:r>
              <a:rPr lang="ru-RU" sz="2400" dirty="0"/>
              <a:t> </a:t>
            </a:r>
            <a:br>
              <a:rPr lang="ru-RU" sz="2400" dirty="0"/>
            </a:br>
            <a:r>
              <a:rPr lang="ru-RU" sz="2400" dirty="0">
                <a:solidFill>
                  <a:schemeClr val="bg1"/>
                </a:solidFill>
              </a:rPr>
              <a:t>С ЛЕГКОЙ ОПОРОЙ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78E144-5D6E-45EE-9AA8-59598088C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460" y="3957853"/>
            <a:ext cx="1276018" cy="12760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6B5BED-F14C-4672-8065-AC703C5F5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461" y="5347496"/>
            <a:ext cx="1276018" cy="12760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6468D3-CB16-4AEC-9C13-8E829A23F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460" y="2555709"/>
            <a:ext cx="1276018" cy="12760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5B9354-E0AE-4528-8251-0D96CB3765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5" t="2008" r="30258" b="34970"/>
          <a:stretch/>
        </p:blipFill>
        <p:spPr>
          <a:xfrm>
            <a:off x="1334653" y="1470022"/>
            <a:ext cx="2043432" cy="5387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8BA8122-0546-460E-8EE9-674F2B71C3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2" t="4141" r="48561" b="21604"/>
          <a:stretch/>
        </p:blipFill>
        <p:spPr>
          <a:xfrm flipH="1">
            <a:off x="3102018" y="1470022"/>
            <a:ext cx="1053340" cy="538797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F799AF8-DA44-4649-8F9E-E4BDE0D557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005" y="2035960"/>
            <a:ext cx="524694" cy="524694"/>
          </a:xfrm>
          <a:prstGeom prst="rect">
            <a:avLst/>
          </a:prstGeom>
        </p:spPr>
      </p:pic>
      <p:sp>
        <p:nvSpPr>
          <p:cNvPr id="14" name="Текст 3">
            <a:extLst>
              <a:ext uri="{FF2B5EF4-FFF2-40B4-BE49-F238E27FC236}">
                <a16:creationId xmlns:a16="http://schemas.microsoft.com/office/drawing/2014/main" id="{0A2B6C89-B147-43C7-A084-46186C0B4384}"/>
              </a:ext>
            </a:extLst>
          </p:cNvPr>
          <p:cNvSpPr txBox="1">
            <a:spLocks/>
          </p:cNvSpPr>
          <p:nvPr/>
        </p:nvSpPr>
        <p:spPr>
          <a:xfrm>
            <a:off x="6301874" y="3989196"/>
            <a:ext cx="3414268" cy="66830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8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Высота опоры 4,5 м / 5 м / 6 м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8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Вес: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40 кг.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4190F4E6-AC15-4FE2-8133-039CA56777DF}"/>
              </a:ext>
            </a:extLst>
          </p:cNvPr>
          <p:cNvSpPr txBox="1">
            <a:spLocks/>
          </p:cNvSpPr>
          <p:nvPr/>
        </p:nvSpPr>
        <p:spPr>
          <a:xfrm>
            <a:off x="6368547" y="3575549"/>
            <a:ext cx="58234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C8C89B43-D631-4409-90E8-D2457C74F014}"/>
              </a:ext>
            </a:extLst>
          </p:cNvPr>
          <p:cNvSpPr txBox="1">
            <a:spLocks/>
          </p:cNvSpPr>
          <p:nvPr/>
        </p:nvSpPr>
        <p:spPr>
          <a:xfrm>
            <a:off x="6301873" y="5061137"/>
            <a:ext cx="4733365" cy="32295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8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 напряжения питания, АС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100В до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3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В.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DCA39E28-C097-437C-80C8-E0610BF0C229}"/>
              </a:ext>
            </a:extLst>
          </p:cNvPr>
          <p:cNvSpPr txBox="1">
            <a:spLocks/>
          </p:cNvSpPr>
          <p:nvPr/>
        </p:nvSpPr>
        <p:spPr>
          <a:xfrm>
            <a:off x="6368547" y="4647490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464FA2-174E-4E86-AA2C-EBE6E9B39A98}"/>
              </a:ext>
            </a:extLst>
          </p:cNvPr>
          <p:cNvSpPr txBox="1"/>
          <p:nvPr/>
        </p:nvSpPr>
        <p:spPr>
          <a:xfrm>
            <a:off x="7812940" y="1578669"/>
            <a:ext cx="2113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 легкой опорой из алюминия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263B27-CDFB-4982-8353-FB1B868167CF}"/>
              </a:ext>
            </a:extLst>
          </p:cNvPr>
          <p:cNvSpPr txBox="1"/>
          <p:nvPr/>
        </p:nvSpPr>
        <p:spPr>
          <a:xfrm>
            <a:off x="6238605" y="1578669"/>
            <a:ext cx="1701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FSP</a:t>
            </a:r>
            <a:endParaRPr lang="ru-RU" sz="3600" dirty="0">
              <a:latin typeface="+mj-lt"/>
            </a:endParaRP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C18F49A1-61EC-47FB-BFB0-523AE7918F6E}"/>
              </a:ext>
            </a:extLst>
          </p:cNvPr>
          <p:cNvSpPr txBox="1">
            <a:spLocks/>
          </p:cNvSpPr>
          <p:nvPr/>
        </p:nvSpPr>
        <p:spPr>
          <a:xfrm>
            <a:off x="6301874" y="2974301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8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20, 40, 80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8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3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 лм/Вт.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BF4E43BB-33F9-499F-90FD-C3B095DD329F}"/>
              </a:ext>
            </a:extLst>
          </p:cNvPr>
          <p:cNvSpPr txBox="1">
            <a:spLocks/>
          </p:cNvSpPr>
          <p:nvPr/>
        </p:nvSpPr>
        <p:spPr>
          <a:xfrm>
            <a:off x="6368548" y="2560654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22" name="Text 2">
            <a:extLst>
              <a:ext uri="{FF2B5EF4-FFF2-40B4-BE49-F238E27FC236}">
                <a16:creationId xmlns:a16="http://schemas.microsoft.com/office/drawing/2014/main" id="{EF999779-3A60-422F-9D83-A37D4202C382}"/>
              </a:ext>
            </a:extLst>
          </p:cNvPr>
          <p:cNvSpPr txBox="1"/>
          <p:nvPr/>
        </p:nvSpPr>
        <p:spPr>
          <a:xfrm>
            <a:off x="1056364" y="2174700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0F84F60B-8BE7-4B87-932E-B5C83461C423}"/>
              </a:ext>
            </a:extLst>
          </p:cNvPr>
          <p:cNvSpPr txBox="1">
            <a:spLocks/>
          </p:cNvSpPr>
          <p:nvPr/>
        </p:nvSpPr>
        <p:spPr>
          <a:xfrm>
            <a:off x="9716142" y="2974301"/>
            <a:ext cx="2386718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8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Индекс цветопередачи: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CRI70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,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CRI80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F6E07A44-E36E-4F29-9BF2-104D86E7064E}"/>
              </a:ext>
            </a:extLst>
          </p:cNvPr>
          <p:cNvSpPr txBox="1">
            <a:spLocks/>
          </p:cNvSpPr>
          <p:nvPr/>
        </p:nvSpPr>
        <p:spPr>
          <a:xfrm>
            <a:off x="6368546" y="5459241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МОНТАЖ</a:t>
            </a:r>
          </a:p>
        </p:txBody>
      </p:sp>
      <p:sp>
        <p:nvSpPr>
          <p:cNvPr id="25" name="Текст 3">
            <a:extLst>
              <a:ext uri="{FF2B5EF4-FFF2-40B4-BE49-F238E27FC236}">
                <a16:creationId xmlns:a16="http://schemas.microsoft.com/office/drawing/2014/main" id="{DAE230DA-0E61-42DC-AFFB-1D7D04490436}"/>
              </a:ext>
            </a:extLst>
          </p:cNvPr>
          <p:cNvSpPr txBox="1">
            <a:spLocks/>
          </p:cNvSpPr>
          <p:nvPr/>
        </p:nvSpPr>
        <p:spPr>
          <a:xfrm>
            <a:off x="6301872" y="5872888"/>
            <a:ext cx="5685045" cy="55063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8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Установка на грунтовую поверхность производится при помощи оцинкованной закладной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endParaRPr lang="en-US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74DD2A-495F-4A9E-A9D6-55424515ED18}"/>
              </a:ext>
            </a:extLst>
          </p:cNvPr>
          <p:cNvSpPr txBox="1"/>
          <p:nvPr/>
        </p:nvSpPr>
        <p:spPr>
          <a:xfrm>
            <a:off x="4209675" y="3336062"/>
            <a:ext cx="1527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A1A5A7"/>
                </a:solidFill>
                <a:latin typeface="+mj-lt"/>
              </a:rPr>
              <a:t>WA</a:t>
            </a:r>
            <a:endParaRPr lang="ru-RU" sz="1400" dirty="0">
              <a:solidFill>
                <a:srgbClr val="A1A5A7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1CB506-5737-41DD-9093-CB62083CDEDE}"/>
              </a:ext>
            </a:extLst>
          </p:cNvPr>
          <p:cNvSpPr txBox="1"/>
          <p:nvPr/>
        </p:nvSpPr>
        <p:spPr>
          <a:xfrm>
            <a:off x="4223924" y="4739002"/>
            <a:ext cx="2567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A1A5A7"/>
                </a:solidFill>
                <a:latin typeface="+mj-lt"/>
              </a:rPr>
              <a:t>W5</a:t>
            </a:r>
            <a:endParaRPr lang="ru-RU" sz="1400" dirty="0">
              <a:solidFill>
                <a:srgbClr val="A1A5A7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0E7DA2-655C-4736-96C4-EAA79E15AB22}"/>
              </a:ext>
            </a:extLst>
          </p:cNvPr>
          <p:cNvSpPr txBox="1"/>
          <p:nvPr/>
        </p:nvSpPr>
        <p:spPr>
          <a:xfrm>
            <a:off x="4223923" y="6165937"/>
            <a:ext cx="2480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A1A5A7"/>
                </a:solidFill>
                <a:latin typeface="+mj-lt"/>
              </a:rPr>
              <a:t>W6</a:t>
            </a:r>
            <a:endParaRPr lang="ru-RU" sz="1400" dirty="0">
              <a:solidFill>
                <a:srgbClr val="A1A5A7"/>
              </a:solidFill>
              <a:latin typeface="+mj-lt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DA7BAB6-7C78-4DF8-9ED3-0FADF63106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5" t="14990" r="16028"/>
          <a:stretch/>
        </p:blipFill>
        <p:spPr>
          <a:xfrm>
            <a:off x="0" y="2719136"/>
            <a:ext cx="3891917" cy="413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23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>
                <a:solidFill>
                  <a:schemeClr val="accent2"/>
                </a:solidFill>
              </a:rPr>
              <a:t>L-LEGO II</a:t>
            </a:r>
            <a:br>
              <a:rPr lang="ru-RU" sz="2800" dirty="0">
                <a:solidFill>
                  <a:schemeClr val="accent2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МОДУЛЬНОЕ РЕШЕНИЕ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E9E2C7-5582-45C8-A0A7-2A29777C19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736" y="1152870"/>
            <a:ext cx="4752490" cy="4306247"/>
          </a:xfrm>
          <a:prstGeom prst="rect">
            <a:avLst/>
          </a:prstGeom>
        </p:spPr>
      </p:pic>
      <p:sp>
        <p:nvSpPr>
          <p:cNvPr id="6" name="Текст 3">
            <a:extLst>
              <a:ext uri="{FF2B5EF4-FFF2-40B4-BE49-F238E27FC236}">
                <a16:creationId xmlns:a16="http://schemas.microsoft.com/office/drawing/2014/main" id="{A6E45567-5AB5-44C1-840D-7C518AF555A3}"/>
              </a:ext>
            </a:extLst>
          </p:cNvPr>
          <p:cNvSpPr txBox="1">
            <a:spLocks/>
          </p:cNvSpPr>
          <p:nvPr/>
        </p:nvSpPr>
        <p:spPr>
          <a:xfrm>
            <a:off x="6771775" y="3379453"/>
            <a:ext cx="2693238" cy="99249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 err="1">
                <a:ea typeface="Cambria" panose="02040503050406030204" pitchFamily="18" charset="0"/>
              </a:rPr>
              <a:t>Экструдированный</a:t>
            </a:r>
            <a:r>
              <a:rPr lang="en-US" dirty="0">
                <a:ea typeface="Cambria" panose="02040503050406030204" pitchFamily="18" charset="0"/>
              </a:rPr>
              <a:t> </a:t>
            </a:r>
            <a:r>
              <a:rPr lang="ru-RU" dirty="0">
                <a:ea typeface="Cambria" panose="02040503050406030204" pitchFamily="18" charset="0"/>
              </a:rPr>
              <a:t>алюминиевый корпус.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Покраска по </a:t>
            </a:r>
            <a:r>
              <a:rPr lang="en-US" dirty="0">
                <a:ea typeface="Cambria" panose="02040503050406030204" pitchFamily="18" charset="0"/>
              </a:rPr>
              <a:t>RAL</a:t>
            </a:r>
            <a:r>
              <a:rPr lang="ru-RU" dirty="0">
                <a:ea typeface="Cambria" panose="02040503050406030204" pitchFamily="18" charset="0"/>
              </a:rPr>
              <a:t> или  анодирование по ТЗ.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38836115-70DE-4251-AE54-D9B6247F1900}"/>
              </a:ext>
            </a:extLst>
          </p:cNvPr>
          <p:cNvSpPr txBox="1">
            <a:spLocks/>
          </p:cNvSpPr>
          <p:nvPr/>
        </p:nvSpPr>
        <p:spPr>
          <a:xfrm>
            <a:off x="6838447" y="3011341"/>
            <a:ext cx="53535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+mj-lt"/>
              </a:rPr>
              <a:t>КОРПУС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38AEA55C-2450-4567-9110-A7EF0BA1AFB1}"/>
              </a:ext>
            </a:extLst>
          </p:cNvPr>
          <p:cNvSpPr txBox="1">
            <a:spLocks/>
          </p:cNvSpPr>
          <p:nvPr/>
        </p:nvSpPr>
        <p:spPr>
          <a:xfrm>
            <a:off x="6771774" y="4714361"/>
            <a:ext cx="4555356" cy="485894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Защита от МКС-помех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10 </a:t>
            </a:r>
            <a:r>
              <a:rPr lang="ru-RU" b="1" dirty="0" err="1">
                <a:solidFill>
                  <a:schemeClr val="accent1"/>
                </a:solidFill>
                <a:ea typeface="Cambria" panose="02040503050406030204" pitchFamily="18" charset="0"/>
              </a:rPr>
              <a:t>кВ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Выносной драйвер в модели мощностью от 135 Вт.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C7695F4B-229A-4417-96AE-3F3AA9F5AF05}"/>
              </a:ext>
            </a:extLst>
          </p:cNvPr>
          <p:cNvSpPr txBox="1">
            <a:spLocks/>
          </p:cNvSpPr>
          <p:nvPr/>
        </p:nvSpPr>
        <p:spPr>
          <a:xfrm>
            <a:off x="6838447" y="4349354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+mj-lt"/>
              </a:rPr>
              <a:t>ДРАЙВЕР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A5085D6B-2B55-44A8-9593-074F12A72CC1}"/>
              </a:ext>
            </a:extLst>
          </p:cNvPr>
          <p:cNvSpPr txBox="1">
            <a:spLocks/>
          </p:cNvSpPr>
          <p:nvPr/>
        </p:nvSpPr>
        <p:spPr>
          <a:xfrm>
            <a:off x="6771774" y="5805779"/>
            <a:ext cx="4121895" cy="68507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Индекс цветопередачи: </a:t>
            </a:r>
            <a:r>
              <a:rPr lang="en-US" b="1" dirty="0">
                <a:ea typeface="Cambria" panose="02040503050406030204" pitchFamily="18" charset="0"/>
              </a:rPr>
              <a:t>CRI</a:t>
            </a:r>
            <a:r>
              <a:rPr lang="ru-RU" b="1" dirty="0">
                <a:ea typeface="Cambria" panose="02040503050406030204" pitchFamily="18" charset="0"/>
              </a:rPr>
              <a:t>7</a:t>
            </a:r>
            <a:r>
              <a:rPr lang="en-US" b="1" dirty="0">
                <a:ea typeface="Cambria" panose="02040503050406030204" pitchFamily="18" charset="0"/>
              </a:rPr>
              <a:t>0</a:t>
            </a:r>
            <a:r>
              <a:rPr lang="ru-RU" b="1" dirty="0">
                <a:ea typeface="Cambria" panose="02040503050406030204" pitchFamily="18" charset="0"/>
              </a:rPr>
              <a:t>.</a:t>
            </a:r>
            <a:endParaRPr lang="en-US" b="1" dirty="0"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Цветовая температура: </a:t>
            </a:r>
            <a:r>
              <a:rPr lang="ru-RU" b="1" dirty="0">
                <a:ea typeface="Cambria" panose="02040503050406030204" pitchFamily="18" charset="0"/>
              </a:rPr>
              <a:t>4000К, 5000К.</a:t>
            </a: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8FE89D23-DC20-4B1C-9B97-519942679016}"/>
              </a:ext>
            </a:extLst>
          </p:cNvPr>
          <p:cNvSpPr txBox="1">
            <a:spLocks/>
          </p:cNvSpPr>
          <p:nvPr/>
        </p:nvSpPr>
        <p:spPr>
          <a:xfrm>
            <a:off x="6838448" y="5431044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+mj-lt"/>
              </a:rPr>
              <a:t>ОПТИКА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36675834-6EAA-4566-BEB7-A48A6BC36204}"/>
              </a:ext>
            </a:extLst>
          </p:cNvPr>
          <p:cNvSpPr txBox="1">
            <a:spLocks/>
          </p:cNvSpPr>
          <p:nvPr/>
        </p:nvSpPr>
        <p:spPr>
          <a:xfrm>
            <a:off x="6771774" y="2264173"/>
            <a:ext cx="2167945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Мощность: </a:t>
            </a:r>
            <a:r>
              <a:rPr lang="en-US" b="1" dirty="0">
                <a:ea typeface="Cambria" panose="02040503050406030204" pitchFamily="18" charset="0"/>
              </a:rPr>
              <a:t>22 - 425 </a:t>
            </a:r>
            <a:r>
              <a:rPr lang="ru-RU" b="1" dirty="0">
                <a:ea typeface="Cambria" panose="02040503050406030204" pitchFamily="18" charset="0"/>
              </a:rPr>
              <a:t>Вт.</a:t>
            </a:r>
            <a:endParaRPr lang="ru-RU" dirty="0"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Энергоэффективность: до</a:t>
            </a:r>
            <a:r>
              <a:rPr lang="ru-RU" b="1" dirty="0">
                <a:ea typeface="Cambria" panose="02040503050406030204" pitchFamily="18" charset="0"/>
              </a:rPr>
              <a:t> 130 лм/Вт.</a:t>
            </a:r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60D202B5-074B-4557-A9E0-CACBEF1721B9}"/>
              </a:ext>
            </a:extLst>
          </p:cNvPr>
          <p:cNvSpPr txBox="1">
            <a:spLocks/>
          </p:cNvSpPr>
          <p:nvPr/>
        </p:nvSpPr>
        <p:spPr>
          <a:xfrm>
            <a:off x="6838448" y="1918622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+mj-lt"/>
              </a:rPr>
              <a:t>ХАРАКТЕРИСТИКИ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0D336A9A-99B9-403F-91C1-EA66267D76D3}"/>
              </a:ext>
            </a:extLst>
          </p:cNvPr>
          <p:cNvSpPr txBox="1">
            <a:spLocks/>
          </p:cNvSpPr>
          <p:nvPr/>
        </p:nvSpPr>
        <p:spPr>
          <a:xfrm>
            <a:off x="9523577" y="2264173"/>
            <a:ext cx="2668423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КСС: </a:t>
            </a:r>
            <a:r>
              <a:rPr lang="ru-RU" b="1" dirty="0">
                <a:ea typeface="Cambria" panose="02040503050406030204" pitchFamily="18" charset="0"/>
              </a:rPr>
              <a:t>Д, Г30, Г60, К15.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Степень защиты: </a:t>
            </a:r>
            <a:r>
              <a:rPr lang="en-US" b="1" dirty="0">
                <a:ea typeface="Cambria" panose="02040503050406030204" pitchFamily="18" charset="0"/>
              </a:rPr>
              <a:t>IP</a:t>
            </a:r>
            <a:r>
              <a:rPr lang="ru-RU" b="1" dirty="0">
                <a:ea typeface="Cambria" panose="02040503050406030204" pitchFamily="18" charset="0"/>
              </a:rPr>
              <a:t>66.</a:t>
            </a:r>
            <a:endParaRPr lang="ru-RU" dirty="0">
              <a:ea typeface="Cambria" panose="02040503050406030204" pitchFamily="18" charset="0"/>
            </a:endParaRP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437240B8-2C80-4DBE-8A98-BA92E30270F3}"/>
              </a:ext>
            </a:extLst>
          </p:cNvPr>
          <p:cNvSpPr txBox="1">
            <a:spLocks/>
          </p:cNvSpPr>
          <p:nvPr/>
        </p:nvSpPr>
        <p:spPr>
          <a:xfrm>
            <a:off x="9542835" y="3379453"/>
            <a:ext cx="2519464" cy="883074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Температура эксплуатации: </a:t>
            </a:r>
            <a:br>
              <a:rPr lang="ru-RU" dirty="0">
                <a:ea typeface="Cambria" panose="02040503050406030204" pitchFamily="18" charset="0"/>
              </a:rPr>
            </a:br>
            <a:r>
              <a:rPr lang="ru-RU" dirty="0">
                <a:ea typeface="Cambria" panose="02040503050406030204" pitchFamily="18" charset="0"/>
              </a:rPr>
              <a:t>от -40°C до +50°C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Крепление подвесное, поворотное.</a:t>
            </a: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ea typeface="Cambria" panose="02040503050406030204" pitchFamily="18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0615F82C-CDE4-46DE-91F0-842E950B3A46}"/>
              </a:ext>
            </a:extLst>
          </p:cNvPr>
          <p:cNvGrpSpPr/>
          <p:nvPr/>
        </p:nvGrpSpPr>
        <p:grpSpPr>
          <a:xfrm>
            <a:off x="4622452" y="5503804"/>
            <a:ext cx="1790713" cy="554889"/>
            <a:chOff x="4622452" y="5503804"/>
            <a:chExt cx="1790713" cy="554889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21A403A7-83E6-4360-928E-1A974D79D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2452" y="5503804"/>
              <a:ext cx="554889" cy="554889"/>
            </a:xfrm>
            <a:prstGeom prst="rect">
              <a:avLst/>
            </a:prstGeom>
          </p:spPr>
        </p:pic>
        <p:sp>
          <p:nvSpPr>
            <p:cNvPr id="20" name="Text 2">
              <a:extLst>
                <a:ext uri="{FF2B5EF4-FFF2-40B4-BE49-F238E27FC236}">
                  <a16:creationId xmlns:a16="http://schemas.microsoft.com/office/drawing/2014/main" id="{3400F6AB-533F-4942-8229-2FCD47071C49}"/>
                </a:ext>
              </a:extLst>
            </p:cNvPr>
            <p:cNvSpPr txBox="1"/>
            <p:nvPr/>
          </p:nvSpPr>
          <p:spPr>
            <a:xfrm>
              <a:off x="5257802" y="5658206"/>
              <a:ext cx="1155363" cy="3323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lnSpc>
                  <a:spcPct val="90000"/>
                </a:lnSpc>
                <a:defRPr b="1">
                  <a:latin typeface="+mn-lt"/>
                  <a:ea typeface="+mn-ea"/>
                  <a:cs typeface="+mn-cs"/>
                  <a:sym typeface="Calibri"/>
                </a:defRPr>
              </a:pPr>
              <a:r>
                <a:rPr lang="ru-RU" sz="1200" dirty="0"/>
                <a:t>стандартная</a:t>
              </a:r>
              <a:br>
                <a:rPr lang="ru-RU" sz="1200" dirty="0"/>
              </a:br>
              <a:r>
                <a:rPr lang="ru-RU" sz="1200" dirty="0"/>
                <a:t>гарантия</a:t>
              </a:r>
              <a:endParaRPr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51103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Текст 3">
            <a:extLst>
              <a:ext uri="{FF2B5EF4-FFF2-40B4-BE49-F238E27FC236}">
                <a16:creationId xmlns:a16="http://schemas.microsoft.com/office/drawing/2014/main" id="{4FD1FF2C-007F-4B2D-86A1-2F7584C5C92F}"/>
              </a:ext>
            </a:extLst>
          </p:cNvPr>
          <p:cNvSpPr txBox="1">
            <a:spLocks/>
          </p:cNvSpPr>
          <p:nvPr/>
        </p:nvSpPr>
        <p:spPr>
          <a:xfrm>
            <a:off x="316291" y="1778802"/>
            <a:ext cx="3444361" cy="195344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/>
              <a:t>FLT </a:t>
            </a:r>
            <a:r>
              <a:rPr lang="ru-RU" sz="2800" dirty="0"/>
              <a:t>2.0 </a:t>
            </a:r>
            <a:r>
              <a:rPr lang="ru-RU" sz="2800" dirty="0">
                <a:solidFill>
                  <a:schemeClr val="bg1"/>
                </a:solidFill>
              </a:rPr>
              <a:t>ДЛЯ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РЕЕЧНЫХ ПОТОЛКОВ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A8FE95D1-E2F2-43A6-9EC5-14803EF92029}"/>
              </a:ext>
            </a:extLst>
          </p:cNvPr>
          <p:cNvSpPr txBox="1">
            <a:spLocks/>
          </p:cNvSpPr>
          <p:nvPr/>
        </p:nvSpPr>
        <p:spPr>
          <a:xfrm>
            <a:off x="6771775" y="3301629"/>
            <a:ext cx="3261574" cy="99249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 err="1">
                <a:solidFill>
                  <a:schemeClr val="accent1"/>
                </a:solidFill>
                <a:ea typeface="Cambria" panose="02040503050406030204" pitchFamily="18" charset="0"/>
              </a:rPr>
              <a:t>Экструдированный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алюминиевый корпус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Ширина профиля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4 см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 серии: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RAL9003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и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RAL9005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725406A5-0954-477E-91DA-49CC642F4954}"/>
              </a:ext>
            </a:extLst>
          </p:cNvPr>
          <p:cNvSpPr txBox="1">
            <a:spLocks/>
          </p:cNvSpPr>
          <p:nvPr/>
        </p:nvSpPr>
        <p:spPr>
          <a:xfrm>
            <a:off x="6838447" y="2933517"/>
            <a:ext cx="53535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7DD5CB92-55B7-479D-A3F7-10EAEDE06FB1}"/>
              </a:ext>
            </a:extLst>
          </p:cNvPr>
          <p:cNvSpPr txBox="1">
            <a:spLocks/>
          </p:cNvSpPr>
          <p:nvPr/>
        </p:nvSpPr>
        <p:spPr>
          <a:xfrm>
            <a:off x="6771774" y="4850553"/>
            <a:ext cx="4555356" cy="485894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Диапазон, 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AC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165В до 265В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6B57A218-69E1-403E-A1EE-F7BB1D7D7B83}"/>
              </a:ext>
            </a:extLst>
          </p:cNvPr>
          <p:cNvSpPr txBox="1">
            <a:spLocks/>
          </p:cNvSpPr>
          <p:nvPr/>
        </p:nvSpPr>
        <p:spPr>
          <a:xfrm>
            <a:off x="6838447" y="4485546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6554BE60-2BCC-498A-87BD-925AFC3EBC78}"/>
              </a:ext>
            </a:extLst>
          </p:cNvPr>
          <p:cNvSpPr txBox="1">
            <a:spLocks/>
          </p:cNvSpPr>
          <p:nvPr/>
        </p:nvSpPr>
        <p:spPr>
          <a:xfrm>
            <a:off x="6771774" y="5582040"/>
            <a:ext cx="4121895" cy="68507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Индекс цветопередачи: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CRI80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endParaRPr lang="en-US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Цветовая температура: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4000К.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B8F2361E-0B4B-4209-ACF9-AF72DE4CF206}"/>
              </a:ext>
            </a:extLst>
          </p:cNvPr>
          <p:cNvSpPr txBox="1">
            <a:spLocks/>
          </p:cNvSpPr>
          <p:nvPr/>
        </p:nvSpPr>
        <p:spPr>
          <a:xfrm>
            <a:off x="6838448" y="5207305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ОПТИКА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48B9A98A-68A9-4BE1-91BB-81AF4EDDD297}"/>
              </a:ext>
            </a:extLst>
          </p:cNvPr>
          <p:cNvSpPr txBox="1">
            <a:spLocks/>
          </p:cNvSpPr>
          <p:nvPr/>
        </p:nvSpPr>
        <p:spPr>
          <a:xfrm>
            <a:off x="6771774" y="2264173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1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1 - 44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120 лм/Вт.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2B334F05-462E-456A-AE73-B0ED067564CE}"/>
              </a:ext>
            </a:extLst>
          </p:cNvPr>
          <p:cNvSpPr txBox="1">
            <a:spLocks/>
          </p:cNvSpPr>
          <p:nvPr/>
        </p:nvSpPr>
        <p:spPr>
          <a:xfrm>
            <a:off x="6838448" y="1918622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636DC5CF-E98D-42C8-B204-2948DFBAC4A0}"/>
              </a:ext>
            </a:extLst>
          </p:cNvPr>
          <p:cNvSpPr txBox="1">
            <a:spLocks/>
          </p:cNvSpPr>
          <p:nvPr/>
        </p:nvSpPr>
        <p:spPr>
          <a:xfrm>
            <a:off x="9868541" y="2264173"/>
            <a:ext cx="2323459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защиты: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IP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40.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B82AE50E-CD5F-49F4-B73D-3A0961F35C2E}"/>
              </a:ext>
            </a:extLst>
          </p:cNvPr>
          <p:cNvSpPr txBox="1">
            <a:spLocks/>
          </p:cNvSpPr>
          <p:nvPr/>
        </p:nvSpPr>
        <p:spPr>
          <a:xfrm>
            <a:off x="9868541" y="3301629"/>
            <a:ext cx="2193757" cy="883074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Вес, кг: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0,7 до 2,9.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Крепление подвесное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Реечное крепление шириной до 170 мм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доступно по ТЗ.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F81B8622-835F-4E26-8A24-30155BFE89D9}"/>
              </a:ext>
            </a:extLst>
          </p:cNvPr>
          <p:cNvSpPr txBox="1">
            <a:spLocks/>
          </p:cNvSpPr>
          <p:nvPr/>
        </p:nvSpPr>
        <p:spPr>
          <a:xfrm>
            <a:off x="383581" y="1611032"/>
            <a:ext cx="10237310" cy="749300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ru-RU" sz="3200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856581B-CCAC-4679-9276-BA0D7A76B99B}"/>
              </a:ext>
            </a:extLst>
          </p:cNvPr>
          <p:cNvGrpSpPr/>
          <p:nvPr/>
        </p:nvGrpSpPr>
        <p:grpSpPr>
          <a:xfrm>
            <a:off x="4622452" y="5503804"/>
            <a:ext cx="1790713" cy="554889"/>
            <a:chOff x="4622452" y="5503804"/>
            <a:chExt cx="1790713" cy="554889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2A7DC18D-55D9-40A5-8B8D-94EFE47C5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2452" y="5503804"/>
              <a:ext cx="554889" cy="554889"/>
            </a:xfrm>
            <a:prstGeom prst="rect">
              <a:avLst/>
            </a:prstGeom>
          </p:spPr>
        </p:pic>
        <p:sp>
          <p:nvSpPr>
            <p:cNvPr id="24" name="Text 2">
              <a:extLst>
                <a:ext uri="{FF2B5EF4-FFF2-40B4-BE49-F238E27FC236}">
                  <a16:creationId xmlns:a16="http://schemas.microsoft.com/office/drawing/2014/main" id="{9096773E-D13E-447B-BC62-ADE13C0DC284}"/>
                </a:ext>
              </a:extLst>
            </p:cNvPr>
            <p:cNvSpPr txBox="1"/>
            <p:nvPr/>
          </p:nvSpPr>
          <p:spPr>
            <a:xfrm>
              <a:off x="5257802" y="5658206"/>
              <a:ext cx="1155363" cy="3323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lnSpc>
                  <a:spcPct val="90000"/>
                </a:lnSpc>
                <a:defRPr b="1">
                  <a:latin typeface="+mn-lt"/>
                  <a:ea typeface="+mn-ea"/>
                  <a:cs typeface="+mn-cs"/>
                  <a:sym typeface="Calibri"/>
                </a:defRPr>
              </a:pPr>
              <a:r>
                <a:rPr lang="ru-RU" sz="1200" dirty="0"/>
                <a:t>стандартная</a:t>
              </a:r>
              <a:br>
                <a:rPr lang="ru-RU" sz="1200" dirty="0"/>
              </a:br>
              <a:r>
                <a:rPr lang="ru-RU" sz="1200" dirty="0"/>
                <a:t>гарантия</a:t>
              </a:r>
              <a:endParaRPr sz="1200" dirty="0"/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407C192-C16A-455C-B562-FAB87A8DC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336" y="1236551"/>
            <a:ext cx="5602206" cy="396927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9A1BEAA-07C9-49A9-9845-5EF8A19D6E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8"/>
          <a:stretch/>
        </p:blipFill>
        <p:spPr>
          <a:xfrm>
            <a:off x="57083" y="1216455"/>
            <a:ext cx="4185397" cy="313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83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/>
              <a:t>FPL </a:t>
            </a:r>
            <a:r>
              <a:rPr lang="ru-RU" sz="2800" dirty="0">
                <a:solidFill>
                  <a:schemeClr val="bg1"/>
                </a:solidFill>
              </a:rPr>
              <a:t>ДЛЯ РАВНОМЕРНОЙ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ЗАСВЕТКИ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FBD348A-4034-4EEC-9EA3-1A658D617E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87529">
            <a:off x="1453484" y="1614354"/>
            <a:ext cx="3400246" cy="414161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13EFB7C-FD63-416C-BD3B-547234CD29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96424">
            <a:off x="470881" y="1637666"/>
            <a:ext cx="3462195" cy="4106850"/>
          </a:xfrm>
          <a:prstGeom prst="rect">
            <a:avLst/>
          </a:prstGeom>
        </p:spPr>
      </p:pic>
      <p:sp>
        <p:nvSpPr>
          <p:cNvPr id="7" name="Текст 3">
            <a:extLst>
              <a:ext uri="{FF2B5EF4-FFF2-40B4-BE49-F238E27FC236}">
                <a16:creationId xmlns:a16="http://schemas.microsoft.com/office/drawing/2014/main" id="{D31C8366-E9B2-4EFA-933B-B34F8869E7D4}"/>
              </a:ext>
            </a:extLst>
          </p:cNvPr>
          <p:cNvSpPr txBox="1">
            <a:spLocks/>
          </p:cNvSpPr>
          <p:nvPr/>
        </p:nvSpPr>
        <p:spPr>
          <a:xfrm>
            <a:off x="6301874" y="3989196"/>
            <a:ext cx="3183770" cy="66830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Трубка из поликарбоната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2мм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Температура эксплуатации: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-40°C до +50°C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987F8593-144E-478B-8491-7596DE38802A}"/>
              </a:ext>
            </a:extLst>
          </p:cNvPr>
          <p:cNvSpPr txBox="1">
            <a:spLocks/>
          </p:cNvSpPr>
          <p:nvPr/>
        </p:nvSpPr>
        <p:spPr>
          <a:xfrm>
            <a:off x="6368547" y="3575549"/>
            <a:ext cx="58234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B4465E80-6851-402F-8524-B4383DA9D279}"/>
              </a:ext>
            </a:extLst>
          </p:cNvPr>
          <p:cNvSpPr txBox="1">
            <a:spLocks/>
          </p:cNvSpPr>
          <p:nvPr/>
        </p:nvSpPr>
        <p:spPr>
          <a:xfrm>
            <a:off x="6301874" y="5110895"/>
            <a:ext cx="4733365" cy="32295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 напряжения питания, АС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176В до 264В.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1C537926-44BC-485A-AA08-31BE0367CAC1}"/>
              </a:ext>
            </a:extLst>
          </p:cNvPr>
          <p:cNvSpPr txBox="1">
            <a:spLocks/>
          </p:cNvSpPr>
          <p:nvPr/>
        </p:nvSpPr>
        <p:spPr>
          <a:xfrm>
            <a:off x="6368548" y="4737440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999DBE-CC6E-4C80-BCC4-D8C7D981476F}"/>
              </a:ext>
            </a:extLst>
          </p:cNvPr>
          <p:cNvSpPr txBox="1"/>
          <p:nvPr/>
        </p:nvSpPr>
        <p:spPr>
          <a:xfrm>
            <a:off x="7924983" y="1487134"/>
            <a:ext cx="26933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решение для</a:t>
            </a:r>
            <a:br>
              <a:rPr lang="ru-RU" sz="2400" dirty="0"/>
            </a:br>
            <a:r>
              <a:rPr lang="ru-RU" sz="2400" dirty="0"/>
              <a:t>низких потолков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82EF79-F9CE-4256-8530-F5DAE85D12A6}"/>
              </a:ext>
            </a:extLst>
          </p:cNvPr>
          <p:cNvSpPr txBox="1"/>
          <p:nvPr/>
        </p:nvSpPr>
        <p:spPr>
          <a:xfrm>
            <a:off x="6262928" y="1578670"/>
            <a:ext cx="1495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FPL</a:t>
            </a:r>
            <a:endParaRPr lang="ru-RU" sz="3600" dirty="0">
              <a:latin typeface="+mj-lt"/>
            </a:endParaRP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C52AEB94-42F4-471E-AEDD-8A37859421FE}"/>
              </a:ext>
            </a:extLst>
          </p:cNvPr>
          <p:cNvSpPr txBox="1">
            <a:spLocks/>
          </p:cNvSpPr>
          <p:nvPr/>
        </p:nvSpPr>
        <p:spPr>
          <a:xfrm>
            <a:off x="6301874" y="2974301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12 - 82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13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лм/Вт.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50B782A3-9742-4003-8AAA-058B6584890D}"/>
              </a:ext>
            </a:extLst>
          </p:cNvPr>
          <p:cNvSpPr txBox="1">
            <a:spLocks/>
          </p:cNvSpPr>
          <p:nvPr/>
        </p:nvSpPr>
        <p:spPr>
          <a:xfrm>
            <a:off x="6368548" y="2560654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2C8C7137-6714-499D-B707-5677ED4538B7}"/>
              </a:ext>
            </a:extLst>
          </p:cNvPr>
          <p:cNvSpPr txBox="1">
            <a:spLocks/>
          </p:cNvSpPr>
          <p:nvPr/>
        </p:nvSpPr>
        <p:spPr>
          <a:xfrm>
            <a:off x="9716141" y="2974301"/>
            <a:ext cx="2311735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защиты -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IP66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07D80012-FFB9-4F8D-9687-B7B6C43389F0}"/>
              </a:ext>
            </a:extLst>
          </p:cNvPr>
          <p:cNvSpPr txBox="1">
            <a:spLocks/>
          </p:cNvSpPr>
          <p:nvPr/>
        </p:nvSpPr>
        <p:spPr>
          <a:xfrm>
            <a:off x="6368547" y="5498951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  <a:latin typeface="+mj-lt"/>
              </a:rPr>
              <a:t>EX</a:t>
            </a:r>
            <a:endParaRPr lang="ru-RU" sz="1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0C8194-76BF-4C66-8472-76C574010B74}"/>
              </a:ext>
            </a:extLst>
          </p:cNvPr>
          <p:cNvSpPr txBox="1"/>
          <p:nvPr/>
        </p:nvSpPr>
        <p:spPr>
          <a:xfrm>
            <a:off x="6368547" y="5865133"/>
            <a:ext cx="5737987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79" tIns="30479" rIns="30479" bIns="30479" numCol="1" spcCol="38100" rtlCol="0" anchor="t">
            <a:spAutoFit/>
          </a:bodyPr>
          <a:lstStyle/>
          <a:p>
            <a:r>
              <a:rPr lang="ru-RU" sz="1200" dirty="0"/>
              <a:t>2Ех е</a:t>
            </a:r>
            <a:r>
              <a:rPr lang="fr-FR" sz="1200" dirty="0"/>
              <a:t>c mb II T4 Gc X / Ex tb mb III</a:t>
            </a:r>
            <a:r>
              <a:rPr lang="ru-RU" sz="1200" dirty="0"/>
              <a:t>С </a:t>
            </a:r>
            <a:r>
              <a:rPr lang="fr-FR" sz="1200" dirty="0"/>
              <a:t>T</a:t>
            </a:r>
            <a:r>
              <a:rPr lang="fr-FR" sz="1200" baseline="-25000" dirty="0"/>
              <a:t>200</a:t>
            </a:r>
            <a:r>
              <a:rPr lang="fr-FR" sz="1200" dirty="0"/>
              <a:t> 80/90</a:t>
            </a:r>
            <a:r>
              <a:rPr lang="ru-RU" sz="1200" dirty="0"/>
              <a:t> </a:t>
            </a:r>
            <a:r>
              <a:rPr lang="fr-FR" sz="1200" dirty="0"/>
              <a:t>°C Db X</a:t>
            </a: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01520B27-B544-4A8E-A041-ADC9EA1117CB}"/>
              </a:ext>
            </a:extLst>
          </p:cNvPr>
          <p:cNvSpPr txBox="1">
            <a:spLocks/>
          </p:cNvSpPr>
          <p:nvPr/>
        </p:nvSpPr>
        <p:spPr>
          <a:xfrm>
            <a:off x="9716141" y="3988886"/>
            <a:ext cx="254253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465-2626*70*75 мм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(Д*Ш*В).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Вес: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0,9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-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3,6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кг.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24B804-B837-4CD4-A29E-4FAA56B8FF2B}"/>
              </a:ext>
            </a:extLst>
          </p:cNvPr>
          <p:cNvSpPr txBox="1"/>
          <p:nvPr/>
        </p:nvSpPr>
        <p:spPr>
          <a:xfrm>
            <a:off x="6368547" y="6121400"/>
            <a:ext cx="5588991" cy="348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79" tIns="30479" rIns="30479" bIns="30479" numCol="1" spcCol="38100" rtlCol="0" anchor="t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200" b="1" dirty="0"/>
              <a:t>Область применения: </a:t>
            </a:r>
            <a:r>
              <a:rPr lang="ru-RU" sz="1200" dirty="0"/>
              <a:t>зоны класса 2 по газу, зоны класса 21 и 22 по пыли.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C4105A0-E9F7-46A7-83E5-917643F7D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54" y="4839495"/>
            <a:ext cx="1505743" cy="150574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566EB6-C00C-40CD-9C64-CC558429331A}"/>
              </a:ext>
            </a:extLst>
          </p:cNvPr>
          <p:cNvSpPr txBox="1"/>
          <p:nvPr/>
        </p:nvSpPr>
        <p:spPr>
          <a:xfrm rot="16200000">
            <a:off x="5077358" y="5359890"/>
            <a:ext cx="1389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A1A5A7"/>
                </a:solidFill>
                <a:latin typeface="+mj-lt"/>
              </a:rPr>
              <a:t>КСС Д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621C3E1-228B-4CB4-9D68-3932C88AD838}"/>
              </a:ext>
            </a:extLst>
          </p:cNvPr>
          <p:cNvGrpSpPr/>
          <p:nvPr/>
        </p:nvGrpSpPr>
        <p:grpSpPr>
          <a:xfrm>
            <a:off x="463550" y="1682081"/>
            <a:ext cx="1791659" cy="1310382"/>
            <a:chOff x="359673" y="1663919"/>
            <a:chExt cx="1791659" cy="1310382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799FCAEE-F394-46AF-AA8B-665F59504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610" y="1663919"/>
              <a:ext cx="524694" cy="524694"/>
            </a:xfrm>
            <a:prstGeom prst="rect">
              <a:avLst/>
            </a:prstGeom>
          </p:spPr>
        </p:pic>
        <p:sp>
          <p:nvSpPr>
            <p:cNvPr id="26" name="Text 2">
              <a:extLst>
                <a:ext uri="{FF2B5EF4-FFF2-40B4-BE49-F238E27FC236}">
                  <a16:creationId xmlns:a16="http://schemas.microsoft.com/office/drawing/2014/main" id="{BC25EFD8-DA41-44B9-95C5-9D577E456976}"/>
                </a:ext>
              </a:extLst>
            </p:cNvPr>
            <p:cNvSpPr txBox="1"/>
            <p:nvPr/>
          </p:nvSpPr>
          <p:spPr>
            <a:xfrm>
              <a:off x="995969" y="1802659"/>
              <a:ext cx="1155363" cy="3323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lnSpc>
                  <a:spcPct val="90000"/>
                </a:lnSpc>
                <a:defRPr b="1">
                  <a:latin typeface="+mn-lt"/>
                  <a:ea typeface="+mn-ea"/>
                  <a:cs typeface="+mn-cs"/>
                  <a:sym typeface="Calibri"/>
                </a:defRPr>
              </a:pPr>
              <a:r>
                <a:rPr lang="ru-RU" sz="1200" dirty="0"/>
                <a:t>стандартная</a:t>
              </a:r>
              <a:br>
                <a:rPr lang="ru-RU" sz="1200" dirty="0"/>
              </a:br>
              <a:r>
                <a:rPr lang="ru-RU" sz="1200" dirty="0"/>
                <a:t>гарантия</a:t>
              </a:r>
              <a:endParaRPr sz="1200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BEF40901-097F-4DF7-A81D-264D831B6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673" y="2420303"/>
              <a:ext cx="550635" cy="550635"/>
            </a:xfrm>
            <a:prstGeom prst="rect">
              <a:avLst/>
            </a:prstGeom>
          </p:spPr>
        </p:pic>
        <p:sp>
          <p:nvSpPr>
            <p:cNvPr id="28" name="Text 2">
              <a:extLst>
                <a:ext uri="{FF2B5EF4-FFF2-40B4-BE49-F238E27FC236}">
                  <a16:creationId xmlns:a16="http://schemas.microsoft.com/office/drawing/2014/main" id="{8167D13D-CF6B-441A-9AEC-94250257BF52}"/>
                </a:ext>
              </a:extLst>
            </p:cNvPr>
            <p:cNvSpPr txBox="1"/>
            <p:nvPr/>
          </p:nvSpPr>
          <p:spPr>
            <a:xfrm>
              <a:off x="995969" y="2420303"/>
              <a:ext cx="938059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lnSpc>
                  <a:spcPct val="90000"/>
                </a:lnSpc>
                <a:defRPr sz="6000" b="1">
                  <a:latin typeface="+mn-lt"/>
                  <a:ea typeface="+mn-ea"/>
                  <a:cs typeface="+mn-cs"/>
                  <a:sym typeface="Calibri"/>
                </a:defRPr>
              </a:pPr>
              <a:r>
                <a:rPr lang="ru-RU" sz="12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  <a:t>в реестре </a:t>
              </a:r>
              <a:br>
                <a:rPr lang="ru-RU" sz="12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</a:br>
              <a:r>
                <a:rPr lang="ru-RU" sz="28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  <a:t>РЭП</a:t>
              </a:r>
              <a:endParaRPr sz="28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9132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Текст 3">
            <a:extLst>
              <a:ext uri="{FF2B5EF4-FFF2-40B4-BE49-F238E27FC236}">
                <a16:creationId xmlns:a16="http://schemas.microsoft.com/office/drawing/2014/main" id="{4FD1FF2C-007F-4B2D-86A1-2F7584C5C92F}"/>
              </a:ext>
            </a:extLst>
          </p:cNvPr>
          <p:cNvSpPr txBox="1">
            <a:spLocks/>
          </p:cNvSpPr>
          <p:nvPr/>
        </p:nvSpPr>
        <p:spPr>
          <a:xfrm>
            <a:off x="316291" y="1778802"/>
            <a:ext cx="3444361" cy="195344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800" dirty="0"/>
              <a:t>ДВО </a:t>
            </a:r>
            <a:r>
              <a:rPr lang="ru-RU" sz="2800" dirty="0">
                <a:solidFill>
                  <a:schemeClr val="bg1"/>
                </a:solidFill>
              </a:rPr>
              <a:t>ЛИНЗОВАННЫЙ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ДАУНЛАЙТ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6CD48B-A61C-47B0-B4CF-A8B90C9631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799903" y="2259993"/>
            <a:ext cx="1984231" cy="21937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7C2CFA-98CE-4E7B-8DB7-0E85354B46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6745" y="1117014"/>
            <a:ext cx="2815451" cy="2815451"/>
          </a:xfrm>
          <a:prstGeom prst="rect">
            <a:avLst/>
          </a:prstGeom>
        </p:spPr>
      </p:pic>
      <p:sp>
        <p:nvSpPr>
          <p:cNvPr id="7" name="Текст 3">
            <a:extLst>
              <a:ext uri="{FF2B5EF4-FFF2-40B4-BE49-F238E27FC236}">
                <a16:creationId xmlns:a16="http://schemas.microsoft.com/office/drawing/2014/main" id="{9105B31D-D2D0-4212-B582-0A4C349737C5}"/>
              </a:ext>
            </a:extLst>
          </p:cNvPr>
          <p:cNvSpPr txBox="1">
            <a:spLocks/>
          </p:cNvSpPr>
          <p:nvPr/>
        </p:nvSpPr>
        <p:spPr>
          <a:xfrm>
            <a:off x="6771775" y="3512396"/>
            <a:ext cx="2595961" cy="1171008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Литой алюминиевый корпус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 полимерным покрытием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Окраска по RAL по ТЗ.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Круглый и квадратный формы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Опции: управление, БАП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C4F3FD65-BE43-41FC-BD4A-792EAF761055}"/>
              </a:ext>
            </a:extLst>
          </p:cNvPr>
          <p:cNvSpPr txBox="1">
            <a:spLocks/>
          </p:cNvSpPr>
          <p:nvPr/>
        </p:nvSpPr>
        <p:spPr>
          <a:xfrm>
            <a:off x="6838447" y="3144284"/>
            <a:ext cx="53535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84EDE09F-9F51-4AC0-B680-14262F4222E5}"/>
              </a:ext>
            </a:extLst>
          </p:cNvPr>
          <p:cNvSpPr txBox="1">
            <a:spLocks/>
          </p:cNvSpPr>
          <p:nvPr/>
        </p:nvSpPr>
        <p:spPr>
          <a:xfrm>
            <a:off x="6771774" y="5178020"/>
            <a:ext cx="4121895" cy="68507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Рассеиватель из опалового ПММА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Индекс цветопередачи: </a:t>
            </a:r>
            <a:r>
              <a:rPr lang="en-US" b="1" dirty="0">
                <a:ea typeface="Cambria" panose="02040503050406030204" pitchFamily="18" charset="0"/>
              </a:rPr>
              <a:t>CRI80</a:t>
            </a:r>
            <a:r>
              <a:rPr lang="ru-RU" b="1" dirty="0">
                <a:ea typeface="Cambria" panose="02040503050406030204" pitchFamily="18" charset="0"/>
              </a:rPr>
              <a:t>.</a:t>
            </a:r>
            <a:endParaRPr lang="en-US" b="1" dirty="0"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Цветовая температура: </a:t>
            </a:r>
            <a:r>
              <a:rPr lang="ru-RU" b="1" dirty="0">
                <a:ea typeface="Cambria" panose="02040503050406030204" pitchFamily="18" charset="0"/>
              </a:rPr>
              <a:t>3000К, 4000К, 5000К.</a:t>
            </a:r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id="{DBB7D55B-6845-4CCF-BDA4-0981B9F616A9}"/>
              </a:ext>
            </a:extLst>
          </p:cNvPr>
          <p:cNvSpPr txBox="1">
            <a:spLocks/>
          </p:cNvSpPr>
          <p:nvPr/>
        </p:nvSpPr>
        <p:spPr>
          <a:xfrm>
            <a:off x="6838448" y="4803285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ОПТИКА</a:t>
            </a: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80B86B31-FE89-45E8-A2A1-96B818129FF4}"/>
              </a:ext>
            </a:extLst>
          </p:cNvPr>
          <p:cNvSpPr txBox="1">
            <a:spLocks/>
          </p:cNvSpPr>
          <p:nvPr/>
        </p:nvSpPr>
        <p:spPr>
          <a:xfrm>
            <a:off x="6771773" y="2264172"/>
            <a:ext cx="2193757" cy="683227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Мощность: </a:t>
            </a:r>
            <a:r>
              <a:rPr lang="ru-RU" b="1" dirty="0">
                <a:ea typeface="Cambria" panose="02040503050406030204" pitchFamily="18" charset="0"/>
              </a:rPr>
              <a:t>18 - 56 Вт.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ea typeface="Cambria" panose="02040503050406030204" pitchFamily="18" charset="0"/>
              </a:rPr>
              <a:t>120 лм/Вт.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55319405-9A1E-4F81-8465-8BC85D60D1B3}"/>
              </a:ext>
            </a:extLst>
          </p:cNvPr>
          <p:cNvSpPr txBox="1">
            <a:spLocks/>
          </p:cNvSpPr>
          <p:nvPr/>
        </p:nvSpPr>
        <p:spPr>
          <a:xfrm>
            <a:off x="6838448" y="1918622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DB229D5C-1712-430F-B540-68DD1B56DB7C}"/>
              </a:ext>
            </a:extLst>
          </p:cNvPr>
          <p:cNvSpPr txBox="1">
            <a:spLocks/>
          </p:cNvSpPr>
          <p:nvPr/>
        </p:nvSpPr>
        <p:spPr>
          <a:xfrm>
            <a:off x="9707880" y="2312543"/>
            <a:ext cx="2323459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КСС: </a:t>
            </a:r>
            <a:r>
              <a:rPr lang="ru-RU" b="1" dirty="0">
                <a:ea typeface="Cambria" panose="02040503050406030204" pitchFamily="18" charset="0"/>
              </a:rPr>
              <a:t>Д, К15, К40, Г60.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Степень защиты: </a:t>
            </a:r>
            <a:br>
              <a:rPr lang="ru-RU" dirty="0">
                <a:ea typeface="Cambria" panose="02040503050406030204" pitchFamily="18" charset="0"/>
              </a:rPr>
            </a:br>
            <a:r>
              <a:rPr lang="en-US" b="1" dirty="0">
                <a:ea typeface="Cambria" panose="02040503050406030204" pitchFamily="18" charset="0"/>
              </a:rPr>
              <a:t>IP</a:t>
            </a:r>
            <a:r>
              <a:rPr lang="ru-RU" b="1" dirty="0">
                <a:ea typeface="Cambria" panose="02040503050406030204" pitchFamily="18" charset="0"/>
              </a:rPr>
              <a:t>20,</a:t>
            </a:r>
            <a:r>
              <a:rPr lang="en-US" b="1" dirty="0">
                <a:ea typeface="Cambria" panose="02040503050406030204" pitchFamily="18" charset="0"/>
              </a:rPr>
              <a:t> IP</a:t>
            </a:r>
            <a:r>
              <a:rPr lang="ru-RU" b="1" dirty="0">
                <a:ea typeface="Cambria" panose="02040503050406030204" pitchFamily="18" charset="0"/>
              </a:rPr>
              <a:t>65.</a:t>
            </a:r>
            <a:endParaRPr lang="ru-RU" dirty="0">
              <a:ea typeface="Cambria" panose="02040503050406030204" pitchFamily="18" charset="0"/>
            </a:endParaRP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F8868B06-EE51-4AF5-8C60-5C3A9DA55170}"/>
              </a:ext>
            </a:extLst>
          </p:cNvPr>
          <p:cNvSpPr txBox="1">
            <a:spLocks/>
          </p:cNvSpPr>
          <p:nvPr/>
        </p:nvSpPr>
        <p:spPr>
          <a:xfrm>
            <a:off x="9731940" y="3524049"/>
            <a:ext cx="2323458" cy="883074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Крепление встраиваемое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Установка в отверстия диаметром 13 -200 мм.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Металлические фиксаторы</a:t>
            </a:r>
            <a:endParaRPr lang="ru-RU" dirty="0"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dirty="0">
              <a:solidFill>
                <a:schemeClr val="accent6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6"/>
              </a:solidFill>
              <a:ea typeface="Cambria" panose="020405030504060302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557C48B-0F33-46D2-8025-31187605F4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72" y="5503011"/>
            <a:ext cx="554889" cy="554889"/>
          </a:xfrm>
          <a:prstGeom prst="rect">
            <a:avLst/>
          </a:prstGeom>
        </p:spPr>
      </p:pic>
      <p:sp>
        <p:nvSpPr>
          <p:cNvPr id="18" name="Text 2">
            <a:extLst>
              <a:ext uri="{FF2B5EF4-FFF2-40B4-BE49-F238E27FC236}">
                <a16:creationId xmlns:a16="http://schemas.microsoft.com/office/drawing/2014/main" id="{9B210310-A309-4B83-AE45-CF8F47A3B23E}"/>
              </a:ext>
            </a:extLst>
          </p:cNvPr>
          <p:cNvSpPr txBox="1"/>
          <p:nvPr/>
        </p:nvSpPr>
        <p:spPr>
          <a:xfrm>
            <a:off x="1165522" y="5657413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EF608E5-C9C7-43C1-9E09-00702C63AAC5}"/>
              </a:ext>
            </a:extLst>
          </p:cNvPr>
          <p:cNvSpPr/>
          <p:nvPr/>
        </p:nvSpPr>
        <p:spPr>
          <a:xfrm>
            <a:off x="684018" y="3459783"/>
            <a:ext cx="21937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Круглая модель </a:t>
            </a:r>
            <a:b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в диаметре: </a:t>
            </a:r>
            <a:b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150, 200, 220, 230 мм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229C77B-EBBB-4885-B08C-D554A1307F33}"/>
              </a:ext>
            </a:extLst>
          </p:cNvPr>
          <p:cNvSpPr/>
          <p:nvPr/>
        </p:nvSpPr>
        <p:spPr>
          <a:xfrm>
            <a:off x="3070610" y="4299239"/>
            <a:ext cx="33659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Квадратная модель размером </a:t>
            </a:r>
            <a:b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235 × 235 мм для потолков «</a:t>
            </a:r>
            <a:r>
              <a:rPr lang="ru-RU" sz="1400" dirty="0" err="1">
                <a:solidFill>
                  <a:schemeClr val="accent1"/>
                </a:solidFill>
                <a:ea typeface="Cambria" panose="02040503050406030204" pitchFamily="18" charset="0"/>
              </a:rPr>
              <a:t>грильято</a:t>
            </a:r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» с ячейками 20×20 мм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59EAA4B-FE79-4D5A-9622-84D297AB42DB}"/>
              </a:ext>
            </a:extLst>
          </p:cNvPr>
          <p:cNvGrpSpPr/>
          <p:nvPr/>
        </p:nvGrpSpPr>
        <p:grpSpPr>
          <a:xfrm>
            <a:off x="2401346" y="5503902"/>
            <a:ext cx="1574355" cy="553998"/>
            <a:chOff x="359673" y="2420303"/>
            <a:chExt cx="1574355" cy="553998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D761BA60-ED53-4339-995E-77B7690A5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673" y="2420303"/>
              <a:ext cx="550635" cy="550635"/>
            </a:xfrm>
            <a:prstGeom prst="rect">
              <a:avLst/>
            </a:prstGeom>
          </p:spPr>
        </p:pic>
        <p:sp>
          <p:nvSpPr>
            <p:cNvPr id="27" name="Text 2">
              <a:extLst>
                <a:ext uri="{FF2B5EF4-FFF2-40B4-BE49-F238E27FC236}">
                  <a16:creationId xmlns:a16="http://schemas.microsoft.com/office/drawing/2014/main" id="{3982EDF3-402A-4F96-B9F3-0338FD8473D0}"/>
                </a:ext>
              </a:extLst>
            </p:cNvPr>
            <p:cNvSpPr txBox="1"/>
            <p:nvPr/>
          </p:nvSpPr>
          <p:spPr>
            <a:xfrm>
              <a:off x="995969" y="2420303"/>
              <a:ext cx="938059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lnSpc>
                  <a:spcPct val="90000"/>
                </a:lnSpc>
                <a:defRPr sz="6000" b="1">
                  <a:latin typeface="+mn-lt"/>
                  <a:ea typeface="+mn-ea"/>
                  <a:cs typeface="+mn-cs"/>
                  <a:sym typeface="Calibri"/>
                </a:defRPr>
              </a:pPr>
              <a:r>
                <a:rPr lang="ru-RU" sz="12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  <a:t>в реестре </a:t>
              </a:r>
              <a:br>
                <a:rPr lang="ru-RU" sz="12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</a:br>
              <a:r>
                <a:rPr lang="ru-RU" sz="28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  <a:t>РЭП</a:t>
              </a:r>
              <a:endParaRPr sz="28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0189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r>
              <a:rPr lang="ru-RU" sz="3200" dirty="0">
                <a:solidFill>
                  <a:schemeClr val="bg1"/>
                </a:solidFill>
              </a:rPr>
              <a:t>ХОЛДИНГ КОМПЛЕКСНЫХ РЕШЕНИЙ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321771-3DE1-4E20-8458-4958679B6E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1831506"/>
            <a:ext cx="1023234" cy="3925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2118AF-E182-4337-A59B-9B4A5D797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21" y="2675438"/>
            <a:ext cx="1027883" cy="5922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A42DFB-5E08-4287-A4E7-0722E3C39E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21" y="4739164"/>
            <a:ext cx="1023235" cy="5765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8B81D9-72A3-4C8D-868C-D9FDEAD68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3776464"/>
            <a:ext cx="1703382" cy="3797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68E123-23E4-4755-925A-7EBCC39FDF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5767027"/>
            <a:ext cx="1530219" cy="3073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B01B75-7DA7-4556-AD16-7B58FF1B63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3719062"/>
            <a:ext cx="1023432" cy="5687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338EBCC-CE55-464D-9276-9AC94AFB8A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1888412"/>
            <a:ext cx="1496070" cy="2787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BC713BC-419C-4A3C-8DA7-8F068F6919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2832438"/>
            <a:ext cx="1763368" cy="278765"/>
          </a:xfrm>
          <a:prstGeom prst="rect">
            <a:avLst/>
          </a:prstGeom>
        </p:spPr>
      </p:pic>
      <p:sp>
        <p:nvSpPr>
          <p:cNvPr id="20" name="Текст 6">
            <a:extLst>
              <a:ext uri="{FF2B5EF4-FFF2-40B4-BE49-F238E27FC236}">
                <a16:creationId xmlns:a16="http://schemas.microsoft.com/office/drawing/2014/main" id="{8E50A989-C3EF-4D7E-B951-C56C84D967B8}"/>
              </a:ext>
            </a:extLst>
          </p:cNvPr>
          <p:cNvSpPr txBox="1">
            <a:spLocks/>
          </p:cNvSpPr>
          <p:nvPr/>
        </p:nvSpPr>
        <p:spPr>
          <a:xfrm>
            <a:off x="8632866" y="1668698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Проектная светотехника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Профессиональные решения для освещения и управления светом 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Текст 6">
            <a:extLst>
              <a:ext uri="{FF2B5EF4-FFF2-40B4-BE49-F238E27FC236}">
                <a16:creationId xmlns:a16="http://schemas.microsoft.com/office/drawing/2014/main" id="{D62C3F99-A727-4DDF-844A-DC5E0A6BC18B}"/>
              </a:ext>
            </a:extLst>
          </p:cNvPr>
          <p:cNvSpPr txBox="1">
            <a:spLocks/>
          </p:cNvSpPr>
          <p:nvPr/>
        </p:nvSpPr>
        <p:spPr>
          <a:xfrm>
            <a:off x="8632866" y="2629909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Проектная светотехника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Стандарт современного светодиодного освещения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Текст 6">
            <a:extLst>
              <a:ext uri="{FF2B5EF4-FFF2-40B4-BE49-F238E27FC236}">
                <a16:creationId xmlns:a16="http://schemas.microsoft.com/office/drawing/2014/main" id="{88B8EFD7-D6A9-43B5-9B39-7F5B967087E2}"/>
              </a:ext>
            </a:extLst>
          </p:cNvPr>
          <p:cNvSpPr txBox="1">
            <a:spLocks/>
          </p:cNvSpPr>
          <p:nvPr/>
        </p:nvSpPr>
        <p:spPr>
          <a:xfrm>
            <a:off x="8632866" y="3644339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Автоматизация освещения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IoT </a:t>
            </a: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платформа для управления внутренним и наружным освещением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id="{F1057517-63F8-4A2D-A5D2-3708DFFE460E}"/>
              </a:ext>
            </a:extLst>
          </p:cNvPr>
          <p:cNvSpPr txBox="1">
            <a:spLocks/>
          </p:cNvSpPr>
          <p:nvPr/>
        </p:nvSpPr>
        <p:spPr>
          <a:xfrm>
            <a:off x="2318243" y="1670362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Электротехника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Модульное оборудование и системы прокладки кабеля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id="{799123B5-52B7-4E11-8CAD-D40D39DDEF7D}"/>
              </a:ext>
            </a:extLst>
          </p:cNvPr>
          <p:cNvSpPr txBox="1">
            <a:spLocks/>
          </p:cNvSpPr>
          <p:nvPr/>
        </p:nvSpPr>
        <p:spPr>
          <a:xfrm>
            <a:off x="2318243" y="2630396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Телеком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Кабельная продукция</a:t>
            </a:r>
            <a:b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и телекоммуникационные шкафы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Текст 6">
            <a:extLst>
              <a:ext uri="{FF2B5EF4-FFF2-40B4-BE49-F238E27FC236}">
                <a16:creationId xmlns:a16="http://schemas.microsoft.com/office/drawing/2014/main" id="{18BB4877-40BE-4559-9C75-DB5F02E4CB40}"/>
              </a:ext>
            </a:extLst>
          </p:cNvPr>
          <p:cNvSpPr txBox="1">
            <a:spLocks/>
          </p:cNvSpPr>
          <p:nvPr/>
        </p:nvSpPr>
        <p:spPr>
          <a:xfrm>
            <a:off x="2318243" y="3644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Программные продукты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Экосистема программных компонентов для автоматизации  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Текст 6">
            <a:extLst>
              <a:ext uri="{FF2B5EF4-FFF2-40B4-BE49-F238E27FC236}">
                <a16:creationId xmlns:a16="http://schemas.microsoft.com/office/drawing/2014/main" id="{28323134-AEC4-4DD0-8DAD-ACFAA5E12AD8}"/>
              </a:ext>
            </a:extLst>
          </p:cNvPr>
          <p:cNvSpPr txBox="1">
            <a:spLocks/>
          </p:cNvSpPr>
          <p:nvPr/>
        </p:nvSpPr>
        <p:spPr>
          <a:xfrm>
            <a:off x="2318243" y="4668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Автоматизация производства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Комплекс оборудования для эффективного управления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Текст 6">
            <a:extLst>
              <a:ext uri="{FF2B5EF4-FFF2-40B4-BE49-F238E27FC236}">
                <a16:creationId xmlns:a16="http://schemas.microsoft.com/office/drawing/2014/main" id="{37781178-DD12-4071-A041-984D5CF11421}"/>
              </a:ext>
            </a:extLst>
          </p:cNvPr>
          <p:cNvSpPr txBox="1">
            <a:spLocks/>
          </p:cNvSpPr>
          <p:nvPr/>
        </p:nvSpPr>
        <p:spPr>
          <a:xfrm>
            <a:off x="2318242" y="5561607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Модульное оборудование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Силовые автоматические выключатели</a:t>
            </a:r>
            <a:b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и низковольтная аппаратура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E710C77-08BB-480D-881A-CFF4D9AC43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4939441"/>
            <a:ext cx="2053259" cy="22736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5A75E90-C4F6-4662-ACD3-701E1B3BB8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5780226"/>
            <a:ext cx="1294964" cy="278765"/>
          </a:xfrm>
          <a:prstGeom prst="rect">
            <a:avLst/>
          </a:prstGeom>
        </p:spPr>
      </p:pic>
      <p:sp>
        <p:nvSpPr>
          <p:cNvPr id="32" name="Текст 6">
            <a:extLst>
              <a:ext uri="{FF2B5EF4-FFF2-40B4-BE49-F238E27FC236}">
                <a16:creationId xmlns:a16="http://schemas.microsoft.com/office/drawing/2014/main" id="{1066B0C4-F00D-4568-8D7E-60A09772CA03}"/>
              </a:ext>
            </a:extLst>
          </p:cNvPr>
          <p:cNvSpPr txBox="1">
            <a:spLocks/>
          </p:cNvSpPr>
          <p:nvPr/>
        </p:nvSpPr>
        <p:spPr>
          <a:xfrm>
            <a:off x="8632866" y="4668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Инвестиционные проекты</a:t>
            </a: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 Энергосбережение через механизм государственно-частного партнерства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3" name="Текст 6">
            <a:extLst>
              <a:ext uri="{FF2B5EF4-FFF2-40B4-BE49-F238E27FC236}">
                <a16:creationId xmlns:a16="http://schemas.microsoft.com/office/drawing/2014/main" id="{8CEB91BF-62FC-443F-B2D4-06556045F051}"/>
              </a:ext>
            </a:extLst>
          </p:cNvPr>
          <p:cNvSpPr txBox="1">
            <a:spLocks/>
          </p:cNvSpPr>
          <p:nvPr/>
        </p:nvSpPr>
        <p:spPr>
          <a:xfrm>
            <a:off x="8632866" y="5561607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Потолки и стеновые панели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Проектирование и производство  решений из листового металла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053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9888"/>
            <a:ext cx="609600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3200" dirty="0">
                <a:solidFill>
                  <a:schemeClr val="bg1"/>
                </a:solidFill>
              </a:rPr>
              <a:t>ПРОЕКТНЫЙ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ПОДХОД</a:t>
            </a:r>
          </a:p>
        </p:txBody>
      </p:sp>
      <p:sp>
        <p:nvSpPr>
          <p:cNvPr id="36" name="Text 5">
            <a:extLst>
              <a:ext uri="{FF2B5EF4-FFF2-40B4-BE49-F238E27FC236}">
                <a16:creationId xmlns:a16="http://schemas.microsoft.com/office/drawing/2014/main" id="{78A50A2D-DDF2-426E-B761-9B8F818159CD}"/>
              </a:ext>
            </a:extLst>
          </p:cNvPr>
          <p:cNvSpPr txBox="1"/>
          <p:nvPr/>
        </p:nvSpPr>
        <p:spPr>
          <a:xfrm>
            <a:off x="320673" y="1785791"/>
            <a:ext cx="3144057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dirty="0">
                <a:latin typeface="Druk Text Wide Cyr (Заголовки)"/>
              </a:rPr>
              <a:t>РАСШИРЕННАЯ ГАРАНТИЯ</a:t>
            </a:r>
          </a:p>
        </p:txBody>
      </p:sp>
      <p:sp>
        <p:nvSpPr>
          <p:cNvPr id="41" name="Text 6">
            <a:extLst>
              <a:ext uri="{FF2B5EF4-FFF2-40B4-BE49-F238E27FC236}">
                <a16:creationId xmlns:a16="http://schemas.microsoft.com/office/drawing/2014/main" id="{CC5BA296-4684-4111-9668-20175A3C6F0B}"/>
              </a:ext>
            </a:extLst>
          </p:cNvPr>
          <p:cNvSpPr txBox="1"/>
          <p:nvPr/>
        </p:nvSpPr>
        <p:spPr>
          <a:xfrm>
            <a:off x="3845861" y="1785791"/>
            <a:ext cx="3037404" cy="694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ФАЙЛЫ ДЛЯ СКАЧИВАНИЯ</a:t>
            </a:r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2" name="Text 7">
            <a:extLst>
              <a:ext uri="{FF2B5EF4-FFF2-40B4-BE49-F238E27FC236}">
                <a16:creationId xmlns:a16="http://schemas.microsoft.com/office/drawing/2014/main" id="{AE8C46C9-FCB0-4498-AFDA-7BC69DA125F1}"/>
              </a:ext>
            </a:extLst>
          </p:cNvPr>
          <p:cNvSpPr txBox="1"/>
          <p:nvPr/>
        </p:nvSpPr>
        <p:spPr>
          <a:xfrm>
            <a:off x="3845861" y="3962317"/>
            <a:ext cx="3323882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КОМПЛЕКСНОЕ РЕШЕНИЕ</a:t>
            </a:r>
          </a:p>
        </p:txBody>
      </p:sp>
      <p:sp>
        <p:nvSpPr>
          <p:cNvPr id="43" name="Text 5">
            <a:extLst>
              <a:ext uri="{FF2B5EF4-FFF2-40B4-BE49-F238E27FC236}">
                <a16:creationId xmlns:a16="http://schemas.microsoft.com/office/drawing/2014/main" id="{ED76BACB-D501-4A62-8794-9CC7061A1FF1}"/>
              </a:ext>
            </a:extLst>
          </p:cNvPr>
          <p:cNvSpPr txBox="1"/>
          <p:nvPr/>
        </p:nvSpPr>
        <p:spPr>
          <a:xfrm>
            <a:off x="318750" y="3962317"/>
            <a:ext cx="2752841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ПОДМЕННЫЙ ФОНД</a:t>
            </a:r>
            <a:endParaRPr lang="ru-RU" sz="1200" dirty="0"/>
          </a:p>
        </p:txBody>
      </p:sp>
      <p:sp>
        <p:nvSpPr>
          <p:cNvPr id="46" name="Text 5">
            <a:extLst>
              <a:ext uri="{FF2B5EF4-FFF2-40B4-BE49-F238E27FC236}">
                <a16:creationId xmlns:a16="http://schemas.microsoft.com/office/drawing/2014/main" id="{E5605876-E6E1-4604-935C-0B7AA4E7ED36}"/>
              </a:ext>
            </a:extLst>
          </p:cNvPr>
          <p:cNvSpPr txBox="1"/>
          <p:nvPr/>
        </p:nvSpPr>
        <p:spPr>
          <a:xfrm>
            <a:off x="320674" y="2453437"/>
            <a:ext cx="2466362" cy="565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Индивидуальная гарантия</a:t>
            </a:r>
            <a:b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на светильники - </a:t>
            </a:r>
            <a:r>
              <a:rPr lang="ru-RU" sz="1200" b="1" dirty="0">
                <a:solidFill>
                  <a:schemeClr val="accent1"/>
                </a:solidFill>
                <a:ea typeface="Cambria" panose="02040503050406030204" pitchFamily="18" charset="0"/>
              </a:rPr>
              <a:t>7 лет</a:t>
            </a: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. Стандартная гарантия - 5 лет.</a:t>
            </a:r>
          </a:p>
        </p:txBody>
      </p:sp>
      <p:sp>
        <p:nvSpPr>
          <p:cNvPr id="47" name="Text 6">
            <a:extLst>
              <a:ext uri="{FF2B5EF4-FFF2-40B4-BE49-F238E27FC236}">
                <a16:creationId xmlns:a16="http://schemas.microsoft.com/office/drawing/2014/main" id="{9B0C1F99-B5CB-49BF-97EC-5DCF946DAB8F}"/>
              </a:ext>
            </a:extLst>
          </p:cNvPr>
          <p:cNvSpPr txBox="1"/>
          <p:nvPr/>
        </p:nvSpPr>
        <p:spPr>
          <a:xfrm>
            <a:off x="3845861" y="2434201"/>
            <a:ext cx="2466362" cy="950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Сертификаты соответствия и файлы для проектирования в</a:t>
            </a:r>
            <a:r>
              <a:rPr lang="ru-RU" sz="1200" dirty="0"/>
              <a:t>сегда доступны для скачивания </a:t>
            </a:r>
            <a:r>
              <a:rPr lang="ru-RU" sz="1200" b="1" dirty="0"/>
              <a:t>на сайте</a:t>
            </a:r>
            <a:r>
              <a:rPr lang="ru-RU" sz="1200" dirty="0"/>
              <a:t>.</a:t>
            </a: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8" name="Text 7">
            <a:extLst>
              <a:ext uri="{FF2B5EF4-FFF2-40B4-BE49-F238E27FC236}">
                <a16:creationId xmlns:a16="http://schemas.microsoft.com/office/drawing/2014/main" id="{89ED6233-7B60-4C75-87FF-49A6E9D66CDD}"/>
              </a:ext>
            </a:extLst>
          </p:cNvPr>
          <p:cNvSpPr txBox="1"/>
          <p:nvPr/>
        </p:nvSpPr>
        <p:spPr>
          <a:xfrm>
            <a:off x="3845861" y="4605148"/>
            <a:ext cx="2841266" cy="758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Произведем и поставим оборудование </a:t>
            </a:r>
            <a:r>
              <a:rPr lang="ru-RU" sz="1200" b="1" dirty="0">
                <a:solidFill>
                  <a:schemeClr val="accent1"/>
                </a:solidFill>
                <a:ea typeface="Cambria" panose="02040503050406030204" pitchFamily="18" charset="0"/>
              </a:rPr>
              <a:t>для любого помещения</a:t>
            </a: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 на объекте.</a:t>
            </a:r>
            <a:b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9" name="Text 5">
            <a:extLst>
              <a:ext uri="{FF2B5EF4-FFF2-40B4-BE49-F238E27FC236}">
                <a16:creationId xmlns:a16="http://schemas.microsoft.com/office/drawing/2014/main" id="{23041E6A-B23C-4918-BED0-4816A530A427}"/>
              </a:ext>
            </a:extLst>
          </p:cNvPr>
          <p:cNvSpPr txBox="1"/>
          <p:nvPr/>
        </p:nvSpPr>
        <p:spPr>
          <a:xfrm>
            <a:off x="318750" y="4455564"/>
            <a:ext cx="2752841" cy="758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sz="1200" dirty="0"/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b="1" dirty="0"/>
              <a:t>Складской запас </a:t>
            </a:r>
            <a:r>
              <a:rPr lang="ru-RU" sz="1200" dirty="0"/>
              <a:t>готовой продукции на случай выхода оборудования из строя.</a:t>
            </a:r>
            <a:endParaRPr sz="1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C6FD5DB2-5CD4-4466-88E6-3A27B1C7F3CA}"/>
              </a:ext>
            </a:extLst>
          </p:cNvPr>
          <p:cNvSpPr txBox="1">
            <a:spLocks/>
          </p:cNvSpPr>
          <p:nvPr/>
        </p:nvSpPr>
        <p:spPr>
          <a:xfrm>
            <a:off x="463549" y="370430"/>
            <a:ext cx="10946995" cy="749300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ПРОЕКТНЫЙ</a:t>
            </a:r>
            <a:br>
              <a:rPr lang="ru-RU" sz="3200" dirty="0"/>
            </a:br>
            <a:r>
              <a:rPr lang="ru-RU" sz="3200" dirty="0"/>
              <a:t>ПОДХОД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98087C-976F-4DF1-AE11-A9DE80686F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6283326"/>
            <a:ext cx="821215" cy="31432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ED29940-2090-431B-A810-9434E3CE98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5091" y="0"/>
            <a:ext cx="4566909" cy="6858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EA0E496-2955-4051-8651-5F70162AE331}"/>
              </a:ext>
            </a:extLst>
          </p:cNvPr>
          <p:cNvSpPr txBox="1"/>
          <p:nvPr/>
        </p:nvSpPr>
        <p:spPr>
          <a:xfrm>
            <a:off x="7850263" y="260350"/>
            <a:ext cx="410554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chemeClr val="bg1"/>
                </a:solidFill>
              </a:rPr>
              <a:t>ЦОД «Иннополис»</a:t>
            </a:r>
            <a:br>
              <a:rPr lang="ru-RU" sz="1200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Республика Татарстан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6235E4A-2462-486D-928E-7F2AFF471B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143" y="6358959"/>
            <a:ext cx="1936657" cy="16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99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800" b="0" dirty="0">
                <a:solidFill>
                  <a:schemeClr val="bg1"/>
                </a:solidFill>
              </a:rPr>
              <a:t>МЫ</a:t>
            </a:r>
            <a:br>
              <a:rPr lang="ru-RU" sz="2800" b="0" dirty="0">
                <a:solidFill>
                  <a:schemeClr val="bg1"/>
                </a:solidFill>
              </a:rPr>
            </a:br>
            <a:r>
              <a:rPr lang="ru-RU" sz="2800" b="0" dirty="0">
                <a:solidFill>
                  <a:schemeClr val="bg1"/>
                </a:solidFill>
              </a:rPr>
              <a:t>В ВЕНДОР ЛИСТАХ: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EFD155D-BAE3-439D-B00A-765A6F9FC098}"/>
              </a:ext>
            </a:extLst>
          </p:cNvPr>
          <p:cNvSpPr txBox="1"/>
          <p:nvPr/>
        </p:nvSpPr>
        <p:spPr>
          <a:xfrm>
            <a:off x="5886120" y="1636012"/>
            <a:ext cx="713531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РУСАЛ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96B5A4C-4D35-437C-A85D-37130BE16AE1}"/>
              </a:ext>
            </a:extLst>
          </p:cNvPr>
          <p:cNvSpPr txBox="1"/>
          <p:nvPr/>
        </p:nvSpPr>
        <p:spPr>
          <a:xfrm>
            <a:off x="8235066" y="2373478"/>
            <a:ext cx="166104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НОРНИКЕЛЬ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C402C09-C892-45BF-87D3-DE3F63FB1F5D}"/>
              </a:ext>
            </a:extLst>
          </p:cNvPr>
          <p:cNvSpPr txBox="1"/>
          <p:nvPr/>
        </p:nvSpPr>
        <p:spPr>
          <a:xfrm>
            <a:off x="8235066" y="3922464"/>
            <a:ext cx="166104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«АЗОТ»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F577DFC-6828-4554-8A42-D5E9918CB80D}"/>
              </a:ext>
            </a:extLst>
          </p:cNvPr>
          <p:cNvSpPr txBox="1"/>
          <p:nvPr/>
        </p:nvSpPr>
        <p:spPr>
          <a:xfrm>
            <a:off x="8235066" y="1636012"/>
            <a:ext cx="1071216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«Полюс»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BBC2CAB-F030-42FA-A9E7-47CDDF4D399B}"/>
              </a:ext>
            </a:extLst>
          </p:cNvPr>
          <p:cNvSpPr txBox="1"/>
          <p:nvPr/>
        </p:nvSpPr>
        <p:spPr>
          <a:xfrm>
            <a:off x="10482663" y="1636012"/>
            <a:ext cx="72487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ЕВРАЗ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A13E0B7-C3F8-42B1-8278-1AE27A8D2B14}"/>
              </a:ext>
            </a:extLst>
          </p:cNvPr>
          <p:cNvSpPr txBox="1"/>
          <p:nvPr/>
        </p:nvSpPr>
        <p:spPr>
          <a:xfrm>
            <a:off x="3213757" y="2304228"/>
            <a:ext cx="226514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Сибирская угольная энергетическая компания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ECE1A1F-8CB0-4AB8-9708-087D6D89C7CE}"/>
              </a:ext>
            </a:extLst>
          </p:cNvPr>
          <p:cNvSpPr txBox="1"/>
          <p:nvPr/>
        </p:nvSpPr>
        <p:spPr>
          <a:xfrm>
            <a:off x="1250675" y="2234979"/>
            <a:ext cx="1313425" cy="5078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Сибирская генерирующая компания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163956E-B5E8-472B-B34E-104400CB24E6}"/>
              </a:ext>
            </a:extLst>
          </p:cNvPr>
          <p:cNvSpPr txBox="1"/>
          <p:nvPr/>
        </p:nvSpPr>
        <p:spPr>
          <a:xfrm>
            <a:off x="1250675" y="4615925"/>
            <a:ext cx="1313425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НОВАПОРТ ХОЛДИНГ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5375987-EA94-4DC1-AE73-67CD3A5C77A2}"/>
              </a:ext>
            </a:extLst>
          </p:cNvPr>
          <p:cNvSpPr txBox="1"/>
          <p:nvPr/>
        </p:nvSpPr>
        <p:spPr>
          <a:xfrm>
            <a:off x="3213758" y="4615925"/>
            <a:ext cx="170123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УК  «АЭРОПОРТЫ РЕГИОНОВ»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9A3927F-2A8A-429D-8146-F80EAFD57891}"/>
              </a:ext>
            </a:extLst>
          </p:cNvPr>
          <p:cNvSpPr txBox="1"/>
          <p:nvPr/>
        </p:nvSpPr>
        <p:spPr>
          <a:xfrm>
            <a:off x="10482663" y="3853214"/>
            <a:ext cx="138107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«РОССЕТИ»  -МЭС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8905993-8648-4DA9-9968-1FB7D7E3EFF3}"/>
              </a:ext>
            </a:extLst>
          </p:cNvPr>
          <p:cNvSpPr txBox="1"/>
          <p:nvPr/>
        </p:nvSpPr>
        <p:spPr>
          <a:xfrm>
            <a:off x="1251903" y="3116205"/>
            <a:ext cx="145310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АЛРОСА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55DCB32-1D17-4726-8467-3060B5C01308}"/>
              </a:ext>
            </a:extLst>
          </p:cNvPr>
          <p:cNvSpPr txBox="1"/>
          <p:nvPr/>
        </p:nvSpPr>
        <p:spPr>
          <a:xfrm>
            <a:off x="8235066" y="3046955"/>
            <a:ext cx="1554309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</a:t>
            </a:r>
            <a:b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</a:br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«СИБУР Холдинг»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65B1EC9-165F-468F-9164-545EDD6366DE}"/>
              </a:ext>
            </a:extLst>
          </p:cNvPr>
          <p:cNvSpPr txBox="1"/>
          <p:nvPr/>
        </p:nvSpPr>
        <p:spPr>
          <a:xfrm>
            <a:off x="3215197" y="3853214"/>
            <a:ext cx="188216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Лукойл-ПЕРМНЕФТЕОРГСИНТЕЗ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9D2F2F7-F4F8-4878-92AC-D4334C834D3D}"/>
              </a:ext>
            </a:extLst>
          </p:cNvPr>
          <p:cNvSpPr txBox="1"/>
          <p:nvPr/>
        </p:nvSpPr>
        <p:spPr>
          <a:xfrm>
            <a:off x="1250675" y="3922464"/>
            <a:ext cx="145310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ГАЗПРОМНЕФТЬ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8C51B55-BD52-4BA4-A6F7-1E6CD814663E}"/>
              </a:ext>
            </a:extLst>
          </p:cNvPr>
          <p:cNvSpPr txBox="1"/>
          <p:nvPr/>
        </p:nvSpPr>
        <p:spPr>
          <a:xfrm>
            <a:off x="10482663" y="3046955"/>
            <a:ext cx="163403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Холдинг «</a:t>
            </a:r>
            <a:r>
              <a:rPr lang="ru-RU" sz="900" dirty="0" err="1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Технодинамика</a:t>
            </a:r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BAC4EF5-C093-41B1-B6E7-17EB91A205EE}"/>
              </a:ext>
            </a:extLst>
          </p:cNvPr>
          <p:cNvSpPr txBox="1"/>
          <p:nvPr/>
        </p:nvSpPr>
        <p:spPr>
          <a:xfrm>
            <a:off x="1250675" y="1497513"/>
            <a:ext cx="1221829" cy="5078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«Русская медная компания»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CA417DA-FB18-4DA8-A9A6-AAEB490F55E5}"/>
              </a:ext>
            </a:extLst>
          </p:cNvPr>
          <p:cNvSpPr txBox="1"/>
          <p:nvPr/>
        </p:nvSpPr>
        <p:spPr>
          <a:xfrm>
            <a:off x="3240509" y="1636012"/>
            <a:ext cx="170123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ОАО «УГМК»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7E67042-D549-49A6-BFC3-784CECF47F4D}"/>
              </a:ext>
            </a:extLst>
          </p:cNvPr>
          <p:cNvSpPr txBox="1"/>
          <p:nvPr/>
        </p:nvSpPr>
        <p:spPr>
          <a:xfrm>
            <a:off x="5886121" y="2373478"/>
            <a:ext cx="1153212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«ММК»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9B2E56C-C020-483B-87C9-F6317AA2BA65}"/>
              </a:ext>
            </a:extLst>
          </p:cNvPr>
          <p:cNvSpPr txBox="1"/>
          <p:nvPr/>
        </p:nvSpPr>
        <p:spPr>
          <a:xfrm>
            <a:off x="3213759" y="3116205"/>
            <a:ext cx="204070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«СЕВЕРСТАЛЬ»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E4EFB01-FF56-4FCD-BC07-B1208477799E}"/>
              </a:ext>
            </a:extLst>
          </p:cNvPr>
          <p:cNvSpPr txBox="1"/>
          <p:nvPr/>
        </p:nvSpPr>
        <p:spPr>
          <a:xfrm>
            <a:off x="5886121" y="3922464"/>
            <a:ext cx="1144514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«РОСХИМ»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98E971B-132A-4A3D-A179-386C195738FD}"/>
              </a:ext>
            </a:extLst>
          </p:cNvPr>
          <p:cNvSpPr txBox="1"/>
          <p:nvPr/>
        </p:nvSpPr>
        <p:spPr>
          <a:xfrm>
            <a:off x="10482663" y="5351090"/>
            <a:ext cx="14474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«АКРОН ХОЛДИНГ»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E194DC7-8BD2-431E-92FE-6BF5ED7D5404}"/>
              </a:ext>
            </a:extLst>
          </p:cNvPr>
          <p:cNvSpPr txBox="1"/>
          <p:nvPr/>
        </p:nvSpPr>
        <p:spPr>
          <a:xfrm>
            <a:off x="3213759" y="6028064"/>
            <a:ext cx="1795687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фирма «Агрокомплекс»</a:t>
            </a:r>
            <a:b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</a:br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им. Н.И. Ткачёва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C30BAD6-9114-46C5-8612-3F503AB0DB8C}"/>
              </a:ext>
            </a:extLst>
          </p:cNvPr>
          <p:cNvSpPr txBox="1"/>
          <p:nvPr/>
        </p:nvSpPr>
        <p:spPr>
          <a:xfrm>
            <a:off x="8235067" y="6097314"/>
            <a:ext cx="155430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«РУСАГРО»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B7880F8-5CC7-4437-BD02-27408773B5D2}"/>
              </a:ext>
            </a:extLst>
          </p:cNvPr>
          <p:cNvSpPr txBox="1"/>
          <p:nvPr/>
        </p:nvSpPr>
        <p:spPr>
          <a:xfrm>
            <a:off x="5886191" y="5420340"/>
            <a:ext cx="1274279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«АГРОЭКО»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C726231-CA1A-4E31-B7CA-EC8620038A23}"/>
              </a:ext>
            </a:extLst>
          </p:cNvPr>
          <p:cNvSpPr txBox="1"/>
          <p:nvPr/>
        </p:nvSpPr>
        <p:spPr>
          <a:xfrm>
            <a:off x="8235067" y="5420340"/>
            <a:ext cx="155430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«ЭКОНИВА»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6CF6B92-CE7A-459B-ABC8-A51AB5AD6DEB}"/>
              </a:ext>
            </a:extLst>
          </p:cNvPr>
          <p:cNvSpPr txBox="1"/>
          <p:nvPr/>
        </p:nvSpPr>
        <p:spPr>
          <a:xfrm>
            <a:off x="5895421" y="6097314"/>
            <a:ext cx="141337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АПХ «МИРАТОРГ»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A3D10C7-FF64-4376-BE48-C6CE29246EBC}"/>
              </a:ext>
            </a:extLst>
          </p:cNvPr>
          <p:cNvSpPr txBox="1"/>
          <p:nvPr/>
        </p:nvSpPr>
        <p:spPr>
          <a:xfrm>
            <a:off x="10482664" y="6097314"/>
            <a:ext cx="144740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«СИБАГРО»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19F1C2B-5550-4C54-9CBB-6D0169CC812D}"/>
              </a:ext>
            </a:extLst>
          </p:cNvPr>
          <p:cNvSpPr txBox="1"/>
          <p:nvPr/>
        </p:nvSpPr>
        <p:spPr>
          <a:xfrm>
            <a:off x="10482663" y="2373478"/>
            <a:ext cx="876084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РОСТЕХ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5B82E5B-8D91-44C3-9A05-38CCDABABE5A}"/>
              </a:ext>
            </a:extLst>
          </p:cNvPr>
          <p:cNvSpPr txBox="1"/>
          <p:nvPr/>
        </p:nvSpPr>
        <p:spPr>
          <a:xfrm>
            <a:off x="1250675" y="5420340"/>
            <a:ext cx="86791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«ОДК»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CCC31A5-9D4A-4A19-926A-FB52E7055934}"/>
              </a:ext>
            </a:extLst>
          </p:cNvPr>
          <p:cNvSpPr txBox="1"/>
          <p:nvPr/>
        </p:nvSpPr>
        <p:spPr>
          <a:xfrm>
            <a:off x="1279743" y="6097314"/>
            <a:ext cx="93686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«ОАК»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DAEFDCD-DB1F-4B5E-9D8A-F1C48C02D0FE}"/>
              </a:ext>
            </a:extLst>
          </p:cNvPr>
          <p:cNvSpPr txBox="1"/>
          <p:nvPr/>
        </p:nvSpPr>
        <p:spPr>
          <a:xfrm>
            <a:off x="10482664" y="4685175"/>
            <a:ext cx="144740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«ГАЗ»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874D9C-2DB8-42DA-A56C-6FBC0DB7FD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3294" y="1536151"/>
            <a:ext cx="470956" cy="434381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E22671C7-FFFB-40EB-913A-90093BCE76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6996" y="2308836"/>
            <a:ext cx="537764" cy="3601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E44593-EC9E-44B1-AB40-AFF40796D5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5584" y="3919462"/>
            <a:ext cx="580589" cy="236837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27A4C7A0-E39F-49C3-83B7-959A1DC954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3358" y="1488526"/>
            <a:ext cx="525040" cy="485894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1444D731-BA30-40EC-AC68-A0822EAC4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48" y="3770178"/>
            <a:ext cx="980232" cy="535405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7E67D9A1-9620-465C-B369-D7028CFBD9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8390" y="1536151"/>
            <a:ext cx="421057" cy="412234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C5DADE74-E2B5-48FD-A8E7-F8B96CE5B41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6330" y="2234979"/>
            <a:ext cx="537764" cy="507831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7DE4894F-AAB9-4155-BB97-F3B779961AC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547" y="2278162"/>
            <a:ext cx="461835" cy="421464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66CAD2C2-F39D-4118-9161-FCD1246199E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27" y="4584554"/>
            <a:ext cx="487474" cy="432074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581CEB04-E84E-4469-825A-24A430C5D4A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8413" y="4552215"/>
            <a:ext cx="484718" cy="496752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49E36E52-0759-44F1-816E-06B410A23C0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5115" y="3807549"/>
            <a:ext cx="487723" cy="460663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5DE34CB5-F70E-495A-B134-6B207B313E4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344" y="3022269"/>
            <a:ext cx="718240" cy="418704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457CE6A1-747E-4700-BED5-E9F9D80C0A7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373" y="3152625"/>
            <a:ext cx="809011" cy="157993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3F17A89D-E4AB-4806-9FC9-FB4923B73DA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901" y="3776797"/>
            <a:ext cx="409379" cy="522166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0CFC5F90-0D16-47A3-87FB-CCAEF12B397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1675" y="3001290"/>
            <a:ext cx="702036" cy="460663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F6EB8C0D-8BC1-46FC-BE68-BFA23C549A4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294" y="2299994"/>
            <a:ext cx="470956" cy="377800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0BC70EDE-5A8A-436A-9FAC-98D93DBDFF25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9277" y="2980789"/>
            <a:ext cx="537764" cy="501665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7D92FBA9-27B2-4C41-93D6-60F56D73859C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7596" y="3770177"/>
            <a:ext cx="582353" cy="535406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2ABA673D-D0F8-46A8-9E48-5F83DD3F592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8603" y="5328841"/>
            <a:ext cx="455349" cy="413830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7D7F28A5-9259-4264-8209-B8C24A69C1B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390" y="2277091"/>
            <a:ext cx="421057" cy="576006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55E9F584-8D07-45AB-8E72-B4FC76DAF486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17"/>
          <a:stretch/>
        </p:blipFill>
        <p:spPr>
          <a:xfrm>
            <a:off x="598567" y="5311839"/>
            <a:ext cx="435794" cy="447834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6E7736B5-06B2-4216-9728-1BD193B72A36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457"/>
          <a:stretch/>
        </p:blipFill>
        <p:spPr>
          <a:xfrm>
            <a:off x="405142" y="6062122"/>
            <a:ext cx="822645" cy="301217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E8B0610C-7819-41F8-A42E-051AE805CB89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0744" y="4658931"/>
            <a:ext cx="769585" cy="283320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B80A9A53-BB08-4D7A-AEBF-2EFC8E29EB5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558" y="5971583"/>
            <a:ext cx="482295" cy="482295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63C87605-896E-4E64-87A1-F831F7CFC06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985" y="5305969"/>
            <a:ext cx="475575" cy="478624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D1062815-86F4-443C-99C8-8FCD5137EC1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373" y="5408121"/>
            <a:ext cx="809011" cy="255271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6FBFB50C-F8B8-4728-81FC-3CF793D95D7D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7352" y="6109918"/>
            <a:ext cx="662841" cy="205624"/>
          </a:xfrm>
          <a:prstGeom prst="rect">
            <a:avLst/>
          </a:prstGeom>
        </p:spPr>
      </p:pic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57162ED8-327B-4EE0-9EBE-77D2ABCD4EE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294" y="5971583"/>
            <a:ext cx="539169" cy="482294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BC33CDA3-AE0C-4069-A17B-70F94B5FE26A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8136" y="6072626"/>
            <a:ext cx="749114" cy="213324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BB6D413A-52EC-4D29-8FD9-8E6F9D50053B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793" y="1536151"/>
            <a:ext cx="411343" cy="469697"/>
          </a:xfrm>
          <a:prstGeom prst="rect">
            <a:avLst/>
          </a:prstGeom>
        </p:spPr>
      </p:pic>
      <p:pic>
        <p:nvPicPr>
          <p:cNvPr id="146" name="Рисунок 145">
            <a:extLst>
              <a:ext uri="{FF2B5EF4-FFF2-40B4-BE49-F238E27FC236}">
                <a16:creationId xmlns:a16="http://schemas.microsoft.com/office/drawing/2014/main" id="{1D71C1B8-A700-41BA-962A-D8FE10CFE9F5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337" y="1536151"/>
            <a:ext cx="509750" cy="461665"/>
          </a:xfrm>
          <a:prstGeom prst="rect">
            <a:avLst/>
          </a:prstGeom>
        </p:spPr>
      </p:pic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44857E8F-F8F9-4041-8830-AFD88D8D61B7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838" y="2982624"/>
            <a:ext cx="514819" cy="458350"/>
          </a:xfrm>
          <a:prstGeom prst="rect">
            <a:avLst/>
          </a:prstGeom>
        </p:spPr>
      </p:pic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CC1942D7-70A2-46D8-8219-9FECB02CAA23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0990" y="5296445"/>
            <a:ext cx="435794" cy="478623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05F9516F-949E-4346-970F-A47C78AF3DB8}"/>
              </a:ext>
            </a:extLst>
          </p:cNvPr>
          <p:cNvSpPr txBox="1"/>
          <p:nvPr/>
        </p:nvSpPr>
        <p:spPr>
          <a:xfrm>
            <a:off x="5881436" y="3116205"/>
            <a:ext cx="88736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РОСАТОМ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090DDCB5-0483-4541-9C4F-2E24BBF0D72E}"/>
              </a:ext>
            </a:extLst>
          </p:cNvPr>
          <p:cNvSpPr txBox="1"/>
          <p:nvPr/>
        </p:nvSpPr>
        <p:spPr>
          <a:xfrm>
            <a:off x="3240509" y="5420340"/>
            <a:ext cx="170123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«СОЛЛЕРС»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FC7F27F9-C762-4E21-AF5E-D11AB8E34C5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167" y="4623868"/>
            <a:ext cx="531423" cy="353446"/>
          </a:xfrm>
          <a:prstGeom prst="rect">
            <a:avLst/>
          </a:prstGeom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id="{C1C40CA2-14CF-4A12-BCCC-0595CB9C408D}"/>
              </a:ext>
            </a:extLst>
          </p:cNvPr>
          <p:cNvSpPr txBox="1"/>
          <p:nvPr/>
        </p:nvSpPr>
        <p:spPr>
          <a:xfrm>
            <a:off x="8235066" y="4685175"/>
            <a:ext cx="1295755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НПК «УВЗ»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5F77EE39-F6A7-43B8-B52D-1735AC414989}"/>
              </a:ext>
            </a:extLst>
          </p:cNvPr>
          <p:cNvSpPr txBox="1"/>
          <p:nvPr/>
        </p:nvSpPr>
        <p:spPr>
          <a:xfrm>
            <a:off x="5891032" y="4685175"/>
            <a:ext cx="109274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«ТМК»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0A99018C-9F97-4A0E-8201-8C470B3617CF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195" y="4565014"/>
            <a:ext cx="471155" cy="47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25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6E4A2A-8DC9-43E6-9BBE-2549C4658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418" y="6164545"/>
            <a:ext cx="4119870" cy="34687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BC0E14D-4A33-4745-BB83-FDC16C59114F}"/>
              </a:ext>
            </a:extLst>
          </p:cNvPr>
          <p:cNvSpPr/>
          <p:nvPr/>
        </p:nvSpPr>
        <p:spPr>
          <a:xfrm>
            <a:off x="5378824" y="1987211"/>
            <a:ext cx="6813176" cy="1332595"/>
          </a:xfrm>
          <a:prstGeom prst="rect">
            <a:avLst/>
          </a:prstGeom>
          <a:solidFill>
            <a:srgbClr val="FF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C4D54-208E-4DBB-89FD-749F26081432}"/>
              </a:ext>
            </a:extLst>
          </p:cNvPr>
          <p:cNvSpPr txBox="1"/>
          <p:nvPr/>
        </p:nvSpPr>
        <p:spPr>
          <a:xfrm>
            <a:off x="5582205" y="2421403"/>
            <a:ext cx="658035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dirty="0">
                <a:latin typeface="+mj-lt"/>
              </a:rPr>
              <a:t>ПОДПИСЫВАЙТЕСЬ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F70BE7-72DF-4B59-B17F-DA69BFC63664}"/>
              </a:ext>
            </a:extLst>
          </p:cNvPr>
          <p:cNvSpPr txBox="1"/>
          <p:nvPr/>
        </p:nvSpPr>
        <p:spPr>
          <a:xfrm>
            <a:off x="5582205" y="3675605"/>
            <a:ext cx="586124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dirty="0">
                <a:latin typeface="+mj-lt"/>
              </a:rPr>
              <a:t>БУДЬТЕ В КУРСЕ СОБЫТИЙ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54695F5-84C0-4E3E-A6CD-ED270B1773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18" t="10886" r="9718" b="11110"/>
          <a:stretch/>
        </p:blipFill>
        <p:spPr>
          <a:xfrm>
            <a:off x="1439015" y="1987211"/>
            <a:ext cx="2694333" cy="2608729"/>
          </a:xfrm>
          <a:prstGeom prst="rect">
            <a:avLst/>
          </a:prstGeom>
        </p:spPr>
      </p:pic>
      <p:sp>
        <p:nvSpPr>
          <p:cNvPr id="38" name="Текст 3">
            <a:extLst>
              <a:ext uri="{FF2B5EF4-FFF2-40B4-BE49-F238E27FC236}">
                <a16:creationId xmlns:a16="http://schemas.microsoft.com/office/drawing/2014/main" id="{EAF1CBDA-4287-4010-A459-5DA90106DD10}"/>
              </a:ext>
            </a:extLst>
          </p:cNvPr>
          <p:cNvSpPr txBox="1">
            <a:spLocks/>
          </p:cNvSpPr>
          <p:nvPr/>
        </p:nvSpPr>
        <p:spPr>
          <a:xfrm>
            <a:off x="1439015" y="4785022"/>
            <a:ext cx="2694333" cy="60249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TELEGRAM-</a:t>
            </a:r>
            <a:r>
              <a:rPr lang="ru-RU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КАНАЛ</a:t>
            </a:r>
            <a:endParaRPr lang="en-US" sz="2000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LEDEL </a:t>
            </a:r>
            <a:r>
              <a:rPr lang="ru-RU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И</a:t>
            </a: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 FEREKS</a:t>
            </a:r>
            <a:endParaRPr lang="ru-RU" sz="2000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FCA9C03B-F695-4961-920F-5A98D163855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pPr>
              <a:lnSpc>
                <a:spcPct val="100000"/>
              </a:lnSpc>
            </a:pPr>
            <a:r>
              <a:rPr lang="ru-RU" sz="3200" b="0" dirty="0"/>
              <a:t>НОВОСТИ, НОВИНКИ</a:t>
            </a:r>
            <a:br>
              <a:rPr lang="ru-RU" sz="3200" b="0" dirty="0"/>
            </a:br>
            <a:r>
              <a:rPr lang="ru-RU" sz="3200" b="0" dirty="0"/>
              <a:t>И АКЦИИ</a:t>
            </a:r>
          </a:p>
        </p:txBody>
      </p:sp>
    </p:spTree>
    <p:extLst>
      <p:ext uri="{BB962C8B-B14F-4D97-AF65-F5344CB8AC3E}">
        <p14:creationId xmlns:p14="http://schemas.microsoft.com/office/powerpoint/2010/main" val="2178713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0E7E56-EA94-4134-93C1-1DCC5C409A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2955" y="1950038"/>
            <a:ext cx="5569045" cy="44020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r>
              <a:rPr lang="ru-RU" sz="2400" dirty="0"/>
              <a:t>КОМПЛЕКСНОЕ РЕШЕНИЕ</a:t>
            </a:r>
            <a:br>
              <a:rPr lang="ru-RU" sz="2400" dirty="0"/>
            </a:br>
            <a:r>
              <a:rPr lang="en-US" sz="2400" dirty="0"/>
              <a:t>IEK GROUP</a:t>
            </a:r>
            <a:r>
              <a:rPr lang="ru-RU" sz="2400" dirty="0"/>
              <a:t> </a:t>
            </a:r>
            <a:r>
              <a:rPr lang="ru-RU" sz="2400" dirty="0">
                <a:solidFill>
                  <a:schemeClr val="bg1"/>
                </a:solidFill>
              </a:rPr>
              <a:t>ДЛЯ КУЛЬТУРЫ И ТУРИЗМА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116F37D6-7D43-40F2-9C4C-8E330E705E6E}"/>
              </a:ext>
            </a:extLst>
          </p:cNvPr>
          <p:cNvSpPr/>
          <p:nvPr/>
        </p:nvSpPr>
        <p:spPr>
          <a:xfrm>
            <a:off x="559328" y="1400994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67850B15-5BDB-46C4-A5AB-18FDAF7BFE04}"/>
              </a:ext>
            </a:extLst>
          </p:cNvPr>
          <p:cNvSpPr/>
          <p:nvPr/>
        </p:nvSpPr>
        <p:spPr>
          <a:xfrm>
            <a:off x="559328" y="5415261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459C58-8DD7-4FF6-87CB-E4EF4B24E6DB}"/>
              </a:ext>
            </a:extLst>
          </p:cNvPr>
          <p:cNvSpPr txBox="1"/>
          <p:nvPr/>
        </p:nvSpPr>
        <p:spPr>
          <a:xfrm>
            <a:off x="1960350" y="5437457"/>
            <a:ext cx="1598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dirty="0"/>
              <a:t>КАБЕЛЬНАЯ</a:t>
            </a:r>
          </a:p>
          <a:p>
            <a:pPr algn="r"/>
            <a:r>
              <a:rPr lang="ru-RU" sz="1600" b="1" dirty="0"/>
              <a:t>ПРОДУКЦИЯ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BFAB518F-E488-47AB-80EC-3AB1ADA08C90}"/>
              </a:ext>
            </a:extLst>
          </p:cNvPr>
          <p:cNvSpPr/>
          <p:nvPr/>
        </p:nvSpPr>
        <p:spPr>
          <a:xfrm>
            <a:off x="1942718" y="1545353"/>
            <a:ext cx="16161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b="1" dirty="0"/>
              <a:t>ОСВЕЩЕНИЕ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CAD72D0-CC08-4960-B897-E692EDEDC1FD}"/>
              </a:ext>
            </a:extLst>
          </p:cNvPr>
          <p:cNvSpPr/>
          <p:nvPr/>
        </p:nvSpPr>
        <p:spPr>
          <a:xfrm>
            <a:off x="559328" y="2739083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5C7BE55E-FA56-4003-B28C-FDF7C46D2674}"/>
              </a:ext>
            </a:extLst>
          </p:cNvPr>
          <p:cNvSpPr/>
          <p:nvPr/>
        </p:nvSpPr>
        <p:spPr>
          <a:xfrm>
            <a:off x="568391" y="4077172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73230CD-1453-40D7-B124-B817DBD3C71D}"/>
              </a:ext>
            </a:extLst>
          </p:cNvPr>
          <p:cNvSpPr txBox="1"/>
          <p:nvPr/>
        </p:nvSpPr>
        <p:spPr>
          <a:xfrm>
            <a:off x="1057275" y="2082257"/>
            <a:ext cx="25015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c</a:t>
            </a:r>
            <a:r>
              <a:rPr lang="ru-RU" sz="1100" dirty="0" err="1"/>
              <a:t>ветильники</a:t>
            </a:r>
            <a:br>
              <a:rPr lang="en-US" sz="1100" dirty="0"/>
            </a:br>
            <a:r>
              <a:rPr lang="ru-RU" sz="1100" dirty="0"/>
              <a:t>для всех видов объектов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44C94DDC-4C26-423E-BA99-B2946A76CB1C}"/>
              </a:ext>
            </a:extLst>
          </p:cNvPr>
          <p:cNvSpPr/>
          <p:nvPr/>
        </p:nvSpPr>
        <p:spPr>
          <a:xfrm>
            <a:off x="1947527" y="4093298"/>
            <a:ext cx="16113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b="1" dirty="0"/>
              <a:t>ПРОКЛАДКА</a:t>
            </a:r>
          </a:p>
          <a:p>
            <a:pPr algn="r"/>
            <a:r>
              <a:rPr lang="ru-RU" sz="1600" b="1" dirty="0"/>
              <a:t>КАБЕЛЕЙ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C84F71D-91C7-4D28-896C-B7A98386E8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1052" y="4076164"/>
            <a:ext cx="976283" cy="136258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4F55A00-9031-4291-A528-0D7CFA74E3A6}"/>
              </a:ext>
            </a:extLst>
          </p:cNvPr>
          <p:cNvSpPr txBox="1"/>
          <p:nvPr/>
        </p:nvSpPr>
        <p:spPr>
          <a:xfrm>
            <a:off x="1362095" y="4766522"/>
            <a:ext cx="2196771" cy="401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lnSpc>
                <a:spcPct val="90000"/>
              </a:lnSpc>
              <a:defRPr sz="1100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металлические </a:t>
            </a:r>
            <a:r>
              <a:rPr lang="ru-RU" dirty="0" err="1">
                <a:solidFill>
                  <a:schemeClr val="tx1"/>
                </a:solidFill>
              </a:rPr>
              <a:t>кабеленесущие</a:t>
            </a:r>
            <a:r>
              <a:rPr lang="ru-RU" dirty="0">
                <a:solidFill>
                  <a:schemeClr val="tx1"/>
                </a:solidFill>
              </a:rPr>
              <a:t> системы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B087D58-62B0-4FE1-B922-0E4113C4138F}"/>
              </a:ext>
            </a:extLst>
          </p:cNvPr>
          <p:cNvSpPr txBox="1"/>
          <p:nvPr/>
        </p:nvSpPr>
        <p:spPr>
          <a:xfrm>
            <a:off x="1418782" y="5978886"/>
            <a:ext cx="2140083" cy="55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100" dirty="0"/>
              <a:t>построение структурированных кабельных систем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97D11CA-A322-440B-B77B-1EEC9E26F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445" y="5409275"/>
            <a:ext cx="1446058" cy="845944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D1E8025-E3F3-44B2-9711-6E1A53ED63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3" y="2593364"/>
            <a:ext cx="969675" cy="998765"/>
          </a:xfrm>
          <a:prstGeom prst="rect">
            <a:avLst/>
          </a:prstGeom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AD3F5224-FD80-4E5D-BACE-EA928C3CDEE6}"/>
              </a:ext>
            </a:extLst>
          </p:cNvPr>
          <p:cNvSpPr/>
          <p:nvPr/>
        </p:nvSpPr>
        <p:spPr>
          <a:xfrm>
            <a:off x="1418783" y="2752643"/>
            <a:ext cx="21400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/>
              <a:t>ЩИТОВОЕ </a:t>
            </a:r>
          </a:p>
          <a:p>
            <a:pPr algn="r"/>
            <a:r>
              <a:rPr lang="ru-RU" sz="1600" b="1" dirty="0"/>
              <a:t>ОБОРУДОВАНИЕ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CD1E44C-A87E-45C2-984E-433567365A3D}"/>
              </a:ext>
            </a:extLst>
          </p:cNvPr>
          <p:cNvSpPr txBox="1"/>
          <p:nvPr/>
        </p:nvSpPr>
        <p:spPr>
          <a:xfrm>
            <a:off x="1362095" y="3286992"/>
            <a:ext cx="2196771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100" dirty="0"/>
              <a:t>оболочки </a:t>
            </a:r>
            <a:br>
              <a:rPr lang="ru-RU" sz="1100" dirty="0"/>
            </a:br>
            <a:r>
              <a:rPr lang="ru-RU" sz="1100" dirty="0"/>
              <a:t>для электрических щитов и щитов управления 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5F77FD4A-114E-41F2-992D-F0DE2E2565E3}"/>
              </a:ext>
            </a:extLst>
          </p:cNvPr>
          <p:cNvSpPr/>
          <p:nvPr/>
        </p:nvSpPr>
        <p:spPr>
          <a:xfrm>
            <a:off x="3793325" y="1403216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3DD951EA-0CB2-4D82-9EC2-C0CAA583F9CB}"/>
              </a:ext>
            </a:extLst>
          </p:cNvPr>
          <p:cNvSpPr/>
          <p:nvPr/>
        </p:nvSpPr>
        <p:spPr>
          <a:xfrm>
            <a:off x="4988033" y="1422243"/>
            <a:ext cx="2098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cap="all" dirty="0"/>
              <a:t>Кабель-каналы</a:t>
            </a:r>
          </a:p>
          <a:p>
            <a:r>
              <a:rPr lang="en-US" sz="1600" b="1" cap="all" dirty="0"/>
              <a:t>PRIMER</a:t>
            </a: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FF36BB4B-1447-4520-9B05-B951116ABD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5275" y="1401121"/>
            <a:ext cx="1020234" cy="1182389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C6A69893-73D7-40F7-B6E0-88EA017F3C7E}"/>
              </a:ext>
            </a:extLst>
          </p:cNvPr>
          <p:cNvSpPr txBox="1"/>
          <p:nvPr/>
        </p:nvSpPr>
        <p:spPr>
          <a:xfrm>
            <a:off x="4988033" y="2099184"/>
            <a:ext cx="2449055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пластиковые </a:t>
            </a:r>
            <a:r>
              <a:rPr lang="ru-RU" sz="1100" dirty="0" err="1"/>
              <a:t>кабеленесущие</a:t>
            </a:r>
            <a:r>
              <a:rPr lang="ru-RU" sz="1100" dirty="0"/>
              <a:t> системы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8D5C1E9F-BD90-4242-9900-AED13A079786}"/>
              </a:ext>
            </a:extLst>
          </p:cNvPr>
          <p:cNvSpPr/>
          <p:nvPr/>
        </p:nvSpPr>
        <p:spPr>
          <a:xfrm>
            <a:off x="3793324" y="2743603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70135485-3C04-46D4-85F5-D67F5E200F56}"/>
              </a:ext>
            </a:extLst>
          </p:cNvPr>
          <p:cNvSpPr/>
          <p:nvPr/>
        </p:nvSpPr>
        <p:spPr>
          <a:xfrm>
            <a:off x="4988033" y="2752643"/>
            <a:ext cx="21673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ОБОРУДОВАНИЕ «КОНТАКТОР»</a:t>
            </a: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290F571D-437D-4C12-A0C0-D0FADDA3A7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795" y="2629346"/>
            <a:ext cx="820968" cy="1188374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B6129ECF-7DCD-4077-87AB-45DDFF8584BF}"/>
              </a:ext>
            </a:extLst>
          </p:cNvPr>
          <p:cNvSpPr txBox="1"/>
          <p:nvPr/>
        </p:nvSpPr>
        <p:spPr>
          <a:xfrm>
            <a:off x="4988033" y="3286992"/>
            <a:ext cx="2784822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автоматические выключатели модульные, в литом корпусе, воздушные</a:t>
            </a: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D9E1F317-D787-4F07-A3F2-D2361535B5A3}"/>
              </a:ext>
            </a:extLst>
          </p:cNvPr>
          <p:cNvSpPr/>
          <p:nvPr/>
        </p:nvSpPr>
        <p:spPr>
          <a:xfrm>
            <a:off x="3793325" y="5420021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3F697030-F027-43D4-8809-EA8E79ED98EF}"/>
              </a:ext>
            </a:extLst>
          </p:cNvPr>
          <p:cNvSpPr/>
          <p:nvPr/>
        </p:nvSpPr>
        <p:spPr>
          <a:xfrm>
            <a:off x="4988033" y="5437457"/>
            <a:ext cx="24511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АВТОМАТИЗАЦИЯ </a:t>
            </a:r>
            <a:r>
              <a:rPr lang="en-US" sz="1600" b="1" dirty="0"/>
              <a:t>ONI</a:t>
            </a:r>
            <a:endParaRPr lang="ru-RU" sz="1600" b="1" dirty="0"/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4188A6F-555C-4E49-BA84-FF7EF46D8C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4695" y="5325977"/>
            <a:ext cx="721189" cy="1230667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0B0A2155-7BB7-478C-B22B-0CDDE1741FFF}"/>
              </a:ext>
            </a:extLst>
          </p:cNvPr>
          <p:cNvSpPr txBox="1"/>
          <p:nvPr/>
        </p:nvSpPr>
        <p:spPr>
          <a:xfrm>
            <a:off x="4988033" y="5978886"/>
            <a:ext cx="2977987" cy="55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оборудование </a:t>
            </a:r>
            <a:br>
              <a:rPr lang="ru-RU" sz="1100" dirty="0"/>
            </a:br>
            <a:r>
              <a:rPr lang="ru-RU" sz="1100" dirty="0"/>
              <a:t>для автоматизации процессов </a:t>
            </a:r>
            <a:br>
              <a:rPr lang="ru-RU" sz="1100" dirty="0"/>
            </a:br>
            <a:r>
              <a:rPr lang="ru-RU" sz="1100" dirty="0"/>
              <a:t>и </a:t>
            </a:r>
            <a:r>
              <a:rPr lang="ru-RU" sz="1100"/>
              <a:t>управления объектом</a:t>
            </a:r>
            <a:endParaRPr lang="ru-RU" sz="1100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3EA834FA-B76F-4FDE-9D9F-A7192C9265F7}"/>
              </a:ext>
            </a:extLst>
          </p:cNvPr>
          <p:cNvSpPr/>
          <p:nvPr/>
        </p:nvSpPr>
        <p:spPr>
          <a:xfrm>
            <a:off x="3793324" y="4081096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6781C145-6A29-41DE-80A9-93CBE10AEE07}"/>
              </a:ext>
            </a:extLst>
          </p:cNvPr>
          <p:cNvSpPr/>
          <p:nvPr/>
        </p:nvSpPr>
        <p:spPr>
          <a:xfrm>
            <a:off x="4988033" y="4093298"/>
            <a:ext cx="17050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НКУ </a:t>
            </a:r>
            <a:br>
              <a:rPr lang="ru-RU" sz="1600" b="1" dirty="0"/>
            </a:br>
            <a:r>
              <a:rPr lang="en-US" sz="1600" b="1" dirty="0"/>
              <a:t>FORMAT PRO</a:t>
            </a:r>
            <a:endParaRPr lang="ru-RU" sz="1600" b="1" dirty="0"/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4EEE2368-3EA8-4BF8-AA3A-B6DE2F9B40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553" y="3843672"/>
            <a:ext cx="588568" cy="1374697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3A738D7-7232-4A23-9580-6E0797BCD865}"/>
              </a:ext>
            </a:extLst>
          </p:cNvPr>
          <p:cNvSpPr txBox="1"/>
          <p:nvPr/>
        </p:nvSpPr>
        <p:spPr>
          <a:xfrm>
            <a:off x="4988033" y="4767035"/>
            <a:ext cx="2734493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100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система низковольтных комплектных устройств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237939-8B3E-4C3E-9C06-9E8308B6E7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3" y="1265449"/>
            <a:ext cx="2056708" cy="115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3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5">
            <a:extLst>
              <a:ext uri="{FF2B5EF4-FFF2-40B4-BE49-F238E27FC236}">
                <a16:creationId xmlns:a16="http://schemas.microsoft.com/office/drawing/2014/main" id="{F774FB32-EB13-470A-B950-733916563CA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1665485" y="2936715"/>
            <a:ext cx="5586767" cy="2255801"/>
          </a:xfrm>
          <a:prstGeom prst="rect">
            <a:avLst/>
          </a:prstGeom>
        </p:spPr>
      </p:pic>
      <p:pic>
        <p:nvPicPr>
          <p:cNvPr id="23" name="object 6">
            <a:extLst>
              <a:ext uri="{FF2B5EF4-FFF2-40B4-BE49-F238E27FC236}">
                <a16:creationId xmlns:a16="http://schemas.microsoft.com/office/drawing/2014/main" id="{41C579F4-7759-488A-8C7E-78FD86261F3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7999" y="1271232"/>
            <a:ext cx="2247899" cy="5586767"/>
          </a:xfrm>
          <a:prstGeom prst="rect">
            <a:avLst/>
          </a:prstGeom>
        </p:spPr>
      </p:pic>
      <p:pic>
        <p:nvPicPr>
          <p:cNvPr id="24" name="object 7">
            <a:extLst>
              <a:ext uri="{FF2B5EF4-FFF2-40B4-BE49-F238E27FC236}">
                <a16:creationId xmlns:a16="http://schemas.microsoft.com/office/drawing/2014/main" id="{5A40E070-B648-4066-86E1-1CA87AA98520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5544" y="1271232"/>
            <a:ext cx="2258854" cy="5586768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94955" y="1631487"/>
            <a:ext cx="6226881" cy="795074"/>
          </a:xfrm>
        </p:spPr>
        <p:txBody>
          <a:bodyPr/>
          <a:lstStyle/>
          <a:p>
            <a:pPr marL="0" indent="0" algn="ctr">
              <a:buNone/>
            </a:pPr>
            <a:r>
              <a:rPr lang="ru-RU" b="0" dirty="0"/>
              <a:t>РОДИНА-МАТЬ ЗОВЁТ!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F1327C1-4D65-4411-93EA-7970EE316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59528" y="1687065"/>
            <a:ext cx="2984500" cy="511368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/>
              <a:t>г. Волгоград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2800" b="0" dirty="0">
                <a:solidFill>
                  <a:schemeClr val="accent1"/>
                </a:solidFill>
              </a:rPr>
              <a:t>САМЫЙ ВЫСОКИЙ МОНУМЕНТ</a:t>
            </a:r>
            <a:br>
              <a:rPr lang="ru-RU" sz="2800" b="0" dirty="0">
                <a:solidFill>
                  <a:schemeClr val="accent1"/>
                </a:solidFill>
              </a:rPr>
            </a:br>
            <a:r>
              <a:rPr lang="ru-RU" sz="2800" b="0" dirty="0">
                <a:solidFill>
                  <a:schemeClr val="accent1"/>
                </a:solidFill>
              </a:rPr>
              <a:t>В РОС</a:t>
            </a:r>
            <a:r>
              <a:rPr lang="en-US" sz="2800" b="0" dirty="0">
                <a:solidFill>
                  <a:schemeClr val="accent1"/>
                </a:solidFill>
              </a:rPr>
              <a:t>C</a:t>
            </a:r>
            <a:r>
              <a:rPr lang="ru-RU" sz="2800" b="0" dirty="0">
                <a:solidFill>
                  <a:schemeClr val="accent1"/>
                </a:solidFill>
              </a:rPr>
              <a:t>ИИ</a:t>
            </a:r>
          </a:p>
        </p:txBody>
      </p:sp>
      <p:sp>
        <p:nvSpPr>
          <p:cNvPr id="34" name="Текст 10">
            <a:extLst>
              <a:ext uri="{FF2B5EF4-FFF2-40B4-BE49-F238E27FC236}">
                <a16:creationId xmlns:a16="http://schemas.microsoft.com/office/drawing/2014/main" id="{9C300E5C-D59B-4719-9413-7FF2DCCA9634}"/>
              </a:ext>
            </a:extLst>
          </p:cNvPr>
          <p:cNvSpPr txBox="1">
            <a:spLocks/>
          </p:cNvSpPr>
          <p:nvPr/>
        </p:nvSpPr>
        <p:spPr>
          <a:xfrm>
            <a:off x="7586232" y="2686614"/>
            <a:ext cx="4225363" cy="81562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en-US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LEDEL</a:t>
            </a:r>
            <a:br>
              <a:rPr lang="ru-RU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L-BANNER</a:t>
            </a:r>
            <a:r>
              <a:rPr lang="ru-RU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 600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endParaRPr lang="ru-RU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5" name="Текст 10">
            <a:extLst>
              <a:ext uri="{FF2B5EF4-FFF2-40B4-BE49-F238E27FC236}">
                <a16:creationId xmlns:a16="http://schemas.microsoft.com/office/drawing/2014/main" id="{BF286279-3CF9-499F-AC15-B770DACB598A}"/>
              </a:ext>
            </a:extLst>
          </p:cNvPr>
          <p:cNvSpPr txBox="1">
            <a:spLocks/>
          </p:cNvSpPr>
          <p:nvPr/>
        </p:nvSpPr>
        <p:spPr>
          <a:xfrm>
            <a:off x="7589958" y="3656883"/>
            <a:ext cx="1363528" cy="184378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НА ОБЪЕКТЕ:</a:t>
            </a:r>
          </a:p>
        </p:txBody>
      </p:sp>
      <p:graphicFrame>
        <p:nvGraphicFramePr>
          <p:cNvPr id="40" name="Объект 39">
            <a:extLst>
              <a:ext uri="{FF2B5EF4-FFF2-40B4-BE49-F238E27FC236}">
                <a16:creationId xmlns:a16="http://schemas.microsoft.com/office/drawing/2014/main" id="{1516BCB2-E1AA-4001-B054-88A34A8A15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89957" y="4067074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8" name="CorelDRAW" r:id="rId6" imgW="1364362" imgH="1365885" progId="CorelDraw.Graphic.23">
                  <p:embed/>
                </p:oleObj>
              </mc:Choice>
              <mc:Fallback>
                <p:oleObj name="CorelDRAW" r:id="rId6" imgW="1364362" imgH="1365885" progId="CorelDraw.Graphic.23">
                  <p:embed/>
                  <p:pic>
                    <p:nvPicPr>
                      <p:cNvPr id="40" name="Объект 39">
                        <a:extLst>
                          <a:ext uri="{FF2B5EF4-FFF2-40B4-BE49-F238E27FC236}">
                            <a16:creationId xmlns:a16="http://schemas.microsoft.com/office/drawing/2014/main" id="{1516BCB2-E1AA-4001-B054-88A34A8A15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89957" y="4067074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Объект 40">
            <a:extLst>
              <a:ext uri="{FF2B5EF4-FFF2-40B4-BE49-F238E27FC236}">
                <a16:creationId xmlns:a16="http://schemas.microsoft.com/office/drawing/2014/main" id="{722C8E36-428C-4BD6-9100-8A5F208937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89957" y="4679620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9" name="CorelDRAW" r:id="rId8" imgW="1364362" imgH="1365885" progId="CorelDraw.Graphic.23">
                  <p:embed/>
                </p:oleObj>
              </mc:Choice>
              <mc:Fallback>
                <p:oleObj name="CorelDRAW" r:id="rId8" imgW="1364362" imgH="1365885" progId="CorelDraw.Graphic.23">
                  <p:embed/>
                  <p:pic>
                    <p:nvPicPr>
                      <p:cNvPr id="41" name="Объект 40">
                        <a:extLst>
                          <a:ext uri="{FF2B5EF4-FFF2-40B4-BE49-F238E27FC236}">
                            <a16:creationId xmlns:a16="http://schemas.microsoft.com/office/drawing/2014/main" id="{722C8E36-428C-4BD6-9100-8A5F208937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589957" y="4679620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 2">
            <a:extLst>
              <a:ext uri="{FF2B5EF4-FFF2-40B4-BE49-F238E27FC236}">
                <a16:creationId xmlns:a16="http://schemas.microsoft.com/office/drawing/2014/main" id="{9F84FE6E-09BF-4060-ACB2-21BAC18F2348}"/>
              </a:ext>
            </a:extLst>
          </p:cNvPr>
          <p:cNvSpPr txBox="1"/>
          <p:nvPr/>
        </p:nvSpPr>
        <p:spPr>
          <a:xfrm>
            <a:off x="8077202" y="4070004"/>
            <a:ext cx="1534207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600 Вт</a:t>
            </a:r>
            <a:r>
              <a:rPr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мощность</a:t>
            </a:r>
            <a:endParaRPr sz="1050" dirty="0"/>
          </a:p>
        </p:txBody>
      </p:sp>
      <p:sp>
        <p:nvSpPr>
          <p:cNvPr id="43" name="Text 2">
            <a:extLst>
              <a:ext uri="{FF2B5EF4-FFF2-40B4-BE49-F238E27FC236}">
                <a16:creationId xmlns:a16="http://schemas.microsoft.com/office/drawing/2014/main" id="{7CA794D2-D98F-471C-9D77-4A1195ACBFC0}"/>
              </a:ext>
            </a:extLst>
          </p:cNvPr>
          <p:cNvSpPr txBox="1"/>
          <p:nvPr/>
        </p:nvSpPr>
        <p:spPr>
          <a:xfrm>
            <a:off x="8077202" y="4679621"/>
            <a:ext cx="1094022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К8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КСС</a:t>
            </a:r>
            <a:endParaRPr sz="1050" dirty="0"/>
          </a:p>
        </p:txBody>
      </p:sp>
      <p:sp>
        <p:nvSpPr>
          <p:cNvPr id="31" name="Стрелка: шеврон 30">
            <a:extLst>
              <a:ext uri="{FF2B5EF4-FFF2-40B4-BE49-F238E27FC236}">
                <a16:creationId xmlns:a16="http://schemas.microsoft.com/office/drawing/2014/main" id="{9E8ADF73-6537-4FBB-8126-E2E2EB535CA5}"/>
              </a:ext>
            </a:extLst>
          </p:cNvPr>
          <p:cNvSpPr/>
          <p:nvPr/>
        </p:nvSpPr>
        <p:spPr>
          <a:xfrm>
            <a:off x="7943461" y="5397136"/>
            <a:ext cx="801112" cy="858585"/>
          </a:xfrm>
          <a:prstGeom prst="chevron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Текст 10">
            <a:extLst>
              <a:ext uri="{FF2B5EF4-FFF2-40B4-BE49-F238E27FC236}">
                <a16:creationId xmlns:a16="http://schemas.microsoft.com/office/drawing/2014/main" id="{B56E9E5F-1901-46B0-B36E-853CB3B89DF4}"/>
              </a:ext>
            </a:extLst>
          </p:cNvPr>
          <p:cNvSpPr txBox="1">
            <a:spLocks/>
          </p:cNvSpPr>
          <p:nvPr/>
        </p:nvSpPr>
        <p:spPr>
          <a:xfrm>
            <a:off x="7586232" y="5532916"/>
            <a:ext cx="1626179" cy="587026"/>
          </a:xfrm>
          <a:prstGeom prst="rect">
            <a:avLst/>
          </a:prstGeom>
          <a:noFill/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ОТ 16</a:t>
            </a:r>
            <a:r>
              <a:rPr lang="en-US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5</a:t>
            </a:r>
            <a: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В</a:t>
            </a:r>
            <a:b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ДО 4</a:t>
            </a:r>
            <a:r>
              <a:rPr lang="en-US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30</a:t>
            </a:r>
            <a: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В</a:t>
            </a:r>
          </a:p>
        </p:txBody>
      </p:sp>
      <p:sp>
        <p:nvSpPr>
          <p:cNvPr id="33" name="Стрелка: шеврон 32">
            <a:extLst>
              <a:ext uri="{FF2B5EF4-FFF2-40B4-BE49-F238E27FC236}">
                <a16:creationId xmlns:a16="http://schemas.microsoft.com/office/drawing/2014/main" id="{3869E152-5175-4B57-A661-ECDF297EF52B}"/>
              </a:ext>
            </a:extLst>
          </p:cNvPr>
          <p:cNvSpPr/>
          <p:nvPr/>
        </p:nvSpPr>
        <p:spPr>
          <a:xfrm>
            <a:off x="8848187" y="5397135"/>
            <a:ext cx="801112" cy="858585"/>
          </a:xfrm>
          <a:prstGeom prst="chevron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4" name="Текст 10">
            <a:extLst>
              <a:ext uri="{FF2B5EF4-FFF2-40B4-BE49-F238E27FC236}">
                <a16:creationId xmlns:a16="http://schemas.microsoft.com/office/drawing/2014/main" id="{8CF07E1D-71A6-421C-AFB9-911E3864199D}"/>
              </a:ext>
            </a:extLst>
          </p:cNvPr>
          <p:cNvSpPr txBox="1">
            <a:spLocks/>
          </p:cNvSpPr>
          <p:nvPr/>
        </p:nvSpPr>
        <p:spPr>
          <a:xfrm>
            <a:off x="8004243" y="6181848"/>
            <a:ext cx="1915451" cy="326683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105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ДИАПАЗОН НАПРЯЖЕНИЯ</a:t>
            </a:r>
            <a:r>
              <a:rPr lang="en-US" sz="105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, AC</a:t>
            </a:r>
            <a:endParaRPr lang="ru-RU" sz="105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00DBFA-EFFB-4831-BD7E-C1631BA5AB6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824790" y="3424423"/>
            <a:ext cx="2367208" cy="319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30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C86918F-C2BD-4491-8D0E-9F1C0251A9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42310"/>
            <a:ext cx="4009102" cy="434930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DAC7014-CA1E-4EC0-B4A0-794EE988D2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2847" y="1242310"/>
            <a:ext cx="4006304" cy="43493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B03DB3-8373-4DA9-998A-5F685D1D54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2898" y="1242311"/>
            <a:ext cx="4009102" cy="434930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823374C-E88D-4078-94EF-1A9F5B70774C}"/>
              </a:ext>
            </a:extLst>
          </p:cNvPr>
          <p:cNvSpPr/>
          <p:nvPr/>
        </p:nvSpPr>
        <p:spPr>
          <a:xfrm>
            <a:off x="0" y="5591620"/>
            <a:ext cx="4009104" cy="1266380"/>
          </a:xfrm>
          <a:prstGeom prst="rect">
            <a:avLst/>
          </a:prstGeom>
          <a:solidFill>
            <a:srgbClr val="FF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9DFA3F4-6F68-469F-B876-726DEE30C54D}"/>
              </a:ext>
            </a:extLst>
          </p:cNvPr>
          <p:cNvSpPr/>
          <p:nvPr/>
        </p:nvSpPr>
        <p:spPr>
          <a:xfrm>
            <a:off x="4092849" y="5591620"/>
            <a:ext cx="4006304" cy="12663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43CF727-B377-4CE6-B1F4-005C01861C0F}"/>
              </a:ext>
            </a:extLst>
          </p:cNvPr>
          <p:cNvSpPr/>
          <p:nvPr/>
        </p:nvSpPr>
        <p:spPr>
          <a:xfrm>
            <a:off x="8182897" y="5591620"/>
            <a:ext cx="4009104" cy="12663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502C9E-AA41-4148-B33E-912FEAD2D25F}"/>
              </a:ext>
            </a:extLst>
          </p:cNvPr>
          <p:cNvSpPr txBox="1"/>
          <p:nvPr/>
        </p:nvSpPr>
        <p:spPr>
          <a:xfrm>
            <a:off x="223377" y="5713071"/>
            <a:ext cx="3562350" cy="114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Храм Святителя Тихона</a:t>
            </a:r>
          </a:p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п. </a:t>
            </a:r>
            <a:r>
              <a:rPr lang="ru-RU" sz="1400" dirty="0" err="1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Нижнесортымский</a:t>
            </a:r>
            <a:r>
              <a:rPr lang="ru-RU" sz="1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(ХМАО)</a:t>
            </a:r>
          </a:p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endParaRPr lang="ru-RU" sz="14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LEDEL L-</a:t>
            </a:r>
            <a:r>
              <a:rPr lang="ru-RU" sz="1400" dirty="0" err="1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lego</a:t>
            </a:r>
            <a:r>
              <a:rPr lang="ru-RU" sz="1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II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endParaRPr lang="ru-RU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6E72AB-B747-4BBF-BCEC-7B162784BD73}"/>
              </a:ext>
            </a:extLst>
          </p:cNvPr>
          <p:cNvSpPr txBox="1"/>
          <p:nvPr/>
        </p:nvSpPr>
        <p:spPr>
          <a:xfrm>
            <a:off x="4314825" y="5713071"/>
            <a:ext cx="3562350" cy="114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2000" dirty="0">
                <a:solidFill>
                  <a:schemeClr val="bg2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RGB</a:t>
            </a:r>
            <a:r>
              <a:rPr lang="ru-RU" sz="2000" dirty="0">
                <a:solidFill>
                  <a:schemeClr val="bg2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-подсветка крыши</a:t>
            </a:r>
            <a:endParaRPr lang="ru-RU" sz="700" dirty="0">
              <a:solidFill>
                <a:schemeClr val="bg2"/>
              </a:solidFill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400" dirty="0">
                <a:solidFill>
                  <a:schemeClr val="bg2"/>
                </a:solidFill>
              </a:rPr>
              <a:t>г. Нижний Новгород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endParaRPr lang="ru-RU" sz="1400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400" dirty="0">
                <a:solidFill>
                  <a:schemeClr val="bg2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FEREKS FWL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endParaRPr lang="ru-RU" sz="1400" dirty="0">
              <a:solidFill>
                <a:schemeClr val="bg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9AE96D-6AD2-4975-B6F4-27696540A3C8}"/>
              </a:ext>
            </a:extLst>
          </p:cNvPr>
          <p:cNvSpPr txBox="1"/>
          <p:nvPr/>
        </p:nvSpPr>
        <p:spPr>
          <a:xfrm>
            <a:off x="8404874" y="5713071"/>
            <a:ext cx="3562350" cy="114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Подсветка памятника</a:t>
            </a:r>
            <a:endParaRPr lang="ru-RU" sz="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400" dirty="0"/>
              <a:t>г. Севастополь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endParaRPr lang="ru-RU" sz="1400" dirty="0"/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4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FEREKS FHB</a:t>
            </a:r>
            <a:endParaRPr lang="ru-RU" sz="4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endParaRPr lang="ru-RU" sz="1400" dirty="0"/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EE099883-1171-45A6-B6F2-F17516C9B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46581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3200" b="0" dirty="0"/>
              <a:t>РЕАЛИЗОВАННЫЕ ПРОЕКТЫ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6600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607FD7-D6A1-4E7F-ABC9-279DDDFDC1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241440"/>
            <a:ext cx="5126038" cy="5616560"/>
          </a:xfrm>
          <a:prstGeom prst="rect">
            <a:avLst/>
          </a:prstGeom>
        </p:spPr>
      </p:pic>
      <p:sp>
        <p:nvSpPr>
          <p:cNvPr id="10" name="Стрелка: шеврон 9">
            <a:extLst>
              <a:ext uri="{FF2B5EF4-FFF2-40B4-BE49-F238E27FC236}">
                <a16:creationId xmlns:a16="http://schemas.microsoft.com/office/drawing/2014/main" id="{26FE0E7E-CE9A-4B91-8A4E-7F3180477C81}"/>
              </a:ext>
            </a:extLst>
          </p:cNvPr>
          <p:cNvSpPr/>
          <p:nvPr/>
        </p:nvSpPr>
        <p:spPr>
          <a:xfrm>
            <a:off x="10017777" y="5377913"/>
            <a:ext cx="801112" cy="858585"/>
          </a:xfrm>
          <a:prstGeom prst="chevron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8043" y="1498960"/>
            <a:ext cx="6259160" cy="82729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0" dirty="0"/>
              <a:t>ЦЕНТРАЛЬНЫЙ КОНЦЕРТНЫЙ ЗАЛ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F1327C1-4D65-4411-93EA-7970EE316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12747" y="1684883"/>
            <a:ext cx="2529046" cy="625243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/>
              <a:t>г. Волгоград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en-US" sz="2800" b="0" dirty="0">
                <a:solidFill>
                  <a:schemeClr val="accent1"/>
                </a:solidFill>
              </a:rPr>
              <a:t>LEDEL</a:t>
            </a:r>
            <a:br>
              <a:rPr lang="ru-RU" sz="2800" b="0" dirty="0">
                <a:solidFill>
                  <a:schemeClr val="accent1"/>
                </a:solidFill>
              </a:rPr>
            </a:br>
            <a:r>
              <a:rPr lang="ru-RU" sz="2800" b="0" dirty="0">
                <a:solidFill>
                  <a:schemeClr val="accent1"/>
                </a:solidFill>
              </a:rPr>
              <a:t>ДЛЯ МУЗЫКАЛЬНЫХ ПЛОЩАДОК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ED6306A-C101-4420-AA89-7603663CE70F}"/>
              </a:ext>
            </a:extLst>
          </p:cNvPr>
          <p:cNvSpPr txBox="1">
            <a:spLocks/>
          </p:cNvSpPr>
          <p:nvPr/>
        </p:nvSpPr>
        <p:spPr>
          <a:xfrm>
            <a:off x="5448740" y="2609409"/>
            <a:ext cx="4412712" cy="46149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en-US" sz="2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LEDEL L-LEGO II</a:t>
            </a:r>
            <a:endParaRPr lang="ru-RU" sz="280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BC863FFD-35C1-49EC-9322-02D9CC5DD772}"/>
              </a:ext>
            </a:extLst>
          </p:cNvPr>
          <p:cNvSpPr txBox="1">
            <a:spLocks/>
          </p:cNvSpPr>
          <p:nvPr/>
        </p:nvSpPr>
        <p:spPr>
          <a:xfrm>
            <a:off x="5448740" y="3190299"/>
            <a:ext cx="3157377" cy="52549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dirty="0">
                <a:ea typeface="Open Sans Light" panose="020B0306030504020204" pitchFamily="34" charset="0"/>
                <a:cs typeface="Open Sans Light" panose="020B0306030504020204" pitchFamily="34" charset="0"/>
              </a:rPr>
              <a:t>Модульный светильник.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10769302-A129-4720-AB87-DA457B691B97}"/>
              </a:ext>
            </a:extLst>
          </p:cNvPr>
          <p:cNvSpPr txBox="1">
            <a:spLocks/>
          </p:cNvSpPr>
          <p:nvPr/>
        </p:nvSpPr>
        <p:spPr>
          <a:xfrm>
            <a:off x="5448740" y="3921986"/>
            <a:ext cx="2276363" cy="32366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НА ОБЪЕКТЕ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4B99A120-F0B3-4697-8408-1EEF8E91BCE2}"/>
              </a:ext>
            </a:extLst>
          </p:cNvPr>
          <p:cNvSpPr txBox="1">
            <a:spLocks/>
          </p:cNvSpPr>
          <p:nvPr/>
        </p:nvSpPr>
        <p:spPr>
          <a:xfrm>
            <a:off x="5370586" y="4325452"/>
            <a:ext cx="3426683" cy="827291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45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и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90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Вт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92 </a:t>
            </a:r>
            <a:r>
              <a:rPr lang="ru-RU" b="1" dirty="0" err="1">
                <a:solidFill>
                  <a:schemeClr val="accent1"/>
                </a:solidFill>
                <a:ea typeface="Cambria" panose="02040503050406030204" pitchFamily="18" charset="0"/>
              </a:rPr>
              <a:t>светоточки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5" name="Текст 10">
            <a:extLst>
              <a:ext uri="{FF2B5EF4-FFF2-40B4-BE49-F238E27FC236}">
                <a16:creationId xmlns:a16="http://schemas.microsoft.com/office/drawing/2014/main" id="{4EE716B0-C627-4212-982C-5318547DBA14}"/>
              </a:ext>
            </a:extLst>
          </p:cNvPr>
          <p:cNvSpPr txBox="1">
            <a:spLocks/>
          </p:cNvSpPr>
          <p:nvPr/>
        </p:nvSpPr>
        <p:spPr>
          <a:xfrm>
            <a:off x="5448739" y="5545863"/>
            <a:ext cx="3348529" cy="58702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ДИАПАЗОН НАПРЯЖЕНИЯ</a:t>
            </a:r>
            <a:r>
              <a:rPr lang="en-US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, AC</a:t>
            </a:r>
            <a:endParaRPr lang="ru-RU" sz="180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id="{80F32832-A0F0-426C-B177-BB0416797F8E}"/>
              </a:ext>
            </a:extLst>
          </p:cNvPr>
          <p:cNvSpPr txBox="1">
            <a:spLocks/>
          </p:cNvSpPr>
          <p:nvPr/>
        </p:nvSpPr>
        <p:spPr>
          <a:xfrm>
            <a:off x="9660548" y="5513693"/>
            <a:ext cx="1626179" cy="587026"/>
          </a:xfrm>
          <a:prstGeom prst="rect">
            <a:avLst/>
          </a:prstGeom>
          <a:noFill/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ОТ 165В</a:t>
            </a:r>
            <a:b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ДО 430В</a:t>
            </a:r>
          </a:p>
        </p:txBody>
      </p:sp>
      <p:sp>
        <p:nvSpPr>
          <p:cNvPr id="27" name="Стрелка: шеврон 26">
            <a:extLst>
              <a:ext uri="{FF2B5EF4-FFF2-40B4-BE49-F238E27FC236}">
                <a16:creationId xmlns:a16="http://schemas.microsoft.com/office/drawing/2014/main" id="{5CF6F1DA-26D8-4214-8FF1-4E4E68CFB3BC}"/>
              </a:ext>
            </a:extLst>
          </p:cNvPr>
          <p:cNvSpPr/>
          <p:nvPr/>
        </p:nvSpPr>
        <p:spPr>
          <a:xfrm>
            <a:off x="10922503" y="5377912"/>
            <a:ext cx="801112" cy="858585"/>
          </a:xfrm>
          <a:prstGeom prst="chevron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2E1009-CFE8-4AD0-9F2F-1CDF66EF92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2154" y="2426561"/>
            <a:ext cx="1739639" cy="288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83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5">
            <a:extLst>
              <a:ext uri="{FF2B5EF4-FFF2-40B4-BE49-F238E27FC236}">
                <a16:creationId xmlns:a16="http://schemas.microsoft.com/office/drawing/2014/main" id="{F774FB32-EB13-470A-B950-733916563CA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271234"/>
            <a:ext cx="2255801" cy="5586765"/>
          </a:xfrm>
          <a:prstGeom prst="rect">
            <a:avLst/>
          </a:prstGeom>
        </p:spPr>
      </p:pic>
      <p:pic>
        <p:nvPicPr>
          <p:cNvPr id="23" name="object 6">
            <a:extLst>
              <a:ext uri="{FF2B5EF4-FFF2-40B4-BE49-F238E27FC236}">
                <a16:creationId xmlns:a16="http://schemas.microsoft.com/office/drawing/2014/main" id="{41C579F4-7759-488A-8C7E-78FD86261F3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7999" y="1271234"/>
            <a:ext cx="2247899" cy="5586766"/>
          </a:xfrm>
          <a:prstGeom prst="rect">
            <a:avLst/>
          </a:prstGeom>
        </p:spPr>
      </p:pic>
      <p:pic>
        <p:nvPicPr>
          <p:cNvPr id="24" name="object 7">
            <a:extLst>
              <a:ext uri="{FF2B5EF4-FFF2-40B4-BE49-F238E27FC236}">
                <a16:creationId xmlns:a16="http://schemas.microsoft.com/office/drawing/2014/main" id="{5A40E070-B648-4066-86E1-1CA87AA98520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5544" y="1271234"/>
            <a:ext cx="2258854" cy="5586765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31219" y="1565066"/>
            <a:ext cx="6453559" cy="858111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0" dirty="0"/>
              <a:t>ЗООЛОГИЧЕСКИЙ МУЗЕЙ МГУ ИМЕНИ М.В. ЛОМОНОСОВА</a:t>
            </a:r>
            <a:endParaRPr lang="ru-RU" sz="1800" dirty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F1327C1-4D65-4411-93EA-7970EE316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59528" y="1687065"/>
            <a:ext cx="2984500" cy="511368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/>
              <a:t>г. Москва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РЕАЛИЗОВАННЫЙ ПРОЕКТ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34BDC6E-B139-4954-B559-CC60267A12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339034" y="3832866"/>
            <a:ext cx="2852965" cy="2184417"/>
          </a:xfrm>
          <a:prstGeom prst="rect">
            <a:avLst/>
          </a:prstGeom>
        </p:spPr>
      </p:pic>
      <p:sp>
        <p:nvSpPr>
          <p:cNvPr id="34" name="Текст 10">
            <a:extLst>
              <a:ext uri="{FF2B5EF4-FFF2-40B4-BE49-F238E27FC236}">
                <a16:creationId xmlns:a16="http://schemas.microsoft.com/office/drawing/2014/main" id="{9C300E5C-D59B-4719-9413-7FF2DCCA9634}"/>
              </a:ext>
            </a:extLst>
          </p:cNvPr>
          <p:cNvSpPr txBox="1">
            <a:spLocks/>
          </p:cNvSpPr>
          <p:nvPr/>
        </p:nvSpPr>
        <p:spPr>
          <a:xfrm>
            <a:off x="7586233" y="2667559"/>
            <a:ext cx="3668253" cy="511368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en-US" sz="2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FEREKS</a:t>
            </a:r>
            <a:r>
              <a:rPr lang="ru-RU" sz="2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 ДСО</a:t>
            </a:r>
          </a:p>
        </p:txBody>
      </p:sp>
      <p:sp>
        <p:nvSpPr>
          <p:cNvPr id="35" name="Текст 10">
            <a:extLst>
              <a:ext uri="{FF2B5EF4-FFF2-40B4-BE49-F238E27FC236}">
                <a16:creationId xmlns:a16="http://schemas.microsoft.com/office/drawing/2014/main" id="{BF286279-3CF9-499F-AC15-B770DACB598A}"/>
              </a:ext>
            </a:extLst>
          </p:cNvPr>
          <p:cNvSpPr txBox="1">
            <a:spLocks/>
          </p:cNvSpPr>
          <p:nvPr/>
        </p:nvSpPr>
        <p:spPr>
          <a:xfrm>
            <a:off x="7586233" y="3241987"/>
            <a:ext cx="3668252" cy="511368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dirty="0">
                <a:ea typeface="Open Sans Light" panose="020B0306030504020204" pitchFamily="34" charset="0"/>
                <a:cs typeface="Open Sans Light" panose="020B0306030504020204" pitchFamily="34" charset="0"/>
              </a:rPr>
              <a:t>Надежная работа в условиях сложного отвода воздуха.</a:t>
            </a:r>
          </a:p>
        </p:txBody>
      </p:sp>
      <p:sp>
        <p:nvSpPr>
          <p:cNvPr id="36" name="Стрелка: шеврон 35">
            <a:extLst>
              <a:ext uri="{FF2B5EF4-FFF2-40B4-BE49-F238E27FC236}">
                <a16:creationId xmlns:a16="http://schemas.microsoft.com/office/drawing/2014/main" id="{72F1B7D6-664B-4FFF-88D9-E5A0D171EEB3}"/>
              </a:ext>
            </a:extLst>
          </p:cNvPr>
          <p:cNvSpPr/>
          <p:nvPr/>
        </p:nvSpPr>
        <p:spPr>
          <a:xfrm>
            <a:off x="7966471" y="5526560"/>
            <a:ext cx="801112" cy="858585"/>
          </a:xfrm>
          <a:prstGeom prst="chevron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Текст 10">
            <a:extLst>
              <a:ext uri="{FF2B5EF4-FFF2-40B4-BE49-F238E27FC236}">
                <a16:creationId xmlns:a16="http://schemas.microsoft.com/office/drawing/2014/main" id="{82B6B4B1-7853-4A8C-AD81-722889D31CFF}"/>
              </a:ext>
            </a:extLst>
          </p:cNvPr>
          <p:cNvSpPr txBox="1">
            <a:spLocks/>
          </p:cNvSpPr>
          <p:nvPr/>
        </p:nvSpPr>
        <p:spPr>
          <a:xfrm>
            <a:off x="7609242" y="5662340"/>
            <a:ext cx="1626179" cy="587026"/>
          </a:xfrm>
          <a:prstGeom prst="rect">
            <a:avLst/>
          </a:prstGeom>
          <a:noFill/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ОТ 176В</a:t>
            </a:r>
            <a:b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ДО 264В</a:t>
            </a:r>
          </a:p>
        </p:txBody>
      </p:sp>
      <p:sp>
        <p:nvSpPr>
          <p:cNvPr id="38" name="Стрелка: шеврон 37">
            <a:extLst>
              <a:ext uri="{FF2B5EF4-FFF2-40B4-BE49-F238E27FC236}">
                <a16:creationId xmlns:a16="http://schemas.microsoft.com/office/drawing/2014/main" id="{A31CE2A0-F914-4812-93A7-EBD14A7E40A7}"/>
              </a:ext>
            </a:extLst>
          </p:cNvPr>
          <p:cNvSpPr/>
          <p:nvPr/>
        </p:nvSpPr>
        <p:spPr>
          <a:xfrm>
            <a:off x="8871197" y="5526559"/>
            <a:ext cx="801112" cy="858585"/>
          </a:xfrm>
          <a:prstGeom prst="chevron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Текст 10">
            <a:extLst>
              <a:ext uri="{FF2B5EF4-FFF2-40B4-BE49-F238E27FC236}">
                <a16:creationId xmlns:a16="http://schemas.microsoft.com/office/drawing/2014/main" id="{D2F73433-0DC0-4782-9DB6-0F609EAAA20F}"/>
              </a:ext>
            </a:extLst>
          </p:cNvPr>
          <p:cNvSpPr txBox="1">
            <a:spLocks/>
          </p:cNvSpPr>
          <p:nvPr/>
        </p:nvSpPr>
        <p:spPr>
          <a:xfrm>
            <a:off x="9339035" y="5498998"/>
            <a:ext cx="1915451" cy="326683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105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ДИАПАЗОН НАПРЯЖЕНИЯ</a:t>
            </a:r>
            <a:r>
              <a:rPr lang="en-US" sz="105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, AC</a:t>
            </a:r>
            <a:endParaRPr lang="ru-RU" sz="105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aphicFrame>
        <p:nvGraphicFramePr>
          <p:cNvPr id="40" name="Объект 39">
            <a:extLst>
              <a:ext uri="{FF2B5EF4-FFF2-40B4-BE49-F238E27FC236}">
                <a16:creationId xmlns:a16="http://schemas.microsoft.com/office/drawing/2014/main" id="{1516BCB2-E1AA-4001-B054-88A34A8A15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86233" y="3985029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2" name="CorelDRAW" r:id="rId7" imgW="1364362" imgH="1365885" progId="CorelDraw.Graphic.23">
                  <p:embed/>
                </p:oleObj>
              </mc:Choice>
              <mc:Fallback>
                <p:oleObj name="CorelDRAW" r:id="rId7" imgW="1364362" imgH="1365885" progId="CorelDraw.Graphic.23">
                  <p:embed/>
                  <p:pic>
                    <p:nvPicPr>
                      <p:cNvPr id="40" name="Объект 39">
                        <a:extLst>
                          <a:ext uri="{FF2B5EF4-FFF2-40B4-BE49-F238E27FC236}">
                            <a16:creationId xmlns:a16="http://schemas.microsoft.com/office/drawing/2014/main" id="{1516BCB2-E1AA-4001-B054-88A34A8A15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86233" y="3985029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Объект 40">
            <a:extLst>
              <a:ext uri="{FF2B5EF4-FFF2-40B4-BE49-F238E27FC236}">
                <a16:creationId xmlns:a16="http://schemas.microsoft.com/office/drawing/2014/main" id="{722C8E36-428C-4BD6-9100-8A5F208937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86233" y="4597575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3" name="CorelDRAW" r:id="rId9" imgW="1364362" imgH="1365885" progId="CorelDraw.Graphic.23">
                  <p:embed/>
                </p:oleObj>
              </mc:Choice>
              <mc:Fallback>
                <p:oleObj name="CorelDRAW" r:id="rId9" imgW="1364362" imgH="1365885" progId="CorelDraw.Graphic.23">
                  <p:embed/>
                  <p:pic>
                    <p:nvPicPr>
                      <p:cNvPr id="41" name="Объект 40">
                        <a:extLst>
                          <a:ext uri="{FF2B5EF4-FFF2-40B4-BE49-F238E27FC236}">
                            <a16:creationId xmlns:a16="http://schemas.microsoft.com/office/drawing/2014/main" id="{722C8E36-428C-4BD6-9100-8A5F208937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86233" y="4597575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 2">
            <a:extLst>
              <a:ext uri="{FF2B5EF4-FFF2-40B4-BE49-F238E27FC236}">
                <a16:creationId xmlns:a16="http://schemas.microsoft.com/office/drawing/2014/main" id="{9F84FE6E-09BF-4060-ACB2-21BAC18F2348}"/>
              </a:ext>
            </a:extLst>
          </p:cNvPr>
          <p:cNvSpPr txBox="1"/>
          <p:nvPr/>
        </p:nvSpPr>
        <p:spPr>
          <a:xfrm>
            <a:off x="8073478" y="3987959"/>
            <a:ext cx="1534207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33 - 45 Вт</a:t>
            </a:r>
            <a:r>
              <a:rPr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мощность</a:t>
            </a:r>
            <a:endParaRPr sz="1050" dirty="0"/>
          </a:p>
        </p:txBody>
      </p:sp>
      <p:sp>
        <p:nvSpPr>
          <p:cNvPr id="43" name="Text 2">
            <a:extLst>
              <a:ext uri="{FF2B5EF4-FFF2-40B4-BE49-F238E27FC236}">
                <a16:creationId xmlns:a16="http://schemas.microsoft.com/office/drawing/2014/main" id="{7CA794D2-D98F-471C-9D77-4A1195ACBFC0}"/>
              </a:ext>
            </a:extLst>
          </p:cNvPr>
          <p:cNvSpPr txBox="1"/>
          <p:nvPr/>
        </p:nvSpPr>
        <p:spPr>
          <a:xfrm>
            <a:off x="8073478" y="4597576"/>
            <a:ext cx="1094022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Д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КСС</a:t>
            </a:r>
            <a:endParaRPr sz="1050" dirty="0"/>
          </a:p>
        </p:txBody>
      </p:sp>
    </p:spTree>
    <p:extLst>
      <p:ext uri="{BB962C8B-B14F-4D97-AF65-F5344CB8AC3E}">
        <p14:creationId xmlns:p14="http://schemas.microsoft.com/office/powerpoint/2010/main" val="3031607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CCC7F9E-2872-462D-8084-706621EDE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2955" y="1950038"/>
            <a:ext cx="5569045" cy="4402099"/>
          </a:xfrm>
          <a:prstGeom prst="rect">
            <a:avLst/>
          </a:prstGeom>
        </p:spPr>
      </p:pic>
      <p:sp>
        <p:nvSpPr>
          <p:cNvPr id="37" name="Текст 2">
            <a:extLst>
              <a:ext uri="{FF2B5EF4-FFF2-40B4-BE49-F238E27FC236}">
                <a16:creationId xmlns:a16="http://schemas.microsoft.com/office/drawing/2014/main" id="{63D6414A-90E2-4DD1-B28E-120E880CDBB9}"/>
              </a:ext>
            </a:extLst>
          </p:cNvPr>
          <p:cNvSpPr txBox="1">
            <a:spLocks/>
          </p:cNvSpPr>
          <p:nvPr/>
        </p:nvSpPr>
        <p:spPr>
          <a:xfrm>
            <a:off x="258872" y="1551449"/>
            <a:ext cx="184354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L-LINE</a:t>
            </a:r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id="{4B4B7727-3460-4D7E-8C7B-DF27B353DF00}"/>
              </a:ext>
            </a:extLst>
          </p:cNvPr>
          <p:cNvSpPr txBox="1">
            <a:spLocks/>
          </p:cNvSpPr>
          <p:nvPr/>
        </p:nvSpPr>
        <p:spPr>
          <a:xfrm>
            <a:off x="2233997" y="2438451"/>
            <a:ext cx="218380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C</a:t>
            </a:r>
            <a:r>
              <a:rPr lang="ru-RU" sz="1600" b="0" dirty="0">
                <a:latin typeface="+mj-lt"/>
              </a:rPr>
              <a:t>СВ </a:t>
            </a:r>
            <a:r>
              <a:rPr lang="en-US" sz="1600" b="0" dirty="0">
                <a:latin typeface="+mj-lt"/>
              </a:rPr>
              <a:t>CLIP-IN</a:t>
            </a:r>
          </a:p>
        </p:txBody>
      </p:sp>
      <p:sp>
        <p:nvSpPr>
          <p:cNvPr id="50" name="Текст 2">
            <a:extLst>
              <a:ext uri="{FF2B5EF4-FFF2-40B4-BE49-F238E27FC236}">
                <a16:creationId xmlns:a16="http://schemas.microsoft.com/office/drawing/2014/main" id="{15D7E7FF-0E77-4372-A62C-C14C9B9382D5}"/>
              </a:ext>
            </a:extLst>
          </p:cNvPr>
          <p:cNvSpPr txBox="1">
            <a:spLocks/>
          </p:cNvSpPr>
          <p:nvPr/>
        </p:nvSpPr>
        <p:spPr>
          <a:xfrm>
            <a:off x="261180" y="3747813"/>
            <a:ext cx="184354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FLT 2.0</a:t>
            </a:r>
          </a:p>
        </p:txBody>
      </p:sp>
      <p:sp>
        <p:nvSpPr>
          <p:cNvPr id="55" name="Текст 2">
            <a:extLst>
              <a:ext uri="{FF2B5EF4-FFF2-40B4-BE49-F238E27FC236}">
                <a16:creationId xmlns:a16="http://schemas.microsoft.com/office/drawing/2014/main" id="{6F464864-E9B5-4368-AC52-31C28EF7BEAC}"/>
              </a:ext>
            </a:extLst>
          </p:cNvPr>
          <p:cNvSpPr txBox="1">
            <a:spLocks/>
          </p:cNvSpPr>
          <p:nvPr/>
        </p:nvSpPr>
        <p:spPr>
          <a:xfrm>
            <a:off x="1686481" y="5238444"/>
            <a:ext cx="2385789" cy="29062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L-PARK STICK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20B58F7-A935-47B7-8226-7500E22AB7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89" y="4032173"/>
            <a:ext cx="740897" cy="1171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800" dirty="0">
                <a:solidFill>
                  <a:schemeClr val="bg1"/>
                </a:solidFill>
              </a:rPr>
              <a:t>АССОРТИМЕНТ </a:t>
            </a:r>
            <a:r>
              <a:rPr lang="ru-RU" sz="2800" dirty="0"/>
              <a:t>ДЛЯ</a:t>
            </a:r>
            <a:br>
              <a:rPr lang="ru-RU" sz="2800" dirty="0"/>
            </a:br>
            <a:r>
              <a:rPr lang="ru-RU" sz="2800" dirty="0"/>
              <a:t>ОБЪЕКТА КУЛЬТУРЫ</a:t>
            </a:r>
          </a:p>
        </p:txBody>
      </p:sp>
      <p:cxnSp>
        <p:nvCxnSpPr>
          <p:cNvPr id="67" name="Соединитель: уступ 66">
            <a:extLst>
              <a:ext uri="{FF2B5EF4-FFF2-40B4-BE49-F238E27FC236}">
                <a16:creationId xmlns:a16="http://schemas.microsoft.com/office/drawing/2014/main" id="{162C0EA5-4606-4BC7-9A13-BCCEE5B62760}"/>
              </a:ext>
            </a:extLst>
          </p:cNvPr>
          <p:cNvCxnSpPr>
            <a:cxnSpLocks/>
          </p:cNvCxnSpPr>
          <p:nvPr/>
        </p:nvCxnSpPr>
        <p:spPr>
          <a:xfrm>
            <a:off x="2697513" y="1830667"/>
            <a:ext cx="9134398" cy="639168"/>
          </a:xfrm>
          <a:prstGeom prst="bentConnector3">
            <a:avLst>
              <a:gd name="adj1" fmla="val 99936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4" name="Соединитель: уступ 73">
            <a:extLst>
              <a:ext uri="{FF2B5EF4-FFF2-40B4-BE49-F238E27FC236}">
                <a16:creationId xmlns:a16="http://schemas.microsoft.com/office/drawing/2014/main" id="{F3720B33-8B3E-4853-AB01-05B23D67F7F0}"/>
              </a:ext>
            </a:extLst>
          </p:cNvPr>
          <p:cNvCxnSpPr>
            <a:cxnSpLocks/>
          </p:cNvCxnSpPr>
          <p:nvPr/>
        </p:nvCxnSpPr>
        <p:spPr>
          <a:xfrm>
            <a:off x="4283373" y="2846957"/>
            <a:ext cx="6848915" cy="277674"/>
          </a:xfrm>
          <a:prstGeom prst="bentConnector3">
            <a:avLst>
              <a:gd name="adj1" fmla="val 100242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8" name="Соединитель: уступ 77">
            <a:extLst>
              <a:ext uri="{FF2B5EF4-FFF2-40B4-BE49-F238E27FC236}">
                <a16:creationId xmlns:a16="http://schemas.microsoft.com/office/drawing/2014/main" id="{419DB5D1-EB02-422E-9285-0CE42AABADBC}"/>
              </a:ext>
            </a:extLst>
          </p:cNvPr>
          <p:cNvCxnSpPr>
            <a:cxnSpLocks/>
          </p:cNvCxnSpPr>
          <p:nvPr/>
        </p:nvCxnSpPr>
        <p:spPr>
          <a:xfrm>
            <a:off x="2697513" y="4226041"/>
            <a:ext cx="7119347" cy="269480"/>
          </a:xfrm>
          <a:prstGeom prst="bentConnector3">
            <a:avLst>
              <a:gd name="adj1" fmla="val 100043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9" name="Соединитель: уступ 88">
            <a:extLst>
              <a:ext uri="{FF2B5EF4-FFF2-40B4-BE49-F238E27FC236}">
                <a16:creationId xmlns:a16="http://schemas.microsoft.com/office/drawing/2014/main" id="{F5BDB915-ECA1-4CF4-B725-61EC9007B7E8}"/>
              </a:ext>
            </a:extLst>
          </p:cNvPr>
          <p:cNvCxnSpPr>
            <a:cxnSpLocks/>
          </p:cNvCxnSpPr>
          <p:nvPr/>
        </p:nvCxnSpPr>
        <p:spPr>
          <a:xfrm flipV="1">
            <a:off x="4331170" y="5800794"/>
            <a:ext cx="3866671" cy="406922"/>
          </a:xfrm>
          <a:prstGeom prst="bentConnector3">
            <a:avLst>
              <a:gd name="adj1" fmla="val 100321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7" name="Текст 2">
            <a:extLst>
              <a:ext uri="{FF2B5EF4-FFF2-40B4-BE49-F238E27FC236}">
                <a16:creationId xmlns:a16="http://schemas.microsoft.com/office/drawing/2014/main" id="{A69CA854-54C7-41A0-AF40-977D84E90F26}"/>
              </a:ext>
            </a:extLst>
          </p:cNvPr>
          <p:cNvSpPr txBox="1">
            <a:spLocks/>
          </p:cNvSpPr>
          <p:nvPr/>
        </p:nvSpPr>
        <p:spPr>
          <a:xfrm>
            <a:off x="2719104" y="1826892"/>
            <a:ext cx="3035643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архитектурная подсветка</a:t>
            </a:r>
            <a:endParaRPr lang="en-US" sz="1600" b="0" dirty="0"/>
          </a:p>
        </p:txBody>
      </p:sp>
      <p:sp>
        <p:nvSpPr>
          <p:cNvPr id="98" name="Текст 2">
            <a:extLst>
              <a:ext uri="{FF2B5EF4-FFF2-40B4-BE49-F238E27FC236}">
                <a16:creationId xmlns:a16="http://schemas.microsoft.com/office/drawing/2014/main" id="{3E8669AE-A4AD-4E70-9209-4F10C4CD4C0F}"/>
              </a:ext>
            </a:extLst>
          </p:cNvPr>
          <p:cNvSpPr txBox="1">
            <a:spLocks/>
          </p:cNvSpPr>
          <p:nvPr/>
        </p:nvSpPr>
        <p:spPr>
          <a:xfrm>
            <a:off x="5699363" y="2544093"/>
            <a:ext cx="1289153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офис</a:t>
            </a:r>
            <a:endParaRPr lang="en-US" sz="1600" b="0" dirty="0"/>
          </a:p>
        </p:txBody>
      </p:sp>
      <p:sp>
        <p:nvSpPr>
          <p:cNvPr id="99" name="Текст 2">
            <a:extLst>
              <a:ext uri="{FF2B5EF4-FFF2-40B4-BE49-F238E27FC236}">
                <a16:creationId xmlns:a16="http://schemas.microsoft.com/office/drawing/2014/main" id="{52A11E6C-E2E5-4411-BC12-45BADED19188}"/>
              </a:ext>
            </a:extLst>
          </p:cNvPr>
          <p:cNvSpPr txBox="1">
            <a:spLocks/>
          </p:cNvSpPr>
          <p:nvPr/>
        </p:nvSpPr>
        <p:spPr>
          <a:xfrm>
            <a:off x="2624697" y="4241668"/>
            <a:ext cx="2829805" cy="36277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холл</a:t>
            </a:r>
            <a:endParaRPr lang="en-US" sz="1600" b="0" dirty="0"/>
          </a:p>
        </p:txBody>
      </p:sp>
      <p:sp>
        <p:nvSpPr>
          <p:cNvPr id="100" name="Текст 2">
            <a:extLst>
              <a:ext uri="{FF2B5EF4-FFF2-40B4-BE49-F238E27FC236}">
                <a16:creationId xmlns:a16="http://schemas.microsoft.com/office/drawing/2014/main" id="{C3CD3948-DFBA-4B59-AFF9-3D50F44C4EAE}"/>
              </a:ext>
            </a:extLst>
          </p:cNvPr>
          <p:cNvSpPr txBox="1">
            <a:spLocks/>
          </p:cNvSpPr>
          <p:nvPr/>
        </p:nvSpPr>
        <p:spPr>
          <a:xfrm>
            <a:off x="4358016" y="5909714"/>
            <a:ext cx="3132884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прилегающие территории</a:t>
            </a:r>
            <a:endParaRPr lang="en-US" sz="1600" b="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5AC80FD-0492-4FDB-99EC-6B51404F7826}"/>
              </a:ext>
            </a:extLst>
          </p:cNvPr>
          <p:cNvSpPr txBox="1"/>
          <p:nvPr/>
        </p:nvSpPr>
        <p:spPr>
          <a:xfrm>
            <a:off x="1859002" y="1554189"/>
            <a:ext cx="9749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+mj-lt"/>
              </a:rPr>
              <a:t>НОВИНКА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B9FB9599-C771-449A-9BB6-6F1FDD97B686}"/>
              </a:ext>
            </a:extLst>
          </p:cNvPr>
          <p:cNvSpPr/>
          <p:nvPr/>
        </p:nvSpPr>
        <p:spPr>
          <a:xfrm>
            <a:off x="4338197" y="2435198"/>
            <a:ext cx="1015950" cy="29062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5FEA137-0977-42D3-A16A-F54203C3B6C7}"/>
              </a:ext>
            </a:extLst>
          </p:cNvPr>
          <p:cNvSpPr txBox="1"/>
          <p:nvPr/>
        </p:nvSpPr>
        <p:spPr>
          <a:xfrm>
            <a:off x="4355797" y="2469835"/>
            <a:ext cx="9749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+mj-lt"/>
              </a:rPr>
              <a:t>НОВИНКА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id="{1182092B-2B47-48A9-ABDD-E913DEE61513}"/>
              </a:ext>
            </a:extLst>
          </p:cNvPr>
          <p:cNvSpPr txBox="1">
            <a:spLocks/>
          </p:cNvSpPr>
          <p:nvPr/>
        </p:nvSpPr>
        <p:spPr>
          <a:xfrm>
            <a:off x="5614483" y="1520705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D109F5E4-BD5A-4581-87F5-FEA091835EBC}"/>
              </a:ext>
            </a:extLst>
          </p:cNvPr>
          <p:cNvSpPr txBox="1">
            <a:spLocks/>
          </p:cNvSpPr>
          <p:nvPr/>
        </p:nvSpPr>
        <p:spPr>
          <a:xfrm>
            <a:off x="4732592" y="1520706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dali</a:t>
            </a:r>
            <a:endParaRPr lang="en-US" sz="1200" b="0" dirty="0">
              <a:solidFill>
                <a:schemeClr val="bg1"/>
              </a:solidFill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451CE64-8E47-419E-A439-BAC03D9838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316" y="2747449"/>
            <a:ext cx="740897" cy="117126"/>
          </a:xfrm>
          <a:prstGeom prst="rect">
            <a:avLst/>
          </a:prstGeom>
        </p:spPr>
      </p:pic>
      <p:sp>
        <p:nvSpPr>
          <p:cNvPr id="47" name="Текст 2">
            <a:extLst>
              <a:ext uri="{FF2B5EF4-FFF2-40B4-BE49-F238E27FC236}">
                <a16:creationId xmlns:a16="http://schemas.microsoft.com/office/drawing/2014/main" id="{C9718A7D-45B8-478C-8163-3F4EBBB90004}"/>
              </a:ext>
            </a:extLst>
          </p:cNvPr>
          <p:cNvSpPr txBox="1">
            <a:spLocks/>
          </p:cNvSpPr>
          <p:nvPr/>
        </p:nvSpPr>
        <p:spPr>
          <a:xfrm>
            <a:off x="6496374" y="1520704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pwm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9" name="Текст 2">
            <a:extLst>
              <a:ext uri="{FF2B5EF4-FFF2-40B4-BE49-F238E27FC236}">
                <a16:creationId xmlns:a16="http://schemas.microsoft.com/office/drawing/2014/main" id="{F328F155-45E4-4083-A45C-182C04880C32}"/>
              </a:ext>
            </a:extLst>
          </p:cNvPr>
          <p:cNvSpPr txBox="1">
            <a:spLocks/>
          </p:cNvSpPr>
          <p:nvPr/>
        </p:nvSpPr>
        <p:spPr>
          <a:xfrm>
            <a:off x="7492553" y="2561991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51" name="Текст 2">
            <a:extLst>
              <a:ext uri="{FF2B5EF4-FFF2-40B4-BE49-F238E27FC236}">
                <a16:creationId xmlns:a16="http://schemas.microsoft.com/office/drawing/2014/main" id="{BAC51BFD-3CA7-4063-940B-DD07B2749C39}"/>
              </a:ext>
            </a:extLst>
          </p:cNvPr>
          <p:cNvSpPr txBox="1">
            <a:spLocks/>
          </p:cNvSpPr>
          <p:nvPr/>
        </p:nvSpPr>
        <p:spPr>
          <a:xfrm>
            <a:off x="6610662" y="2561992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dali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52" name="Текст 2">
            <a:extLst>
              <a:ext uri="{FF2B5EF4-FFF2-40B4-BE49-F238E27FC236}">
                <a16:creationId xmlns:a16="http://schemas.microsoft.com/office/drawing/2014/main" id="{8C19981C-8B6A-4FF3-96C7-8EE7690D6334}"/>
              </a:ext>
            </a:extLst>
          </p:cNvPr>
          <p:cNvSpPr txBox="1">
            <a:spLocks/>
          </p:cNvSpPr>
          <p:nvPr/>
        </p:nvSpPr>
        <p:spPr>
          <a:xfrm>
            <a:off x="8374444" y="2561990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pwm</a:t>
            </a:r>
            <a:endParaRPr lang="en-US" sz="1200" b="0" dirty="0">
              <a:solidFill>
                <a:schemeClr val="bg1"/>
              </a:solidFill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864B940-0B2F-49F2-A429-8799555EF1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979" y="1855054"/>
            <a:ext cx="704741" cy="131315"/>
          </a:xfrm>
          <a:prstGeom prst="rect">
            <a:avLst/>
          </a:prstGeom>
        </p:spPr>
      </p:pic>
      <p:sp>
        <p:nvSpPr>
          <p:cNvPr id="53" name="Текст 2">
            <a:extLst>
              <a:ext uri="{FF2B5EF4-FFF2-40B4-BE49-F238E27FC236}">
                <a16:creationId xmlns:a16="http://schemas.microsoft.com/office/drawing/2014/main" id="{50E11BF4-7CEA-4DD3-8B1C-A58A40793394}"/>
              </a:ext>
            </a:extLst>
          </p:cNvPr>
          <p:cNvSpPr txBox="1">
            <a:spLocks/>
          </p:cNvSpPr>
          <p:nvPr/>
        </p:nvSpPr>
        <p:spPr>
          <a:xfrm>
            <a:off x="7378265" y="1520704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dmx512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5822AD1-F4FB-4354-8B49-7B7F92262C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073" y="5538263"/>
            <a:ext cx="704741" cy="1313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96DC6FE-3037-4A43-B825-D87E8ABEAB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55394" y="5376401"/>
            <a:ext cx="1110549" cy="1416960"/>
          </a:xfrm>
          <a:prstGeom prst="rect">
            <a:avLst/>
          </a:prstGeom>
        </p:spPr>
      </p:pic>
      <p:sp>
        <p:nvSpPr>
          <p:cNvPr id="62" name="Текст 2">
            <a:extLst>
              <a:ext uri="{FF2B5EF4-FFF2-40B4-BE49-F238E27FC236}">
                <a16:creationId xmlns:a16="http://schemas.microsoft.com/office/drawing/2014/main" id="{DD84337F-3E87-402A-8112-581F28AC7C00}"/>
              </a:ext>
            </a:extLst>
          </p:cNvPr>
          <p:cNvSpPr txBox="1">
            <a:spLocks/>
          </p:cNvSpPr>
          <p:nvPr/>
        </p:nvSpPr>
        <p:spPr>
          <a:xfrm>
            <a:off x="4466622" y="6301919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65" name="Текст 2">
            <a:extLst>
              <a:ext uri="{FF2B5EF4-FFF2-40B4-BE49-F238E27FC236}">
                <a16:creationId xmlns:a16="http://schemas.microsoft.com/office/drawing/2014/main" id="{77207706-1662-4977-BDF0-B8098EFB533F}"/>
              </a:ext>
            </a:extLst>
          </p:cNvPr>
          <p:cNvSpPr txBox="1">
            <a:spLocks/>
          </p:cNvSpPr>
          <p:nvPr/>
        </p:nvSpPr>
        <p:spPr>
          <a:xfrm>
            <a:off x="5348513" y="6301918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pwm</a:t>
            </a:r>
            <a:endParaRPr lang="en-US" sz="1200" b="0" dirty="0">
              <a:solidFill>
                <a:schemeClr val="bg1"/>
              </a:solidFill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9D5EFC93-0714-43F3-B6F5-2319ABF3F0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040" y="2337229"/>
            <a:ext cx="1721354" cy="1721354"/>
          </a:xfrm>
          <a:prstGeom prst="rect">
            <a:avLst/>
          </a:prstGeom>
        </p:spPr>
      </p:pic>
      <p:sp>
        <p:nvSpPr>
          <p:cNvPr id="68" name="Текст 2">
            <a:extLst>
              <a:ext uri="{FF2B5EF4-FFF2-40B4-BE49-F238E27FC236}">
                <a16:creationId xmlns:a16="http://schemas.microsoft.com/office/drawing/2014/main" id="{3C4CBDB4-7937-4888-8B92-BC6431ECE049}"/>
              </a:ext>
            </a:extLst>
          </p:cNvPr>
          <p:cNvSpPr txBox="1">
            <a:spLocks/>
          </p:cNvSpPr>
          <p:nvPr/>
        </p:nvSpPr>
        <p:spPr>
          <a:xfrm>
            <a:off x="3584731" y="3907811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69" name="Текст 2">
            <a:extLst>
              <a:ext uri="{FF2B5EF4-FFF2-40B4-BE49-F238E27FC236}">
                <a16:creationId xmlns:a16="http://schemas.microsoft.com/office/drawing/2014/main" id="{859D8E82-64D5-4084-9311-EC0807E87E0E}"/>
              </a:ext>
            </a:extLst>
          </p:cNvPr>
          <p:cNvSpPr txBox="1">
            <a:spLocks/>
          </p:cNvSpPr>
          <p:nvPr/>
        </p:nvSpPr>
        <p:spPr>
          <a:xfrm>
            <a:off x="2702840" y="3907812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dali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B47BB30-DC2C-4B7D-973F-7ECA88406DBC}"/>
              </a:ext>
            </a:extLst>
          </p:cNvPr>
          <p:cNvSpPr/>
          <p:nvPr/>
        </p:nvSpPr>
        <p:spPr>
          <a:xfrm>
            <a:off x="1481313" y="1558212"/>
            <a:ext cx="1015950" cy="29062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ACEF402-DDAC-4DD1-BDD8-E41A9AF43E77}"/>
              </a:ext>
            </a:extLst>
          </p:cNvPr>
          <p:cNvSpPr txBox="1"/>
          <p:nvPr/>
        </p:nvSpPr>
        <p:spPr>
          <a:xfrm>
            <a:off x="1498913" y="1592849"/>
            <a:ext cx="9749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+mj-lt"/>
              </a:rPr>
              <a:t>НОВИНКА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00D0D8-6552-4A88-ACB4-4F638472C09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" r="8639"/>
          <a:stretch/>
        </p:blipFill>
        <p:spPr>
          <a:xfrm rot="18973762">
            <a:off x="433523" y="1884923"/>
            <a:ext cx="1398884" cy="8610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387B5A-AA6F-4176-A482-088BF7A9A8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090" y="3679307"/>
            <a:ext cx="1999503" cy="112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82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82330A-EC74-4B91-8AD6-B48F6A00E1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7949" y="-2"/>
            <a:ext cx="4554051" cy="6858000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A399243E-63D4-467B-8248-558CE29616F1}"/>
              </a:ext>
            </a:extLst>
          </p:cNvPr>
          <p:cNvSpPr txBox="1">
            <a:spLocks/>
          </p:cNvSpPr>
          <p:nvPr/>
        </p:nvSpPr>
        <p:spPr>
          <a:xfrm>
            <a:off x="235874" y="765544"/>
            <a:ext cx="7717279" cy="362096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ОСВЕЩЕНИЕ</a:t>
            </a:r>
            <a:br>
              <a:rPr lang="ru-RU" sz="3200" dirty="0"/>
            </a:br>
            <a:r>
              <a:rPr lang="ru-RU" sz="3200" dirty="0"/>
              <a:t>ЗАЛОВ</a:t>
            </a:r>
          </a:p>
          <a:p>
            <a:endParaRPr lang="ru-RU" sz="320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98087C-976F-4DF1-AE11-A9DE80686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80644" y="253997"/>
            <a:ext cx="821215" cy="314324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556989B7-C0F0-434B-8921-07FF5FABCBCC}"/>
              </a:ext>
            </a:extLst>
          </p:cNvPr>
          <p:cNvSpPr txBox="1">
            <a:spLocks/>
          </p:cNvSpPr>
          <p:nvPr/>
        </p:nvSpPr>
        <p:spPr>
          <a:xfrm>
            <a:off x="247326" y="1067435"/>
            <a:ext cx="7161542" cy="559346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+mn-lt"/>
              </a:rPr>
              <a:t>ВЫСОТА УСТАНОВКИ 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19A36EA4-7111-41A3-BA11-6034381999A3}"/>
              </a:ext>
            </a:extLst>
          </p:cNvPr>
          <p:cNvSpPr txBox="1">
            <a:spLocks/>
          </p:cNvSpPr>
          <p:nvPr/>
        </p:nvSpPr>
        <p:spPr>
          <a:xfrm>
            <a:off x="334962" y="1626781"/>
            <a:ext cx="6145681" cy="139286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Соответствие дизайн-концепции</a:t>
            </a:r>
          </a:p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Оптика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9EBD429-9845-49DF-B46D-4ECD2F1F9F58}"/>
              </a:ext>
            </a:extLst>
          </p:cNvPr>
          <p:cNvSpPr/>
          <p:nvPr/>
        </p:nvSpPr>
        <p:spPr>
          <a:xfrm>
            <a:off x="349844" y="3290111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A0E88A5-0CE3-425C-B44C-371D32546BF6}"/>
              </a:ext>
            </a:extLst>
          </p:cNvPr>
          <p:cNvSpPr/>
          <p:nvPr/>
        </p:nvSpPr>
        <p:spPr>
          <a:xfrm>
            <a:off x="349844" y="5053182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43E462-39F5-4809-B475-E4397C07EDDD}"/>
              </a:ext>
            </a:extLst>
          </p:cNvPr>
          <p:cNvSpPr txBox="1"/>
          <p:nvPr/>
        </p:nvSpPr>
        <p:spPr>
          <a:xfrm>
            <a:off x="1629004" y="3225147"/>
            <a:ext cx="328919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L-INDUSTRY II PRO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9" name="TextBox 176">
            <a:extLst>
              <a:ext uri="{FF2B5EF4-FFF2-40B4-BE49-F238E27FC236}">
                <a16:creationId xmlns:a16="http://schemas.microsoft.com/office/drawing/2014/main" id="{88809559-62CF-4766-A3F5-8D9394B90255}"/>
              </a:ext>
            </a:extLst>
          </p:cNvPr>
          <p:cNvSpPr txBox="1"/>
          <p:nvPr/>
        </p:nvSpPr>
        <p:spPr>
          <a:xfrm>
            <a:off x="1726200" y="383531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50</a:t>
            </a:r>
            <a:r>
              <a:rPr lang="ru-RU" sz="1200" dirty="0"/>
              <a:t> - </a:t>
            </a:r>
            <a:r>
              <a:rPr lang="en-US" sz="1200" dirty="0"/>
              <a:t>25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20" name="TextBox 176">
            <a:extLst>
              <a:ext uri="{FF2B5EF4-FFF2-40B4-BE49-F238E27FC236}">
                <a16:creationId xmlns:a16="http://schemas.microsoft.com/office/drawing/2014/main" id="{BD73B380-86FE-42DC-B478-B5557E4FFE98}"/>
              </a:ext>
            </a:extLst>
          </p:cNvPr>
          <p:cNvSpPr txBox="1"/>
          <p:nvPr/>
        </p:nvSpPr>
        <p:spPr>
          <a:xfrm>
            <a:off x="1726200" y="4215781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6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0E5F2C-210E-4E0B-B3B5-82DC4B78F6BC}"/>
              </a:ext>
            </a:extLst>
          </p:cNvPr>
          <p:cNvSpPr txBox="1"/>
          <p:nvPr/>
        </p:nvSpPr>
        <p:spPr>
          <a:xfrm>
            <a:off x="1635166" y="5029913"/>
            <a:ext cx="378321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 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L-INDUSTRY II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23" name="TextBox 176">
            <a:extLst>
              <a:ext uri="{FF2B5EF4-FFF2-40B4-BE49-F238E27FC236}">
                <a16:creationId xmlns:a16="http://schemas.microsoft.com/office/drawing/2014/main" id="{0E3CFC6E-1AA6-4630-8A55-20397F9DA0DB}"/>
              </a:ext>
            </a:extLst>
          </p:cNvPr>
          <p:cNvSpPr txBox="1"/>
          <p:nvPr/>
        </p:nvSpPr>
        <p:spPr>
          <a:xfrm>
            <a:off x="1732362" y="5573404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71</a:t>
            </a:r>
            <a:r>
              <a:rPr lang="ru-RU" sz="1200" dirty="0"/>
              <a:t> - </a:t>
            </a:r>
            <a:r>
              <a:rPr lang="en-US" sz="1200" dirty="0"/>
              <a:t>120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24" name="TextBox 176">
            <a:extLst>
              <a:ext uri="{FF2B5EF4-FFF2-40B4-BE49-F238E27FC236}">
                <a16:creationId xmlns:a16="http://schemas.microsoft.com/office/drawing/2014/main" id="{3D794410-6CF5-4681-AFC5-A796AA6B3A01}"/>
              </a:ext>
            </a:extLst>
          </p:cNvPr>
          <p:cNvSpPr txBox="1"/>
          <p:nvPr/>
        </p:nvSpPr>
        <p:spPr>
          <a:xfrm>
            <a:off x="1732362" y="5953872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5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3F47370-1987-4A07-9195-735B690DB1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82855" y="4743751"/>
            <a:ext cx="2296158" cy="1933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A29CA6A-7277-4DCC-8DB5-4640C0B113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89" y="5066017"/>
            <a:ext cx="1073747" cy="134400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AD7D996-82EF-46F2-A4D4-F3877D216D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002" y="3290111"/>
            <a:ext cx="1374694" cy="137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948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шаблон - 2024">
  <a:themeElements>
    <a:clrScheme name="IEK-24_v01">
      <a:dk1>
        <a:srgbClr val="1E252A"/>
      </a:dk1>
      <a:lt1>
        <a:srgbClr val="FFFFFF"/>
      </a:lt1>
      <a:dk2>
        <a:srgbClr val="7F7F7F"/>
      </a:dk2>
      <a:lt2>
        <a:srgbClr val="FFE200"/>
      </a:lt2>
      <a:accent1>
        <a:srgbClr val="1E252A"/>
      </a:accent1>
      <a:accent2>
        <a:srgbClr val="FFE200"/>
      </a:accent2>
      <a:accent3>
        <a:srgbClr val="606567"/>
      </a:accent3>
      <a:accent4>
        <a:srgbClr val="A1A5A7"/>
      </a:accent4>
      <a:accent5>
        <a:srgbClr val="D6D6D6"/>
      </a:accent5>
      <a:accent6>
        <a:srgbClr val="FF4811"/>
      </a:accent6>
      <a:hlink>
        <a:srgbClr val="B4C6E7"/>
      </a:hlink>
      <a:folHlink>
        <a:srgbClr val="D7B5C6"/>
      </a:folHlink>
    </a:clrScheme>
    <a:fontScheme name="IEK-24_v01">
      <a:majorFont>
        <a:latin typeface="Druk Text Wide Cyr"/>
        <a:ea typeface=""/>
        <a:cs typeface=""/>
      </a:majorFont>
      <a:minorFont>
        <a:latin typeface="Wix Madefor Displa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18056</TotalTime>
  <Words>1274</Words>
  <Application>Microsoft Office PowerPoint</Application>
  <PresentationFormat>Широкоэкранный</PresentationFormat>
  <Paragraphs>392</Paragraphs>
  <Slides>22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Druk Text Wide Cyr (Заголовки)</vt:lpstr>
      <vt:lpstr>Wix Madefor Display ExtraBold</vt:lpstr>
      <vt:lpstr>Arial</vt:lpstr>
      <vt:lpstr>Wix Madefor Display</vt:lpstr>
      <vt:lpstr>Wix Madefor Display Medium</vt:lpstr>
      <vt:lpstr>Druk Text Wide Cyr</vt:lpstr>
      <vt:lpstr>Calibri</vt:lpstr>
      <vt:lpstr>Wingdings</vt:lpstr>
      <vt:lpstr>шаблон - 2024</vt:lpstr>
      <vt:lpstr>CorelDRAW</vt:lpstr>
      <vt:lpstr>Презентация PowerPoint</vt:lpstr>
      <vt:lpstr>ХОЛДИНГ КОМПЛЕКСНЫХ РЕШЕНИЙ</vt:lpstr>
      <vt:lpstr>КОМПЛЕКСНОЕ РЕШЕНИЕ IEK GROUP ДЛЯ КУЛЬТУРЫ И ТУРИЗМА</vt:lpstr>
      <vt:lpstr>САМЫЙ ВЫСОКИЙ МОНУМЕНТ В РОСCИИ</vt:lpstr>
      <vt:lpstr>РЕАЛИЗОВАННЫЕ ПРОЕКТЫ</vt:lpstr>
      <vt:lpstr>LEDEL ДЛЯ МУЗЫКАЛЬНЫХ ПЛОЩАДОК</vt:lpstr>
      <vt:lpstr>РЕАЛИЗОВАННЫЙ ПРОЕКТ</vt:lpstr>
      <vt:lpstr>АССОРТИМЕНТ ДЛЯ ОБЪЕКТА КУЛЬТУРЫ</vt:lpstr>
      <vt:lpstr>Презентация PowerPoint</vt:lpstr>
      <vt:lpstr>Презентация PowerPoint</vt:lpstr>
      <vt:lpstr>АРХИТЕКТУРНАЯ ПОДСВЕТКА</vt:lpstr>
      <vt:lpstr>Презентация PowerPoint</vt:lpstr>
      <vt:lpstr>Презентация PowerPoint</vt:lpstr>
      <vt:lpstr>5 РЕШЕНИЙ ДЛЯ КОМПЛЕКСНОГО ОСВЕЩЕНИЯ</vt:lpstr>
      <vt:lpstr>FSP  С ЛЕГКОЙ ОПОРОЙ </vt:lpstr>
      <vt:lpstr>L-LEGO II МОДУЛЬНОЕ РЕШЕНИЕ</vt:lpstr>
      <vt:lpstr>FLT 2.0 ДЛЯ РЕЕЧНЫХ ПОТОЛКОВ</vt:lpstr>
      <vt:lpstr>FPL ДЛЯ РАВНОМЕРНОЙ ЗАСВЕТКИ</vt:lpstr>
      <vt:lpstr>ДВО ЛИНЗОВАННЫЙ ДАУНЛАЙТ</vt:lpstr>
      <vt:lpstr>ПРОЕКТНЫЙ ПОДХОД</vt:lpstr>
      <vt:lpstr>МЫ В ВЕНДОР ЛИСТАХ:</vt:lpstr>
      <vt:lpstr>НОВОСТИ, НОВИНКИ И АКЦИИ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Ванявин Николай Игоревич</dc:creator>
  <cp:lastModifiedBy>Насырова Зиля Рашидовна</cp:lastModifiedBy>
  <cp:revision>1286</cp:revision>
  <dcterms:created xsi:type="dcterms:W3CDTF">2024-01-22T11:08:48Z</dcterms:created>
  <dcterms:modified xsi:type="dcterms:W3CDTF">2026-03-23T07:59:32Z</dcterms:modified>
</cp:coreProperties>
</file>