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004" r:id="rId2"/>
    <p:sldId id="2005" r:id="rId3"/>
    <p:sldId id="2534" r:id="rId4"/>
    <p:sldId id="2480" r:id="rId5"/>
    <p:sldId id="2467" r:id="rId6"/>
    <p:sldId id="2469" r:id="rId7"/>
    <p:sldId id="2472" r:id="rId8"/>
    <p:sldId id="2592" r:id="rId9"/>
    <p:sldId id="2599" r:id="rId10"/>
    <p:sldId id="2531" r:id="rId11"/>
    <p:sldId id="2601" r:id="rId12"/>
    <p:sldId id="2513" r:id="rId13"/>
    <p:sldId id="2517" r:id="rId14"/>
    <p:sldId id="2593" r:id="rId15"/>
    <p:sldId id="2606" r:id="rId16"/>
    <p:sldId id="2595" r:id="rId17"/>
    <p:sldId id="2605" r:id="rId18"/>
    <p:sldId id="2600" r:id="rId19"/>
    <p:sldId id="2598" r:id="rId20"/>
    <p:sldId id="2506" r:id="rId21"/>
    <p:sldId id="2550" r:id="rId22"/>
    <p:sldId id="1989" r:id="rId23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Druk Text Wide Cyr" pitchFamily="50" charset="-52"/>
      <p:bold r:id="rId30"/>
    </p:embeddedFont>
    <p:embeddedFont>
      <p:font typeface="Wix Madefor Display" panose="020B0503020203020203" pitchFamily="34" charset="-52"/>
      <p:regular r:id="rId31"/>
      <p:bold r:id="rId32"/>
    </p:embeddedFont>
    <p:embeddedFont>
      <p:font typeface="Wix Madefor Display ExtraBold" panose="020B0503020203020203" pitchFamily="34" charset="-52"/>
      <p:bold r:id="rId33"/>
    </p:embeddedFont>
    <p:embeddedFont>
      <p:font typeface="Wix Madefor Display Medium" panose="020B0503020203020203" pitchFamily="34" charset="-52"/>
      <p:regular r:id="rId3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79" userDrawn="1">
          <p15:clr>
            <a:srgbClr val="A4A3A4"/>
          </p15:clr>
        </p15:guide>
        <p15:guide id="2" pos="7401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orient="horz" pos="3816" userDrawn="1">
          <p15:clr>
            <a:srgbClr val="A4A3A4"/>
          </p15:clr>
        </p15:guide>
        <p15:guide id="5" pos="1436" userDrawn="1">
          <p15:clr>
            <a:srgbClr val="A4A3A4"/>
          </p15:clr>
        </p15:guide>
        <p15:guide id="6" pos="2615" userDrawn="1">
          <p15:clr>
            <a:srgbClr val="A4A3A4"/>
          </p15:clr>
        </p15:guide>
        <p15:guide id="7" pos="3795" userDrawn="1">
          <p15:clr>
            <a:srgbClr val="A4A3A4"/>
          </p15:clr>
        </p15:guide>
        <p15:guide id="8" pos="4974" userDrawn="1">
          <p15:clr>
            <a:srgbClr val="A4A3A4"/>
          </p15:clr>
        </p15:guide>
        <p15:guide id="9" pos="61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имир Силкин" initials="ВС" lastIdx="44" clrIdx="0">
    <p:extLst>
      <p:ext uri="{19B8F6BF-5375-455C-9EA6-DF929625EA0E}">
        <p15:presenceInfo xmlns:p15="http://schemas.microsoft.com/office/powerpoint/2012/main" userId="ec0c8ac250464c1a" providerId="Windows Live"/>
      </p:ext>
    </p:extLst>
  </p:cmAuthor>
  <p:cmAuthor id="2" name="Комиссарова Виктория Александровна" initials="КВА" lastIdx="15" clrIdx="1">
    <p:extLst>
      <p:ext uri="{19B8F6BF-5375-455C-9EA6-DF929625EA0E}">
        <p15:presenceInfo xmlns:p15="http://schemas.microsoft.com/office/powerpoint/2012/main" userId="S-1-5-21-417890761-388646037-2193545323-46985" providerId="AD"/>
      </p:ext>
    </p:extLst>
  </p:cmAuthor>
  <p:cmAuthor id="3" name="Налеткин Павел Александрович" initials="НПА" lastIdx="1" clrIdx="2">
    <p:extLst>
      <p:ext uri="{19B8F6BF-5375-455C-9EA6-DF929625EA0E}">
        <p15:presenceInfo xmlns:p15="http://schemas.microsoft.com/office/powerpoint/2012/main" userId="S-1-5-21-1624278547-3400469047-3277850944-146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C357"/>
    <a:srgbClr val="5DBAFF"/>
    <a:srgbClr val="B3F384"/>
    <a:srgbClr val="D9D9D9"/>
    <a:srgbClr val="F2F2F2"/>
    <a:srgbClr val="ECEDED"/>
    <a:srgbClr val="FFE200"/>
    <a:srgbClr val="D6D6D6"/>
    <a:srgbClr val="A1A5A7"/>
    <a:srgbClr val="F4B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7CE84F3-28C3-443E-9E96-99CF82512B78}" styleName="Dark Style 1 –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–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55" autoAdjust="0"/>
    <p:restoredTop sz="96374" autoAdjust="0"/>
  </p:normalViewPr>
  <p:slideViewPr>
    <p:cSldViewPr snapToGrid="0">
      <p:cViewPr>
        <p:scale>
          <a:sx n="75" d="100"/>
          <a:sy n="75" d="100"/>
        </p:scale>
        <p:origin x="355" y="139"/>
      </p:cViewPr>
      <p:guideLst>
        <p:guide pos="279"/>
        <p:guide pos="7401"/>
        <p:guide orient="horz" pos="3997"/>
        <p:guide orient="horz" pos="3816"/>
        <p:guide pos="1436"/>
        <p:guide pos="2615"/>
        <p:guide pos="3795"/>
        <p:guide pos="4974"/>
        <p:guide pos="615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03" d="100"/>
          <a:sy n="103" d="100"/>
        </p:scale>
        <p:origin x="4306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92202C7-C1A7-4C0A-A45D-4E7AEE6A15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E8E0F7-7EDD-4728-BF3D-25582128D7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B8099-D87A-4929-A67A-6E040DE70058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1F3141-D434-4CA4-9104-A82DC24285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79967E-9284-4CA0-9EC4-DB6B3DE88F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CE165-EB96-4A75-8947-99D871742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0251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3C75A-F3CB-40EE-8778-80CF025E6857}" type="datetimeFigureOut">
              <a:rPr lang="ru-RU" smtClean="0"/>
              <a:t>23.03.2026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0612B-FB04-481B-B782-CA85E82F05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636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868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64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50612B-FB04-481B-B782-CA85E82F05C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31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506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57798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8142173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793528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C1D085-1B9D-4F2A-AFCC-BEDB5B8033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22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69574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8325" y="-965200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388587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C442ED-6386-4D55-B894-E3BC5329E9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87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луш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30F0CCE-7757-4723-9EE7-0DD319A78524}"/>
              </a:ext>
            </a:extLst>
          </p:cNvPr>
          <p:cNvSpPr/>
          <p:nvPr userDrawn="1"/>
        </p:nvSpPr>
        <p:spPr>
          <a:xfrm>
            <a:off x="0" y="0"/>
            <a:ext cx="12261574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90DBB7E4-AC1D-47B3-ADA8-8BCD21210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27567" y="-889901"/>
            <a:ext cx="8318501" cy="8242300"/>
          </a:xfrm>
          <a:custGeom>
            <a:avLst/>
            <a:gdLst>
              <a:gd name="connsiteX0" fmla="*/ 2967400 w 8318501"/>
              <a:gd name="connsiteY0" fmla="*/ 0 h 8242300"/>
              <a:gd name="connsiteX1" fmla="*/ 7103698 w 8318501"/>
              <a:gd name="connsiteY1" fmla="*/ 0 h 8242300"/>
              <a:gd name="connsiteX2" fmla="*/ 4136299 w 8318501"/>
              <a:gd name="connsiteY2" fmla="*/ 3454400 h 8242300"/>
              <a:gd name="connsiteX3" fmla="*/ 8318501 w 8318501"/>
              <a:gd name="connsiteY3" fmla="*/ 3454400 h 8242300"/>
              <a:gd name="connsiteX4" fmla="*/ 4205599 w 8318501"/>
              <a:gd name="connsiteY4" fmla="*/ 8242300 h 8242300"/>
              <a:gd name="connsiteX5" fmla="*/ 0 w 8318501"/>
              <a:gd name="connsiteY5" fmla="*/ 8242300 h 8242300"/>
              <a:gd name="connsiteX6" fmla="*/ 4112902 w 8318501"/>
              <a:gd name="connsiteY6" fmla="*/ 3454400 h 8242300"/>
              <a:gd name="connsiteX7" fmla="*/ 1 w 8318501"/>
              <a:gd name="connsiteY7" fmla="*/ 3454400 h 824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18501" h="8242300">
                <a:moveTo>
                  <a:pt x="2967400" y="0"/>
                </a:moveTo>
                <a:lnTo>
                  <a:pt x="7103698" y="0"/>
                </a:lnTo>
                <a:lnTo>
                  <a:pt x="4136299" y="3454400"/>
                </a:lnTo>
                <a:lnTo>
                  <a:pt x="8318501" y="3454400"/>
                </a:lnTo>
                <a:lnTo>
                  <a:pt x="4205599" y="8242300"/>
                </a:lnTo>
                <a:lnTo>
                  <a:pt x="0" y="8242300"/>
                </a:lnTo>
                <a:lnTo>
                  <a:pt x="4112902" y="3454400"/>
                </a:lnTo>
                <a:lnTo>
                  <a:pt x="1" y="34544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232" y="3253233"/>
            <a:ext cx="8142173" cy="1636762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РАЗДЕЛА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C19FB2-CE83-4080-AE6B-13A7CC92D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97361" y="796534"/>
            <a:ext cx="2116137" cy="809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444A16-12FD-406D-92F0-C92AB96810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83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33407" y="266702"/>
            <a:ext cx="821215" cy="314324"/>
          </a:xfrm>
          <a:prstGeom prst="rect">
            <a:avLst/>
          </a:prstGeom>
        </p:spPr>
      </p:pic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578591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12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9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фото_заголвок_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E34717-8CE9-4EB5-83D3-EDABAB44BF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4925" y="-46038"/>
            <a:ext cx="5160963" cy="695166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917AADDA-83C4-4E73-9145-39BB7E73A1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9600" y="2914650"/>
            <a:ext cx="646572" cy="514350"/>
          </a:xfrm>
          <a:prstGeom prst="rect">
            <a:avLst/>
          </a:prstGeom>
        </p:spPr>
        <p:txBody>
          <a:bodyPr lIns="0" tIns="36000" rIns="72000"/>
          <a:lstStyle>
            <a:lvl1pPr marL="0" indent="0" algn="ctr">
              <a:buSzPct val="150000"/>
              <a:buFont typeface="+mj-lt"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5E687365-AC58-4B9F-BC0C-293CEF7380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36172" y="2914650"/>
            <a:ext cx="5520866" cy="514350"/>
          </a:xfrm>
          <a:prstGeom prst="rect">
            <a:avLst/>
          </a:prstGeom>
        </p:spPr>
        <p:txBody>
          <a:bodyPr lIns="180000" tIns="158400"/>
          <a:lstStyle>
            <a:lvl1pPr marL="0" indent="0" algn="l">
              <a:buSzPct val="150000"/>
              <a:buFont typeface="+mj-lt"/>
              <a:buNone/>
              <a:defRPr sz="14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Вставить текст в наполнитель, дублировать блок для увеличения списка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3FB585DF-85EE-484F-BA36-6F39839740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92040" y="1042035"/>
            <a:ext cx="6888480" cy="14116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accent6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accent6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accent6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accent6"/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ЗАГОЛОВОК В 2 СТРОКИ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955DC7-F406-427E-8E53-5F46B171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6" y="267712"/>
            <a:ext cx="821212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77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156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811930EB-8B20-47DB-A058-ECB9FD869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434305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3" name="Заголовок 19">
            <a:extLst>
              <a:ext uri="{FF2B5EF4-FFF2-40B4-BE49-F238E27FC236}">
                <a16:creationId xmlns:a16="http://schemas.microsoft.com/office/drawing/2014/main" id="{F2F02BDE-971E-407F-98C3-1FC9287C12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0371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07E56B-3DCE-42B8-B15A-94A64F2DB7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4713" y="806451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74742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134524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134524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330122"/>
            <a:ext cx="4481457" cy="4189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219200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244600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330122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4" name="Заголовок 19">
            <a:extLst>
              <a:ext uri="{FF2B5EF4-FFF2-40B4-BE49-F238E27FC236}">
                <a16:creationId xmlns:a16="http://schemas.microsoft.com/office/drawing/2014/main" id="{D58D28DF-B11B-40FC-8D56-399AD14B88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71978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52587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Рисунок 25">
            <a:extLst>
              <a:ext uri="{FF2B5EF4-FFF2-40B4-BE49-F238E27FC236}">
                <a16:creationId xmlns:a16="http://schemas.microsoft.com/office/drawing/2014/main" id="{B1E8BA95-27BE-4E65-9A44-A7E3BFDC8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146223"/>
            <a:ext cx="2768600" cy="571177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A3B647-999B-49DA-A8FC-6DFC5099DC04}"/>
              </a:ext>
            </a:extLst>
          </p:cNvPr>
          <p:cNvSpPr/>
          <p:nvPr userDrawn="1"/>
        </p:nvSpPr>
        <p:spPr>
          <a:xfrm>
            <a:off x="2476500" y="1563149"/>
            <a:ext cx="5651500" cy="8627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2EC7DE5-9D1B-4BA7-8432-BEA0732442CD}"/>
              </a:ext>
            </a:extLst>
          </p:cNvPr>
          <p:cNvSpPr/>
          <p:nvPr userDrawn="1"/>
        </p:nvSpPr>
        <p:spPr>
          <a:xfrm>
            <a:off x="8128000" y="1563149"/>
            <a:ext cx="4064000" cy="8627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Текст 23">
            <a:extLst>
              <a:ext uri="{FF2B5EF4-FFF2-40B4-BE49-F238E27FC236}">
                <a16:creationId xmlns:a16="http://schemas.microsoft.com/office/drawing/2014/main" id="{5E1F97E2-8BF5-4012-AA79-34AD59BDDE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48092" y="2758747"/>
            <a:ext cx="4481457" cy="32832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300" b="0">
                <a:latin typeface="+mn-lt"/>
              </a:defRPr>
            </a:lvl1pPr>
            <a:lvl2pPr marL="457200" indent="0">
              <a:buNone/>
              <a:defRPr sz="1400" b="1"/>
            </a:lvl2pPr>
            <a:lvl3pPr marL="914400" indent="0">
              <a:buNone/>
              <a:defRPr sz="1400" b="1"/>
            </a:lvl3pPr>
            <a:lvl4pPr marL="1371600" indent="0">
              <a:buNone/>
              <a:defRPr sz="1400" b="1"/>
            </a:lvl4pPr>
            <a:lvl5pPr marL="1828800" indent="0">
              <a:buNone/>
              <a:defRPr sz="1400" b="1"/>
            </a:lvl5pPr>
          </a:lstStyle>
          <a:p>
            <a:pPr lvl="0"/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  <a:p>
            <a:pPr lvl="0"/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F4E1EFB0-26E6-44C7-8134-0C3B50C279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76600" y="1647825"/>
            <a:ext cx="4584700" cy="69850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700" b="1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16FBCEE5-2499-428A-8932-F59F6835C5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20100" y="1673225"/>
            <a:ext cx="2984500" cy="511368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2200" b="1" smtClean="0">
                <a:solidFill>
                  <a:schemeClr val="bg2"/>
                </a:solidFill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ПОДЗАГОЛОВОК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90FCDB-F92D-9811-6BA9-326F034C55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4" y="370184"/>
            <a:ext cx="821212" cy="313314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F80772A2-4A62-45D4-85BB-9A55E7469E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4400" y="2758747"/>
            <a:ext cx="2728686" cy="3283278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1300" b="0" dirty="0"/>
            </a:lvl1pPr>
          </a:lstStyle>
          <a:p>
            <a:pPr marL="0" lvl="0" indent="0">
              <a:lnSpc>
                <a:spcPct val="85000"/>
              </a:lnSpc>
              <a:spcBef>
                <a:spcPts val="0"/>
              </a:spcBef>
              <a:buNone/>
            </a:pPr>
            <a:r>
              <a:rPr lang="ru-RU" dirty="0"/>
              <a:t>Тут должен быть текст сформированный небольшими абзацами для удобства чтения и восприятия информации</a:t>
            </a:r>
          </a:p>
        </p:txBody>
      </p:sp>
      <p:sp>
        <p:nvSpPr>
          <p:cNvPr id="17" name="Заголовок 19">
            <a:extLst>
              <a:ext uri="{FF2B5EF4-FFF2-40B4-BE49-F238E27FC236}">
                <a16:creationId xmlns:a16="http://schemas.microsoft.com/office/drawing/2014/main" id="{490F3BB1-5479-4C03-8F36-C89FC6A76D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233344"/>
            <a:ext cx="10747148" cy="930130"/>
          </a:xfrm>
          <a:prstGeom prst="rect">
            <a:avLst/>
          </a:prstGeom>
        </p:spPr>
        <p:txBody>
          <a:bodyPr lIns="72000" tIns="180000" rIns="0"/>
          <a:lstStyle>
            <a:lvl1pPr>
              <a:defRPr lang="ru-RU" sz="4000" b="1" dirty="0"/>
            </a:lvl1pPr>
          </a:lstStyle>
          <a:p>
            <a:pPr marL="0" lvl="0"/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772038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916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57A8D65-923C-42C5-B1BD-6ADD0FF424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15113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113032A-D0FA-4321-8D64-3788A9B10B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481188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B2CA185-7AF3-4749-8FB9-5A3D329811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5823" y="44094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4E9C606C-AC20-463D-86C7-29C29E999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71959"/>
            <a:ext cx="10831979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183247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678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9422551-9D31-45AB-B76C-3085B7198F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891706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C1ACDC2-AD95-4D0D-88EE-8E2E1EF097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1097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998F2F-C66B-4996-95F1-2BE4E75C32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885" y="590959"/>
            <a:ext cx="2296158" cy="1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56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9B4AF0-9E46-4F44-BC72-1EE8B9F917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20" y="796534"/>
            <a:ext cx="3110760" cy="11694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</p:spTree>
    <p:extLst>
      <p:ext uri="{BB962C8B-B14F-4D97-AF65-F5344CB8AC3E}">
        <p14:creationId xmlns:p14="http://schemas.microsoft.com/office/powerpoint/2010/main" val="16575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-1"/>
            <a:ext cx="12192000" cy="12409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446386"/>
            <a:ext cx="809394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9D69611-9460-46C1-BEB6-1E76B60186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49" y="391941"/>
            <a:ext cx="10842737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582569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593F22-D090-45E3-9C6F-314910488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6FC929D-76AF-4A83-BE71-3158962FB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1344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B2B3F09-5248-4BEA-B246-941AFC213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id="{B1C55AC1-20B9-439B-8895-3066FD3BA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90166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08BAFCC-70F0-4377-BDBA-38BFF04DF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8EB258BC-F449-4FB2-8E89-F54D4ECE3B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907677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016CD3C-FA7A-4200-AC2F-FBFDF26EB701}"/>
              </a:ext>
            </a:extLst>
          </p:cNvPr>
          <p:cNvSpPr/>
          <p:nvPr userDrawn="1"/>
        </p:nvSpPr>
        <p:spPr>
          <a:xfrm>
            <a:off x="0" y="0"/>
            <a:ext cx="12192000" cy="1104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3" name="Рисунок 4">
            <a:extLst>
              <a:ext uri="{FF2B5EF4-FFF2-40B4-BE49-F238E27FC236}">
                <a16:creationId xmlns:a16="http://schemas.microsoft.com/office/drawing/2014/main" id="{4A507657-EB4F-D2F3-3486-8517A3C08F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1733" y="370184"/>
            <a:ext cx="809394" cy="313314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5A69F63-1FCE-4ABD-99AE-18B9FD7146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550" y="303968"/>
            <a:ext cx="10745918" cy="749300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id="{CEA287C1-2F1A-4E39-B123-FFA9B87B78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03168" y="350923"/>
            <a:ext cx="3298157" cy="7143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 marL="457200" indent="0">
              <a:buFontTx/>
              <a:buNone/>
              <a:defRPr sz="1600" b="1">
                <a:latin typeface="+mj-lt"/>
              </a:defRPr>
            </a:lvl2pPr>
            <a:lvl3pPr marL="914400" indent="0">
              <a:buFontTx/>
              <a:buNone/>
              <a:defRPr sz="1600" b="1">
                <a:latin typeface="+mj-lt"/>
              </a:defRPr>
            </a:lvl3pPr>
            <a:lvl4pPr marL="1371600" indent="0">
              <a:buFontTx/>
              <a:buNone/>
              <a:defRPr sz="1600" b="1">
                <a:latin typeface="+mj-lt"/>
              </a:defRPr>
            </a:lvl4pPr>
            <a:lvl5pPr marL="1828800" indent="0">
              <a:buFontTx/>
              <a:buNone/>
              <a:defRPr sz="1600" b="1">
                <a:latin typeface="+mj-lt"/>
              </a:defRPr>
            </a:lvl5pPr>
          </a:lstStyle>
          <a:p>
            <a:pPr lvl="0"/>
            <a:r>
              <a:rPr lang="ru-RU" dirty="0"/>
              <a:t>КРАТКИЙ</a:t>
            </a:r>
            <a:br>
              <a:rPr lang="ru-RU" dirty="0"/>
            </a:br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8603891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23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7776C230-A001-4313-822E-178C55A3D2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250216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EEAC57F-D2F5-4EC9-BCBF-ABC940A721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348389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EEF39A0-237A-43C3-B2DD-DEEDC649AFA3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A7E66FA9-3BB4-464A-984A-2A4DEDE749F4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FE19FE85-B330-0598-6EAC-E2C04F08CB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A314BB-F693-4B08-A3B4-B955E717ED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33994"/>
            <a:ext cx="10801108" cy="1402556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1589094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164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177764F-4C6D-4699-BE54-D2025893B8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655" y="0"/>
            <a:ext cx="912334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2835" y="801492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4712" y="5632961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3E3C34-51C1-4CB4-8348-09E08CFA7BA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231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94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CE9D891-2811-4564-B017-2C4856998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34371211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DA6232F-3A0D-41DA-B820-4E9278969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48640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0">
            <a:extLst>
              <a:ext uri="{FF2B5EF4-FFF2-40B4-BE49-F238E27FC236}">
                <a16:creationId xmlns:a16="http://schemas.microsoft.com/office/drawing/2014/main" id="{20CADE62-9B7A-886D-FB5A-361FB7A73863}"/>
              </a:ext>
            </a:extLst>
          </p:cNvPr>
          <p:cNvSpPr/>
          <p:nvPr userDrawn="1"/>
        </p:nvSpPr>
        <p:spPr>
          <a:xfrm>
            <a:off x="0" y="-31747"/>
            <a:ext cx="12192000" cy="14025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2E3D1EA-AB12-3CDD-5408-05C3720A2B0F}"/>
              </a:ext>
            </a:extLst>
          </p:cNvPr>
          <p:cNvSpPr txBox="1">
            <a:spLocks/>
          </p:cNvSpPr>
          <p:nvPr userDrawn="1"/>
        </p:nvSpPr>
        <p:spPr>
          <a:xfrm>
            <a:off x="8806769" y="-498286"/>
            <a:ext cx="1781299" cy="2052637"/>
          </a:xfrm>
          <a:prstGeom prst="rect">
            <a:avLst/>
          </a:prstGeom>
        </p:spPr>
        <p:txBody>
          <a:bodyPr lIns="72000" tIns="180000" r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5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66BDC515-55D3-DBA3-EB16-385AD1A755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5A1A757-A529-477A-8A37-17937E5C38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14002"/>
            <a:ext cx="10682773" cy="1180245"/>
          </a:xfrm>
          <a:prstGeom prst="rect">
            <a:avLst/>
          </a:prstGeom>
        </p:spPr>
        <p:txBody>
          <a:bodyPr lIns="72000" tIns="180000" rIns="0"/>
          <a:lstStyle>
            <a:lvl1pPr>
              <a:defRPr sz="35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ЗАГОЛОВОК </a:t>
            </a:r>
            <a:br>
              <a:rPr lang="ru-RU" dirty="0"/>
            </a:br>
            <a:r>
              <a:rPr lang="ru-RU" dirty="0"/>
              <a:t>В ВИДЕ ВОПРОСА</a:t>
            </a:r>
          </a:p>
        </p:txBody>
      </p:sp>
    </p:spTree>
    <p:extLst>
      <p:ext uri="{BB962C8B-B14F-4D97-AF65-F5344CB8AC3E}">
        <p14:creationId xmlns:p14="http://schemas.microsoft.com/office/powerpoint/2010/main" val="210824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>
          <p15:clr>
            <a:srgbClr val="FBAE40"/>
          </p15:clr>
        </p15:guide>
        <p15:guide id="2" pos="211">
          <p15:clr>
            <a:srgbClr val="FBAE40"/>
          </p15:clr>
        </p15:guide>
        <p15:guide id="3" orient="horz" pos="164">
          <p15:clr>
            <a:srgbClr val="FBAE40"/>
          </p15:clr>
        </p15:guide>
        <p15:guide id="4" orient="horz" pos="4156">
          <p15:clr>
            <a:srgbClr val="FBAE40"/>
          </p15:clr>
        </p15:guide>
        <p15:guide id="5" pos="325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50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4EC752E-26DE-46E2-A613-F3B894A72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205600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DEDA1E85-9F4A-62DF-1289-FBB07A3AE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3224" y="535493"/>
            <a:ext cx="821215" cy="31331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02CBB372-B25B-415B-BD02-B4CB2ED3C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19598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518847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9DBEC-7BD3-41D1-B6F0-0FBCD9F31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3244850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Рост инфляции в услугах ( в т.ч. логистических) и зарплатах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EA3E8D0B-73B6-4B0B-9186-1A987F9A8F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09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CBBC2039-1F6B-43C6-A632-94C1B8BCF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431435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0D4B3A2-4B57-47FE-A73E-B94B9CBD2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2477348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екстовы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8">
            <a:extLst>
              <a:ext uri="{FF2B5EF4-FFF2-40B4-BE49-F238E27FC236}">
                <a16:creationId xmlns:a16="http://schemas.microsoft.com/office/drawing/2014/main" id="{7B54554C-2C86-0CA8-81A6-CE2648F28A92}"/>
              </a:ext>
            </a:extLst>
          </p:cNvPr>
          <p:cNvSpPr/>
          <p:nvPr userDrawn="1"/>
        </p:nvSpPr>
        <p:spPr>
          <a:xfrm>
            <a:off x="0" y="-10768"/>
            <a:ext cx="12192000" cy="14025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E93D37F-1513-4646-A8AF-24CFCCFF86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977062"/>
            <a:ext cx="11322050" cy="600364"/>
          </a:xfrm>
          <a:prstGeom prst="rect">
            <a:avLst/>
          </a:prstGeom>
        </p:spPr>
        <p:txBody>
          <a:bodyPr lIns="72000" rIns="72000"/>
          <a:lstStyle>
            <a:lvl1pPr marL="0" indent="0">
              <a:buFontTx/>
              <a:buNone/>
              <a:defRPr sz="2600" b="0">
                <a:solidFill>
                  <a:schemeClr val="tx1"/>
                </a:solidFill>
                <a:latin typeface="Wix Madefor Display ExtraBold" panose="020B0503020203020203" pitchFamily="34" charset="-52"/>
                <a:cs typeface="Wix Madefor Display ExtraBold" panose="020B0503020203020203" pitchFamily="34" charset="-52"/>
              </a:defRPr>
            </a:lvl1pPr>
            <a:lvl2pPr marL="457200" indent="0">
              <a:buFontTx/>
              <a:buNone/>
              <a:defRPr>
                <a:solidFill>
                  <a:schemeClr val="accent6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6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6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4425416A-0209-42BF-8651-BBBC91C7F2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1040" y="2946629"/>
            <a:ext cx="5458162" cy="325119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None/>
              <a:defRPr sz="13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Финансовая стабильность в условиях ужесточения ДКП</a:t>
            </a:r>
          </a:p>
          <a:p>
            <a:pPr lvl="0"/>
            <a:r>
              <a:rPr lang="ru-RU" dirty="0"/>
              <a:t>Усиление конкуренции после передела рынка, борьба за: клиентов, кадры, условия</a:t>
            </a:r>
          </a:p>
          <a:p>
            <a:pPr lvl="0"/>
            <a:r>
              <a:rPr lang="ru-RU" dirty="0"/>
              <a:t>Рост ФСК: Партнёрства </a:t>
            </a:r>
            <a:r>
              <a:rPr lang="ru-RU" dirty="0" err="1"/>
              <a:t>вендеров</a:t>
            </a:r>
            <a:r>
              <a:rPr lang="ru-RU" dirty="0"/>
              <a:t> и дистрибьюторов (</a:t>
            </a:r>
            <a:r>
              <a:rPr lang="ru-RU" dirty="0" err="1"/>
              <a:t>Chint</a:t>
            </a:r>
            <a:r>
              <a:rPr lang="ru-RU" dirty="0"/>
              <a:t> и РС, КЭАЗ и ЭТМ), создание СТМ</a:t>
            </a:r>
          </a:p>
          <a:p>
            <a:pPr lvl="0"/>
            <a:r>
              <a:rPr lang="ru-RU" dirty="0"/>
              <a:t>Внедрение стратегии CX в корпоративную культуру</a:t>
            </a:r>
          </a:p>
          <a:p>
            <a:pPr lvl="0"/>
            <a:r>
              <a:rPr lang="ru-RU" dirty="0"/>
              <a:t>Создание системы проектных продаж</a:t>
            </a:r>
          </a:p>
          <a:p>
            <a:pPr lvl="0"/>
            <a:r>
              <a:rPr lang="ru-RU" dirty="0"/>
              <a:t>Переход Е-СОМ к новой модели рынка: МП + </a:t>
            </a:r>
            <a:r>
              <a:rPr lang="ru-RU" dirty="0" err="1"/>
              <a:t>Омниканальные</a:t>
            </a:r>
            <a:r>
              <a:rPr lang="ru-RU" dirty="0"/>
              <a:t> ретейлеры + Брендовые магазины. С постоянно возрастающими затратами (комиссии и логистика) по МП.</a:t>
            </a:r>
          </a:p>
          <a:p>
            <a:pPr lvl="0"/>
            <a:r>
              <a:rPr lang="ru-RU" dirty="0"/>
              <a:t>Инженерный сервис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5DBBE7-B6FE-46B1-965C-7B355E207B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88809" y="2946629"/>
            <a:ext cx="4662152" cy="2785978"/>
          </a:xfrm>
          <a:prstGeom prst="rect">
            <a:avLst/>
          </a:prstGeom>
        </p:spPr>
        <p:txBody>
          <a:bodyPr/>
          <a:lstStyle>
            <a:lvl1pPr>
              <a:defRPr lang="ru-RU" sz="1300" dirty="0"/>
            </a:lvl1pPr>
          </a:lstStyle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Бренд: Низкий уровень доверия к бренду в ВЦС у специализированных ЦКГ и конечных заказчиков​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Инновации/ R&amp;D: Отсутствие европейских конкурентов в ВЦС с комплексным предложением и ПО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Развитие AI, в том числе генеративных языковых моделей 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Обеспечение устойчивости производственной системы</a:t>
            </a:r>
          </a:p>
          <a:p>
            <a:pPr marL="0" lvl="0" indent="0">
              <a:spcBef>
                <a:spcPts val="1500"/>
              </a:spcBef>
              <a:buNone/>
            </a:pPr>
            <a:r>
              <a:rPr lang="ru-RU" dirty="0"/>
              <a:t>Дефицит квалифицированных кадров</a:t>
            </a:r>
          </a:p>
        </p:txBody>
      </p: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18D88DA9-4537-4D7A-BFFE-EE77AE4D53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9134" y="535493"/>
            <a:ext cx="809394" cy="313314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FAFB37F6-50E8-4DA8-8C05-F24494847B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7" y="30356"/>
            <a:ext cx="10835023" cy="1324800"/>
          </a:xfrm>
          <a:prstGeom prst="rect">
            <a:avLst/>
          </a:prstGeom>
        </p:spPr>
        <p:txBody>
          <a:bodyPr lIns="72000" tIns="180000" rIns="0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 2 СТРОКИ</a:t>
            </a:r>
          </a:p>
        </p:txBody>
      </p:sp>
    </p:spTree>
    <p:extLst>
      <p:ext uri="{BB962C8B-B14F-4D97-AF65-F5344CB8AC3E}">
        <p14:creationId xmlns:p14="http://schemas.microsoft.com/office/powerpoint/2010/main" val="3798775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469" userDrawn="1">
          <p15:clr>
            <a:srgbClr val="FBAE40"/>
          </p15:clr>
        </p15:guide>
        <p15:guide id="2" pos="211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orient="horz" pos="4156" userDrawn="1">
          <p15:clr>
            <a:srgbClr val="FBAE40"/>
          </p15:clr>
        </p15:guide>
        <p15:guide id="5" pos="32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B3370CA3-783C-4E90-9B7E-086A06FD140D}"/>
              </a:ext>
            </a:extLst>
          </p:cNvPr>
          <p:cNvSpPr/>
          <p:nvPr userDrawn="1"/>
        </p:nvSpPr>
        <p:spPr>
          <a:xfrm>
            <a:off x="-2242" y="2802440"/>
            <a:ext cx="3814902" cy="4058786"/>
          </a:xfrm>
          <a:custGeom>
            <a:avLst/>
            <a:gdLst>
              <a:gd name="connsiteX0" fmla="*/ 0 w 3814902"/>
              <a:gd name="connsiteY0" fmla="*/ 0 h 4058786"/>
              <a:gd name="connsiteX1" fmla="*/ 3814902 w 3814902"/>
              <a:gd name="connsiteY1" fmla="*/ 0 h 4058786"/>
              <a:gd name="connsiteX2" fmla="*/ 353458 w 3814902"/>
              <a:gd name="connsiteY2" fmla="*/ 4058787 h 4058786"/>
              <a:gd name="connsiteX3" fmla="*/ 0 w 3814902"/>
              <a:gd name="connsiteY3" fmla="*/ 4058787 h 4058786"/>
              <a:gd name="connsiteX4" fmla="*/ 0 w 3814902"/>
              <a:gd name="connsiteY4" fmla="*/ 0 h 40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4902" h="4058786">
                <a:moveTo>
                  <a:pt x="0" y="0"/>
                </a:moveTo>
                <a:lnTo>
                  <a:pt x="3814902" y="0"/>
                </a:lnTo>
                <a:lnTo>
                  <a:pt x="353458" y="4058787"/>
                </a:lnTo>
                <a:lnTo>
                  <a:pt x="0" y="405878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7DA861E2-B375-45DC-8D03-70F0ED27A281}"/>
              </a:ext>
            </a:extLst>
          </p:cNvPr>
          <p:cNvSpPr/>
          <p:nvPr userDrawn="1"/>
        </p:nvSpPr>
        <p:spPr>
          <a:xfrm>
            <a:off x="3812660" y="1260"/>
            <a:ext cx="8380550" cy="2801180"/>
          </a:xfrm>
          <a:custGeom>
            <a:avLst/>
            <a:gdLst>
              <a:gd name="connsiteX0" fmla="*/ 8380551 w 8380550"/>
              <a:gd name="connsiteY0" fmla="*/ 0 h 2801180"/>
              <a:gd name="connsiteX1" fmla="*/ 8380551 w 8380550"/>
              <a:gd name="connsiteY1" fmla="*/ 2801180 h 2801180"/>
              <a:gd name="connsiteX2" fmla="*/ 0 w 8380550"/>
              <a:gd name="connsiteY2" fmla="*/ 2801180 h 2801180"/>
              <a:gd name="connsiteX3" fmla="*/ 2388969 w 8380550"/>
              <a:gd name="connsiteY3" fmla="*/ 0 h 2801180"/>
              <a:gd name="connsiteX4" fmla="*/ 8380551 w 8380550"/>
              <a:gd name="connsiteY4" fmla="*/ 0 h 280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0550" h="2801180">
                <a:moveTo>
                  <a:pt x="8380551" y="0"/>
                </a:moveTo>
                <a:lnTo>
                  <a:pt x="8380551" y="2801180"/>
                </a:lnTo>
                <a:lnTo>
                  <a:pt x="0" y="2801180"/>
                </a:lnTo>
                <a:lnTo>
                  <a:pt x="2388969" y="0"/>
                </a:lnTo>
                <a:lnTo>
                  <a:pt x="8380551" y="0"/>
                </a:lnTo>
                <a:close/>
              </a:path>
            </a:pathLst>
          </a:custGeom>
          <a:solidFill>
            <a:schemeClr val="bg2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5878DE-DD9D-498B-B5FC-070262E53D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4713" y="842540"/>
            <a:ext cx="3029377" cy="11595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1E3CF-D41C-4F1E-B911-9962D848516E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8200" y="3602831"/>
            <a:ext cx="10515600" cy="1939925"/>
          </a:xfrm>
          <a:prstGeom prst="rect">
            <a:avLst/>
          </a:prstGeom>
        </p:spPr>
        <p:txBody>
          <a:bodyPr lIns="0" tIns="0" rIns="0" bIns="0"/>
          <a:lstStyle>
            <a:lvl1pPr>
              <a:defRPr lang="ru-RU" sz="6600" b="1"/>
            </a:lvl1pPr>
          </a:lstStyle>
          <a:p>
            <a:pPr marL="0" lvl="0">
              <a:lnSpc>
                <a:spcPts val="6700"/>
              </a:lnSpc>
            </a:pPr>
            <a:r>
              <a:rPr lang="ru-RU" dirty="0"/>
              <a:t>НАЗВАНИЕ ПРЕЗЕНТАЦИИ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70E425-DBBE-422B-96B5-ADC710C263D0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874713" y="5640178"/>
            <a:ext cx="6910387" cy="701709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lang="ru-RU" sz="3600" b="1" smtClean="0">
                <a:latin typeface="Wix Madefor Display ExtraBold" panose="020B0503020203020203" pitchFamily="34" charset="-52"/>
                <a:ea typeface="+mj-ea"/>
                <a:cs typeface="Wix Madefor Display ExtraBold" panose="020B0503020203020203" pitchFamily="34" charset="-52"/>
              </a:defRPr>
            </a:lvl1pPr>
            <a:lvl2pPr>
              <a:defRPr lang="ru-RU" sz="1800" smtClean="0"/>
            </a:lvl2pPr>
            <a:lvl3pPr>
              <a:defRPr lang="ru-RU" sz="18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dirty="0"/>
              <a:t>ГОД ИЛИ ДЕСКРИПТОР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C39776-94A6-4E3A-A371-A3BD148953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830" y="5908997"/>
            <a:ext cx="5040923" cy="42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059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9104107" cy="3228975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0AAC17-4E53-461E-AD31-5F5B720DE1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788" y="792163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65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D3C779-6AA8-48F8-ABD0-40F4BFBE8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788" y="796534"/>
            <a:ext cx="2116137" cy="7955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8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CB9B2F-3B79-4FFC-93E2-9A1C2E73B41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15" y="796534"/>
            <a:ext cx="2230455" cy="48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6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5DC7EFD-D4F7-44E7-A18F-1DEE441392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олилиния: фигура 10">
            <a:extLst>
              <a:ext uri="{FF2B5EF4-FFF2-40B4-BE49-F238E27FC236}">
                <a16:creationId xmlns:a16="http://schemas.microsoft.com/office/drawing/2014/main" id="{777B8E0D-90FA-4497-872A-0E86B31CF898}"/>
              </a:ext>
            </a:extLst>
          </p:cNvPr>
          <p:cNvSpPr/>
          <p:nvPr/>
        </p:nvSpPr>
        <p:spPr>
          <a:xfrm>
            <a:off x="9590914" y="0"/>
            <a:ext cx="2601086" cy="2368359"/>
          </a:xfrm>
          <a:custGeom>
            <a:avLst/>
            <a:gdLst>
              <a:gd name="connsiteX0" fmla="*/ 0 w 2601086"/>
              <a:gd name="connsiteY0" fmla="*/ 0 h 2368359"/>
              <a:gd name="connsiteX1" fmla="*/ 2601087 w 2601086"/>
              <a:gd name="connsiteY1" fmla="*/ 0 h 2368359"/>
              <a:gd name="connsiteX2" fmla="*/ 2601087 w 2601086"/>
              <a:gd name="connsiteY2" fmla="*/ 2368360 h 2368359"/>
              <a:gd name="connsiteX3" fmla="*/ 0 w 2601086"/>
              <a:gd name="connsiteY3" fmla="*/ 236836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1086" h="2368359">
                <a:moveTo>
                  <a:pt x="0" y="0"/>
                </a:moveTo>
                <a:lnTo>
                  <a:pt x="2601087" y="0"/>
                </a:lnTo>
                <a:lnTo>
                  <a:pt x="2601087" y="2368360"/>
                </a:lnTo>
                <a:lnTo>
                  <a:pt x="0" y="236836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2" name="Полилиния: фигура 11">
            <a:extLst>
              <a:ext uri="{FF2B5EF4-FFF2-40B4-BE49-F238E27FC236}">
                <a16:creationId xmlns:a16="http://schemas.microsoft.com/office/drawing/2014/main" id="{8DB15769-18DD-4784-9E3C-FE7DECC012BC}"/>
              </a:ext>
            </a:extLst>
          </p:cNvPr>
          <p:cNvSpPr/>
          <p:nvPr/>
        </p:nvSpPr>
        <p:spPr>
          <a:xfrm>
            <a:off x="0" y="0"/>
            <a:ext cx="5636799" cy="2368359"/>
          </a:xfrm>
          <a:custGeom>
            <a:avLst/>
            <a:gdLst>
              <a:gd name="connsiteX0" fmla="*/ 5636800 w 5636799"/>
              <a:gd name="connsiteY0" fmla="*/ 0 h 2368359"/>
              <a:gd name="connsiteX1" fmla="*/ 0 w 5636799"/>
              <a:gd name="connsiteY1" fmla="*/ 0 h 2368359"/>
              <a:gd name="connsiteX2" fmla="*/ 0 w 5636799"/>
              <a:gd name="connsiteY2" fmla="*/ 2368360 h 2368359"/>
              <a:gd name="connsiteX3" fmla="*/ 3606006 w 5636799"/>
              <a:gd name="connsiteY3" fmla="*/ 2368360 h 2368359"/>
              <a:gd name="connsiteX4" fmla="*/ 5636800 w 5636799"/>
              <a:gd name="connsiteY4" fmla="*/ 0 h 2368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6799" h="2368359">
                <a:moveTo>
                  <a:pt x="5636800" y="0"/>
                </a:moveTo>
                <a:lnTo>
                  <a:pt x="0" y="0"/>
                </a:lnTo>
                <a:lnTo>
                  <a:pt x="0" y="2368360"/>
                </a:lnTo>
                <a:lnTo>
                  <a:pt x="3606006" y="2368360"/>
                </a:lnTo>
                <a:lnTo>
                  <a:pt x="5636800" y="0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Полилиния: фигура 12">
            <a:extLst>
              <a:ext uri="{FF2B5EF4-FFF2-40B4-BE49-F238E27FC236}">
                <a16:creationId xmlns:a16="http://schemas.microsoft.com/office/drawing/2014/main" id="{5EA517E6-FAB6-4C83-B239-1F0467B390BD}"/>
              </a:ext>
            </a:extLst>
          </p:cNvPr>
          <p:cNvSpPr/>
          <p:nvPr/>
        </p:nvSpPr>
        <p:spPr>
          <a:xfrm>
            <a:off x="3606260" y="2368391"/>
            <a:ext cx="3885311" cy="4489608"/>
          </a:xfrm>
          <a:custGeom>
            <a:avLst/>
            <a:gdLst>
              <a:gd name="connsiteX0" fmla="*/ 0 w 3885311"/>
              <a:gd name="connsiteY0" fmla="*/ 0 h 4489608"/>
              <a:gd name="connsiteX1" fmla="*/ 3885311 w 3885311"/>
              <a:gd name="connsiteY1" fmla="*/ 0 h 4489608"/>
              <a:gd name="connsiteX2" fmla="*/ 3885311 w 3885311"/>
              <a:gd name="connsiteY2" fmla="*/ 4489609 h 4489608"/>
              <a:gd name="connsiteX3" fmla="*/ 0 w 3885311"/>
              <a:gd name="connsiteY3" fmla="*/ 4489609 h 448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5311" h="4489608">
                <a:moveTo>
                  <a:pt x="0" y="0"/>
                </a:moveTo>
                <a:lnTo>
                  <a:pt x="3885311" y="0"/>
                </a:lnTo>
                <a:lnTo>
                  <a:pt x="3885311" y="4489609"/>
                </a:lnTo>
                <a:lnTo>
                  <a:pt x="0" y="4489609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4" name="Полилиния: фигура 13">
            <a:extLst>
              <a:ext uri="{FF2B5EF4-FFF2-40B4-BE49-F238E27FC236}">
                <a16:creationId xmlns:a16="http://schemas.microsoft.com/office/drawing/2014/main" id="{0F0E7E97-DD9D-4D8F-9801-567F6202BC63}"/>
              </a:ext>
            </a:extLst>
          </p:cNvPr>
          <p:cNvSpPr/>
          <p:nvPr userDrawn="1"/>
        </p:nvSpPr>
        <p:spPr>
          <a:xfrm>
            <a:off x="8891493" y="3008853"/>
            <a:ext cx="3300507" cy="3849147"/>
          </a:xfrm>
          <a:custGeom>
            <a:avLst/>
            <a:gdLst>
              <a:gd name="connsiteX0" fmla="*/ 3300508 w 3300507"/>
              <a:gd name="connsiteY0" fmla="*/ 3849148 h 3849147"/>
              <a:gd name="connsiteX1" fmla="*/ 3300508 w 3300507"/>
              <a:gd name="connsiteY1" fmla="*/ 0 h 3849147"/>
              <a:gd name="connsiteX2" fmla="*/ 0 w 3300507"/>
              <a:gd name="connsiteY2" fmla="*/ 3849148 h 3849147"/>
              <a:gd name="connsiteX3" fmla="*/ 3300508 w 3300507"/>
              <a:gd name="connsiteY3" fmla="*/ 3849148 h 384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0507" h="3849147">
                <a:moveTo>
                  <a:pt x="3300508" y="3849148"/>
                </a:moveTo>
                <a:lnTo>
                  <a:pt x="3300508" y="0"/>
                </a:lnTo>
                <a:lnTo>
                  <a:pt x="0" y="3849148"/>
                </a:lnTo>
                <a:lnTo>
                  <a:pt x="3300508" y="3849148"/>
                </a:lnTo>
                <a:close/>
              </a:path>
            </a:pathLst>
          </a:custGeom>
          <a:solidFill>
            <a:schemeClr val="accent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8B078-FA6A-4D83-ACF4-AC1F8DA6D8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113" y="2930525"/>
            <a:ext cx="7425609" cy="3321188"/>
          </a:xfrm>
          <a:prstGeom prst="rect">
            <a:avLst/>
          </a:prstGeom>
        </p:spPr>
        <p:txBody>
          <a:bodyPr lIns="0"/>
          <a:lstStyle>
            <a:lvl1pPr>
              <a:lnSpc>
                <a:spcPct val="95000"/>
              </a:lnSpc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КАКОЙ </a:t>
            </a:r>
            <a:br>
              <a:rPr lang="ru-RU" dirty="0"/>
            </a:br>
            <a:r>
              <a:rPr lang="ru-RU" dirty="0"/>
              <a:t>ПОРТФЕЛЬ </a:t>
            </a:r>
            <a:br>
              <a:rPr lang="ru-RU" dirty="0"/>
            </a:br>
            <a:r>
              <a:rPr lang="ru-RU" dirty="0"/>
              <a:t>У КОМПАНИИ СЕЙЧАС?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A61AC9-0236-47C7-BBDF-007BA3E202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1750" y="5350102"/>
            <a:ext cx="2116137" cy="8093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0FCB140-86D7-481A-8238-EC1996600A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8" y="796534"/>
            <a:ext cx="2172287" cy="12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97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83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9" r:id="rId2"/>
    <p:sldLayoutId id="2147483655" r:id="rId3"/>
    <p:sldLayoutId id="2147483690" r:id="rId4"/>
    <p:sldLayoutId id="2147483701" r:id="rId5"/>
    <p:sldLayoutId id="2147483674" r:id="rId6"/>
    <p:sldLayoutId id="2147483675" r:id="rId7"/>
    <p:sldLayoutId id="2147483691" r:id="rId8"/>
    <p:sldLayoutId id="2147483702" r:id="rId9"/>
    <p:sldLayoutId id="2147483671" r:id="rId10"/>
    <p:sldLayoutId id="2147483676" r:id="rId11"/>
    <p:sldLayoutId id="2147483692" r:id="rId12"/>
    <p:sldLayoutId id="2147483703" r:id="rId13"/>
    <p:sldLayoutId id="2147483656" r:id="rId14"/>
    <p:sldLayoutId id="2147483677" r:id="rId15"/>
    <p:sldLayoutId id="2147483693" r:id="rId16"/>
    <p:sldLayoutId id="2147483704" r:id="rId17"/>
    <p:sldLayoutId id="2147483667" r:id="rId18"/>
    <p:sldLayoutId id="2147483681" r:id="rId19"/>
    <p:sldLayoutId id="2147483694" r:id="rId20"/>
    <p:sldLayoutId id="2147483705" r:id="rId21"/>
    <p:sldLayoutId id="2147483673" r:id="rId22"/>
    <p:sldLayoutId id="2147483682" r:id="rId23"/>
    <p:sldLayoutId id="2147483695" r:id="rId24"/>
    <p:sldLayoutId id="2147483706" r:id="rId25"/>
    <p:sldLayoutId id="2147483672" r:id="rId26"/>
    <p:sldLayoutId id="2147483683" r:id="rId27"/>
    <p:sldLayoutId id="2147483696" r:id="rId28"/>
    <p:sldLayoutId id="2147483707" r:id="rId29"/>
    <p:sldLayoutId id="2147483713" r:id="rId30"/>
    <p:sldLayoutId id="2147483665" r:id="rId31"/>
    <p:sldLayoutId id="2147483684" r:id="rId32"/>
    <p:sldLayoutId id="2147483697" r:id="rId33"/>
    <p:sldLayoutId id="2147483708" r:id="rId34"/>
    <p:sldLayoutId id="2147483661" r:id="rId35"/>
    <p:sldLayoutId id="2147483685" r:id="rId36"/>
    <p:sldLayoutId id="2147483698" r:id="rId37"/>
    <p:sldLayoutId id="2147483709" r:id="rId38"/>
    <p:sldLayoutId id="2147483659" r:id="rId39"/>
    <p:sldLayoutId id="2147483686" r:id="rId40"/>
    <p:sldLayoutId id="2147483699" r:id="rId41"/>
    <p:sldLayoutId id="2147483710" r:id="rId42"/>
    <p:sldLayoutId id="2147483657" r:id="rId43"/>
    <p:sldLayoutId id="2147483711" r:id="rId44"/>
    <p:sldLayoutId id="2147483687" r:id="rId45"/>
    <p:sldLayoutId id="2147483680" r:id="rId46"/>
    <p:sldLayoutId id="2147483688" r:id="rId47"/>
    <p:sldLayoutId id="2147483700" r:id="rId48"/>
    <p:sldLayoutId id="2147483712" r:id="rId4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.png"/><Relationship Id="rId7" Type="http://schemas.openxmlformats.org/officeDocument/2006/relationships/image" Target="../media/image7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5" Type="http://schemas.openxmlformats.org/officeDocument/2006/relationships/image" Target="../media/image71.png"/><Relationship Id="rId10" Type="http://schemas.openxmlformats.org/officeDocument/2006/relationships/image" Target="../media/image81.png"/><Relationship Id="rId4" Type="http://schemas.openxmlformats.org/officeDocument/2006/relationships/image" Target="../media/image4.svg"/><Relationship Id="rId9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82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11" Type="http://schemas.openxmlformats.org/officeDocument/2006/relationships/image" Target="../media/image85.png"/><Relationship Id="rId5" Type="http://schemas.openxmlformats.org/officeDocument/2006/relationships/image" Target="../media/image4.svg"/><Relationship Id="rId10" Type="http://schemas.openxmlformats.org/officeDocument/2006/relationships/image" Target="../media/image84.png"/><Relationship Id="rId4" Type="http://schemas.openxmlformats.org/officeDocument/2006/relationships/image" Target="../media/image3.png"/><Relationship Id="rId9" Type="http://schemas.openxmlformats.org/officeDocument/2006/relationships/image" Target="../media/image8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91.png"/><Relationship Id="rId21" Type="http://schemas.openxmlformats.org/officeDocument/2006/relationships/image" Target="../media/image109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5" Type="http://schemas.openxmlformats.org/officeDocument/2006/relationships/image" Target="../media/image71.png"/><Relationship Id="rId2" Type="http://schemas.openxmlformats.org/officeDocument/2006/relationships/image" Target="../media/image90.png"/><Relationship Id="rId16" Type="http://schemas.openxmlformats.org/officeDocument/2006/relationships/image" Target="../media/image104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24" Type="http://schemas.openxmlformats.org/officeDocument/2006/relationships/image" Target="../media/image112.pn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23" Type="http://schemas.openxmlformats.org/officeDocument/2006/relationships/image" Target="../media/image111.png"/><Relationship Id="rId10" Type="http://schemas.openxmlformats.org/officeDocument/2006/relationships/image" Target="../media/image98.png"/><Relationship Id="rId19" Type="http://schemas.openxmlformats.org/officeDocument/2006/relationships/image" Target="../media/image107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3.png"/><Relationship Id="rId7" Type="http://schemas.openxmlformats.org/officeDocument/2006/relationships/image" Target="../media/image1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3.png"/><Relationship Id="rId5" Type="http://schemas.openxmlformats.org/officeDocument/2006/relationships/image" Target="../media/image78.png"/><Relationship Id="rId4" Type="http://schemas.openxmlformats.org/officeDocument/2006/relationships/image" Target="../media/image28.png"/><Relationship Id="rId9" Type="http://schemas.openxmlformats.org/officeDocument/2006/relationships/image" Target="../media/image1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4.jp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4.jpg"/><Relationship Id="rId5" Type="http://schemas.openxmlformats.org/officeDocument/2006/relationships/image" Target="../media/image123.png"/><Relationship Id="rId4" Type="http://schemas.openxmlformats.org/officeDocument/2006/relationships/image" Target="../media/image1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2.jpeg"/><Relationship Id="rId18" Type="http://schemas.openxmlformats.org/officeDocument/2006/relationships/image" Target="../media/image147.png"/><Relationship Id="rId26" Type="http://schemas.openxmlformats.org/officeDocument/2006/relationships/image" Target="../media/image155.png"/><Relationship Id="rId21" Type="http://schemas.openxmlformats.org/officeDocument/2006/relationships/image" Target="../media/image150.jpeg"/><Relationship Id="rId34" Type="http://schemas.openxmlformats.org/officeDocument/2006/relationships/image" Target="../media/image163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17" Type="http://schemas.openxmlformats.org/officeDocument/2006/relationships/image" Target="../media/image146.png"/><Relationship Id="rId25" Type="http://schemas.openxmlformats.org/officeDocument/2006/relationships/image" Target="../media/image154.png"/><Relationship Id="rId33" Type="http://schemas.openxmlformats.org/officeDocument/2006/relationships/image" Target="../media/image16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5.gif"/><Relationship Id="rId20" Type="http://schemas.openxmlformats.org/officeDocument/2006/relationships/image" Target="../media/image149.jpeg"/><Relationship Id="rId29" Type="http://schemas.openxmlformats.org/officeDocument/2006/relationships/image" Target="../media/image15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5.png"/><Relationship Id="rId11" Type="http://schemas.openxmlformats.org/officeDocument/2006/relationships/image" Target="../media/image140.jpeg"/><Relationship Id="rId24" Type="http://schemas.openxmlformats.org/officeDocument/2006/relationships/image" Target="../media/image153.png"/><Relationship Id="rId32" Type="http://schemas.openxmlformats.org/officeDocument/2006/relationships/image" Target="../media/image161.png"/><Relationship Id="rId37" Type="http://schemas.openxmlformats.org/officeDocument/2006/relationships/image" Target="../media/image166.png"/><Relationship Id="rId5" Type="http://schemas.openxmlformats.org/officeDocument/2006/relationships/image" Target="../media/image134.png"/><Relationship Id="rId15" Type="http://schemas.openxmlformats.org/officeDocument/2006/relationships/image" Target="../media/image144.png"/><Relationship Id="rId23" Type="http://schemas.openxmlformats.org/officeDocument/2006/relationships/image" Target="../media/image152.png"/><Relationship Id="rId28" Type="http://schemas.openxmlformats.org/officeDocument/2006/relationships/image" Target="../media/image157.png"/><Relationship Id="rId36" Type="http://schemas.openxmlformats.org/officeDocument/2006/relationships/image" Target="../media/image165.png"/><Relationship Id="rId10" Type="http://schemas.openxmlformats.org/officeDocument/2006/relationships/image" Target="../media/image139.jpeg"/><Relationship Id="rId19" Type="http://schemas.openxmlformats.org/officeDocument/2006/relationships/image" Target="../media/image148.png"/><Relationship Id="rId31" Type="http://schemas.openxmlformats.org/officeDocument/2006/relationships/image" Target="../media/image160.jpeg"/><Relationship Id="rId4" Type="http://schemas.openxmlformats.org/officeDocument/2006/relationships/image" Target="../media/image133.png"/><Relationship Id="rId9" Type="http://schemas.openxmlformats.org/officeDocument/2006/relationships/image" Target="../media/image138.jpeg"/><Relationship Id="rId14" Type="http://schemas.openxmlformats.org/officeDocument/2006/relationships/image" Target="../media/image143.jpeg"/><Relationship Id="rId22" Type="http://schemas.openxmlformats.org/officeDocument/2006/relationships/image" Target="../media/image151.png"/><Relationship Id="rId27" Type="http://schemas.openxmlformats.org/officeDocument/2006/relationships/image" Target="../media/image156.png"/><Relationship Id="rId30" Type="http://schemas.openxmlformats.org/officeDocument/2006/relationships/image" Target="../media/image159.png"/><Relationship Id="rId35" Type="http://schemas.openxmlformats.org/officeDocument/2006/relationships/image" Target="../media/image164.png"/><Relationship Id="rId8" Type="http://schemas.openxmlformats.org/officeDocument/2006/relationships/image" Target="../media/image137.png"/><Relationship Id="rId3" Type="http://schemas.openxmlformats.org/officeDocument/2006/relationships/image" Target="../media/image1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gi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48.png"/><Relationship Id="rId3" Type="http://schemas.openxmlformats.org/officeDocument/2006/relationships/image" Target="../media/image44.jpeg"/><Relationship Id="rId7" Type="http://schemas.openxmlformats.org/officeDocument/2006/relationships/image" Target="../media/image41.emf"/><Relationship Id="rId12" Type="http://schemas.openxmlformats.org/officeDocument/2006/relationships/image" Target="../media/image43.emf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46.jpeg"/><Relationship Id="rId10" Type="http://schemas.openxmlformats.org/officeDocument/2006/relationships/image" Target="../media/image47.png"/><Relationship Id="rId4" Type="http://schemas.openxmlformats.org/officeDocument/2006/relationships/image" Target="../media/image45.jpeg"/><Relationship Id="rId9" Type="http://schemas.openxmlformats.org/officeDocument/2006/relationships/image" Target="../media/image4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49.jpeg"/><Relationship Id="rId7" Type="http://schemas.openxmlformats.org/officeDocument/2006/relationships/image" Target="../media/image41.emf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2.png"/><Relationship Id="rId5" Type="http://schemas.openxmlformats.org/officeDocument/2006/relationships/image" Target="../media/image51.jpeg"/><Relationship Id="rId10" Type="http://schemas.openxmlformats.org/officeDocument/2006/relationships/image" Target="../media/image47.png"/><Relationship Id="rId4" Type="http://schemas.openxmlformats.org/officeDocument/2006/relationships/image" Target="../media/image50.jpeg"/><Relationship Id="rId9" Type="http://schemas.openxmlformats.org/officeDocument/2006/relationships/image" Target="../media/image4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41.emf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57.png"/><Relationship Id="rId5" Type="http://schemas.openxmlformats.org/officeDocument/2006/relationships/image" Target="../media/image56.jpeg"/><Relationship Id="rId10" Type="http://schemas.openxmlformats.org/officeDocument/2006/relationships/image" Target="../media/image47.png"/><Relationship Id="rId4" Type="http://schemas.openxmlformats.org/officeDocument/2006/relationships/image" Target="../media/image55.jpeg"/><Relationship Id="rId9" Type="http://schemas.openxmlformats.org/officeDocument/2006/relationships/image" Target="../media/image4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60.png"/><Relationship Id="rId7" Type="http://schemas.openxmlformats.org/officeDocument/2006/relationships/oleObject" Target="../embeddings/oleObject6.bin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3.jpeg"/><Relationship Id="rId11" Type="http://schemas.openxmlformats.org/officeDocument/2006/relationships/image" Target="../media/image42.emf"/><Relationship Id="rId5" Type="http://schemas.openxmlformats.org/officeDocument/2006/relationships/image" Target="../media/image62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61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png"/><Relationship Id="rId5" Type="http://schemas.openxmlformats.org/officeDocument/2006/relationships/image" Target="../media/image28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.png"/><Relationship Id="rId7" Type="http://schemas.openxmlformats.org/officeDocument/2006/relationships/image" Target="../media/image7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4.svg"/><Relationship Id="rId9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9BB5284-30C5-4FA3-A42B-059B2DB293EC}"/>
              </a:ext>
            </a:extLst>
          </p:cNvPr>
          <p:cNvSpPr/>
          <p:nvPr/>
        </p:nvSpPr>
        <p:spPr>
          <a:xfrm>
            <a:off x="0" y="-1"/>
            <a:ext cx="3165231" cy="68688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436BB362-AC71-4027-8179-E17FC810B8F5}"/>
              </a:ext>
            </a:extLst>
          </p:cNvPr>
          <p:cNvSpPr/>
          <p:nvPr/>
        </p:nvSpPr>
        <p:spPr>
          <a:xfrm>
            <a:off x="7987004" y="3439215"/>
            <a:ext cx="4216720" cy="49272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1E9D8-F66A-4DD8-9E5F-1837A0FCD230}"/>
              </a:ext>
            </a:extLst>
          </p:cNvPr>
          <p:cNvSpPr txBox="1"/>
          <p:nvPr/>
        </p:nvSpPr>
        <p:spPr>
          <a:xfrm>
            <a:off x="4060857" y="2106486"/>
            <a:ext cx="7953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4000" dirty="0">
                <a:latin typeface="+mj-lt"/>
              </a:rPr>
              <a:t>КОМПЛЕКСНОЕ ОСВЕЩЕНИЕ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BA3336-9AFF-4551-AC19-C1803934A7DF}"/>
              </a:ext>
            </a:extLst>
          </p:cNvPr>
          <p:cNvSpPr txBox="1"/>
          <p:nvPr/>
        </p:nvSpPr>
        <p:spPr>
          <a:xfrm>
            <a:off x="6583815" y="3500875"/>
            <a:ext cx="5402800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2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РЕШЕНИЯ ДЛЯ ОФИСОВ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DFF1ED-381F-428D-BA33-D72989C97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1115" y="5801558"/>
            <a:ext cx="1284240" cy="4927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C366A48-28F2-49EA-B747-0BA96F285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409385" y="3200231"/>
            <a:ext cx="5755864" cy="4846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61D5C5-012A-4545-A7D9-6A63AB58D1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851052" y="1851048"/>
            <a:ext cx="6867333" cy="316523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6964837-D5FE-4920-9149-A94A0B6675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5094" y="3128211"/>
            <a:ext cx="3356811" cy="372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3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F4581F-76B8-4E18-B947-74B9693C6D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3557" y="0"/>
            <a:ext cx="4538443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399243E-63D4-467B-8248-558CE29616F1}"/>
              </a:ext>
            </a:extLst>
          </p:cNvPr>
          <p:cNvSpPr txBox="1">
            <a:spLocks/>
          </p:cNvSpPr>
          <p:nvPr/>
        </p:nvSpPr>
        <p:spPr>
          <a:xfrm>
            <a:off x="235874" y="765544"/>
            <a:ext cx="7717279" cy="36209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ОСВЕЩЕНИЕ</a:t>
            </a:r>
            <a:br>
              <a:rPr lang="ru-RU" sz="3200" dirty="0"/>
            </a:br>
            <a:r>
              <a:rPr lang="ru-RU" sz="3200" dirty="0"/>
              <a:t>ХОЛЛОВ</a:t>
            </a:r>
          </a:p>
          <a:p>
            <a:endParaRPr lang="ru-RU" sz="32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0644" y="253997"/>
            <a:ext cx="821215" cy="31432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56989B7-C0F0-434B-8921-07FF5FABCBCC}"/>
              </a:ext>
            </a:extLst>
          </p:cNvPr>
          <p:cNvSpPr txBox="1">
            <a:spLocks/>
          </p:cNvSpPr>
          <p:nvPr/>
        </p:nvSpPr>
        <p:spPr>
          <a:xfrm>
            <a:off x="247326" y="1067435"/>
            <a:ext cx="7161542" cy="55934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+mn-lt"/>
              </a:rPr>
              <a:t>КОМПАКТНЫЕ РАЗМЕРЫ 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19A36EA4-7111-41A3-BA11-6034381999A3}"/>
              </a:ext>
            </a:extLst>
          </p:cNvPr>
          <p:cNvSpPr txBox="1">
            <a:spLocks/>
          </p:cNvSpPr>
          <p:nvPr/>
        </p:nvSpPr>
        <p:spPr>
          <a:xfrm>
            <a:off x="334962" y="1626781"/>
            <a:ext cx="6145681" cy="139286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Соответствие дизайн-концепции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Исполнения с БАП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047C4A3-BF94-43CF-8721-5DA29C61E184}"/>
              </a:ext>
            </a:extLst>
          </p:cNvPr>
          <p:cNvSpPr/>
          <p:nvPr/>
        </p:nvSpPr>
        <p:spPr>
          <a:xfrm>
            <a:off x="349844" y="503507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160C1A5-E33B-4509-93ED-3119165747FB}"/>
              </a:ext>
            </a:extLst>
          </p:cNvPr>
          <p:cNvSpPr/>
          <p:nvPr/>
        </p:nvSpPr>
        <p:spPr>
          <a:xfrm>
            <a:off x="349844" y="3351368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30ECE7-0703-4B2C-9507-2A187BF4A3F0}"/>
              </a:ext>
            </a:extLst>
          </p:cNvPr>
          <p:cNvSpPr txBox="1"/>
          <p:nvPr/>
        </p:nvSpPr>
        <p:spPr>
          <a:xfrm>
            <a:off x="1639600" y="5036782"/>
            <a:ext cx="203666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L-FUSION MG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32" name="TextBox 176">
            <a:extLst>
              <a:ext uri="{FF2B5EF4-FFF2-40B4-BE49-F238E27FC236}">
                <a16:creationId xmlns:a16="http://schemas.microsoft.com/office/drawing/2014/main" id="{F066D279-ACFC-4784-8971-97FB5E6B17DC}"/>
              </a:ext>
            </a:extLst>
          </p:cNvPr>
          <p:cNvSpPr txBox="1"/>
          <p:nvPr/>
        </p:nvSpPr>
        <p:spPr>
          <a:xfrm>
            <a:off x="1726200" y="558027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18 - 100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3" name="TextBox 176">
            <a:extLst>
              <a:ext uri="{FF2B5EF4-FFF2-40B4-BE49-F238E27FC236}">
                <a16:creationId xmlns:a16="http://schemas.microsoft.com/office/drawing/2014/main" id="{332EE158-71EB-47F6-AD91-34BB65845D4C}"/>
              </a:ext>
            </a:extLst>
          </p:cNvPr>
          <p:cNvSpPr txBox="1"/>
          <p:nvPr/>
        </p:nvSpPr>
        <p:spPr>
          <a:xfrm>
            <a:off x="1726200" y="596074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140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02B969-2879-4060-9964-532D6499F98B}"/>
              </a:ext>
            </a:extLst>
          </p:cNvPr>
          <p:cNvSpPr txBox="1"/>
          <p:nvPr/>
        </p:nvSpPr>
        <p:spPr>
          <a:xfrm>
            <a:off x="1635166" y="3328099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ДВО</a:t>
            </a:r>
          </a:p>
        </p:txBody>
      </p:sp>
      <p:sp>
        <p:nvSpPr>
          <p:cNvPr id="35" name="TextBox 176">
            <a:extLst>
              <a:ext uri="{FF2B5EF4-FFF2-40B4-BE49-F238E27FC236}">
                <a16:creationId xmlns:a16="http://schemas.microsoft.com/office/drawing/2014/main" id="{636386B9-D8F3-4A59-A237-46523BCD64A6}"/>
              </a:ext>
            </a:extLst>
          </p:cNvPr>
          <p:cNvSpPr txBox="1"/>
          <p:nvPr/>
        </p:nvSpPr>
        <p:spPr>
          <a:xfrm>
            <a:off x="1732362" y="3871590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18 - 56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6" name="TextBox 176">
            <a:extLst>
              <a:ext uri="{FF2B5EF4-FFF2-40B4-BE49-F238E27FC236}">
                <a16:creationId xmlns:a16="http://schemas.microsoft.com/office/drawing/2014/main" id="{6110F203-7AB6-48EE-B4E7-10B6A2027132}"/>
              </a:ext>
            </a:extLst>
          </p:cNvPr>
          <p:cNvSpPr txBox="1"/>
          <p:nvPr/>
        </p:nvSpPr>
        <p:spPr>
          <a:xfrm>
            <a:off x="1732362" y="4252058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AE280B4-7E1B-483B-BAFC-413067F8B9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4232" y="3338339"/>
            <a:ext cx="1264079" cy="1264079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3F47370-1987-4A07-9195-735B690DB1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82855" y="4743751"/>
            <a:ext cx="2296158" cy="193326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EFDA43DC-B1AD-454C-8AB7-98F97EBDD9BE}"/>
              </a:ext>
            </a:extLst>
          </p:cNvPr>
          <p:cNvSpPr/>
          <p:nvPr/>
        </p:nvSpPr>
        <p:spPr>
          <a:xfrm>
            <a:off x="3858246" y="5043806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64D7E05-8E19-4EA5-99AC-5AABC499AA41}"/>
              </a:ext>
            </a:extLst>
          </p:cNvPr>
          <p:cNvSpPr/>
          <p:nvPr/>
        </p:nvSpPr>
        <p:spPr>
          <a:xfrm>
            <a:off x="3858246" y="3360103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C96774-9FD8-4A70-9535-9DF83B9BF011}"/>
              </a:ext>
            </a:extLst>
          </p:cNvPr>
          <p:cNvSpPr txBox="1"/>
          <p:nvPr/>
        </p:nvSpPr>
        <p:spPr>
          <a:xfrm>
            <a:off x="5148002" y="5045517"/>
            <a:ext cx="15955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L-SCHOOL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56" name="TextBox 176">
            <a:extLst>
              <a:ext uri="{FF2B5EF4-FFF2-40B4-BE49-F238E27FC236}">
                <a16:creationId xmlns:a16="http://schemas.microsoft.com/office/drawing/2014/main" id="{FCA78E72-A7DD-4A76-9DBF-AEED1CAA4AF0}"/>
              </a:ext>
            </a:extLst>
          </p:cNvPr>
          <p:cNvSpPr txBox="1"/>
          <p:nvPr/>
        </p:nvSpPr>
        <p:spPr>
          <a:xfrm>
            <a:off x="5234602" y="558900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15 - 5</a:t>
            </a:r>
            <a:r>
              <a:rPr lang="en-US" sz="1200" dirty="0"/>
              <a:t>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57" name="TextBox 176">
            <a:extLst>
              <a:ext uri="{FF2B5EF4-FFF2-40B4-BE49-F238E27FC236}">
                <a16:creationId xmlns:a16="http://schemas.microsoft.com/office/drawing/2014/main" id="{5E32117F-2603-4817-944A-63D69F74A00C}"/>
              </a:ext>
            </a:extLst>
          </p:cNvPr>
          <p:cNvSpPr txBox="1"/>
          <p:nvPr/>
        </p:nvSpPr>
        <p:spPr>
          <a:xfrm>
            <a:off x="5234602" y="596947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125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AD263ED-AF8D-4CBD-ADDF-6542BA61BF71}"/>
              </a:ext>
            </a:extLst>
          </p:cNvPr>
          <p:cNvSpPr txBox="1"/>
          <p:nvPr/>
        </p:nvSpPr>
        <p:spPr>
          <a:xfrm>
            <a:off x="5143568" y="3336834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L-LEGO II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59" name="TextBox 176">
            <a:extLst>
              <a:ext uri="{FF2B5EF4-FFF2-40B4-BE49-F238E27FC236}">
                <a16:creationId xmlns:a16="http://schemas.microsoft.com/office/drawing/2014/main" id="{9217B50B-C330-4837-8948-AB7CE5A761E3}"/>
              </a:ext>
            </a:extLst>
          </p:cNvPr>
          <p:cNvSpPr txBox="1"/>
          <p:nvPr/>
        </p:nvSpPr>
        <p:spPr>
          <a:xfrm>
            <a:off x="5240764" y="3880325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22</a:t>
            </a:r>
            <a:r>
              <a:rPr lang="ru-RU" sz="1200" dirty="0"/>
              <a:t> - </a:t>
            </a:r>
            <a:r>
              <a:rPr lang="en-US" sz="1200" dirty="0"/>
              <a:t>425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60" name="TextBox 176">
            <a:extLst>
              <a:ext uri="{FF2B5EF4-FFF2-40B4-BE49-F238E27FC236}">
                <a16:creationId xmlns:a16="http://schemas.microsoft.com/office/drawing/2014/main" id="{9FDC163E-41B9-467A-9681-92FE7B880877}"/>
              </a:ext>
            </a:extLst>
          </p:cNvPr>
          <p:cNvSpPr txBox="1"/>
          <p:nvPr/>
        </p:nvSpPr>
        <p:spPr>
          <a:xfrm>
            <a:off x="5240764" y="4260793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3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11269" name="Рисунок 11268">
            <a:extLst>
              <a:ext uri="{FF2B5EF4-FFF2-40B4-BE49-F238E27FC236}">
                <a16:creationId xmlns:a16="http://schemas.microsoft.com/office/drawing/2014/main" id="{621CAC6E-F0BF-4CEA-B060-B8169B0C01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897" y="3358704"/>
            <a:ext cx="1418048" cy="12848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BEA9ED-1049-4CBF-9EA5-E3F8E0D6AF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843" y="5034440"/>
            <a:ext cx="1275609" cy="12734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3E73CC-1C20-42B1-945C-19A0B7E85D6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852638" y="5183232"/>
            <a:ext cx="1167157" cy="11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78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304FB0-ED26-45D9-8471-DABB6B2C44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3557" y="0"/>
            <a:ext cx="4538443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399243E-63D4-467B-8248-558CE29616F1}"/>
              </a:ext>
            </a:extLst>
          </p:cNvPr>
          <p:cNvSpPr txBox="1">
            <a:spLocks/>
          </p:cNvSpPr>
          <p:nvPr/>
        </p:nvSpPr>
        <p:spPr>
          <a:xfrm>
            <a:off x="235874" y="672234"/>
            <a:ext cx="7717279" cy="36209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/>
              <a:t>ОСВЕЩЕНИЕ САНИТАРНО-ХОЗЯЙСТВЕННЫХ</a:t>
            </a:r>
            <a:br>
              <a:rPr lang="ru-RU" sz="2000" dirty="0"/>
            </a:br>
            <a:r>
              <a:rPr lang="ru-RU" sz="2000" dirty="0"/>
              <a:t>ПОМЕЩЕНИЙ</a:t>
            </a:r>
          </a:p>
          <a:p>
            <a:endParaRPr lang="ru-RU" sz="20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80644" y="253997"/>
            <a:ext cx="821215" cy="31432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56989B7-C0F0-434B-8921-07FF5FABCBCC}"/>
              </a:ext>
            </a:extLst>
          </p:cNvPr>
          <p:cNvSpPr txBox="1">
            <a:spLocks/>
          </p:cNvSpPr>
          <p:nvPr/>
        </p:nvSpPr>
        <p:spPr>
          <a:xfrm>
            <a:off x="247326" y="1067435"/>
            <a:ext cx="7161542" cy="55934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+mn-lt"/>
              </a:rPr>
              <a:t>ПРОСТОТА МОНТАЖА 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19A36EA4-7111-41A3-BA11-6034381999A3}"/>
              </a:ext>
            </a:extLst>
          </p:cNvPr>
          <p:cNvSpPr txBox="1">
            <a:spLocks/>
          </p:cNvSpPr>
          <p:nvPr/>
        </p:nvSpPr>
        <p:spPr>
          <a:xfrm>
            <a:off x="334962" y="1626781"/>
            <a:ext cx="6145681" cy="139286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sz="1600" dirty="0" err="1">
                <a:solidFill>
                  <a:schemeClr val="accent1"/>
                </a:solidFill>
                <a:ea typeface="Cambria" panose="02040503050406030204" pitchFamily="18" charset="0"/>
              </a:rPr>
              <a:t>Пылевлагозащищенность</a:t>
            </a:r>
            <a:endParaRPr lang="ru-RU" sz="1600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6"/>
              </a:buBlip>
              <a:defRPr/>
            </a:pPr>
            <a:r>
              <a:rPr lang="ru-RU" sz="1600" dirty="0" err="1">
                <a:solidFill>
                  <a:schemeClr val="accent1"/>
                </a:solidFill>
                <a:ea typeface="Cambria" panose="02040503050406030204" pitchFamily="18" charset="0"/>
              </a:rPr>
              <a:t>Ударопрочность</a:t>
            </a:r>
            <a:endParaRPr lang="ru-RU" sz="16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047C4A3-BF94-43CF-8721-5DA29C61E184}"/>
              </a:ext>
            </a:extLst>
          </p:cNvPr>
          <p:cNvSpPr/>
          <p:nvPr/>
        </p:nvSpPr>
        <p:spPr>
          <a:xfrm>
            <a:off x="349844" y="503507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160C1A5-E33B-4509-93ED-3119165747FB}"/>
              </a:ext>
            </a:extLst>
          </p:cNvPr>
          <p:cNvSpPr/>
          <p:nvPr/>
        </p:nvSpPr>
        <p:spPr>
          <a:xfrm>
            <a:off x="349844" y="3351368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30ECE7-0703-4B2C-9507-2A187BF4A3F0}"/>
              </a:ext>
            </a:extLst>
          </p:cNvPr>
          <p:cNvSpPr txBox="1"/>
          <p:nvPr/>
        </p:nvSpPr>
        <p:spPr>
          <a:xfrm>
            <a:off x="1639600" y="5036782"/>
            <a:ext cx="203666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ДСБ</a:t>
            </a:r>
          </a:p>
        </p:txBody>
      </p:sp>
      <p:sp>
        <p:nvSpPr>
          <p:cNvPr id="32" name="TextBox 176">
            <a:extLst>
              <a:ext uri="{FF2B5EF4-FFF2-40B4-BE49-F238E27FC236}">
                <a16:creationId xmlns:a16="http://schemas.microsoft.com/office/drawing/2014/main" id="{F066D279-ACFC-4784-8971-97FB5E6B17DC}"/>
              </a:ext>
            </a:extLst>
          </p:cNvPr>
          <p:cNvSpPr txBox="1"/>
          <p:nvPr/>
        </p:nvSpPr>
        <p:spPr>
          <a:xfrm>
            <a:off x="1726200" y="558027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4</a:t>
            </a:r>
            <a:r>
              <a:rPr lang="ru-RU" sz="1200" dirty="0"/>
              <a:t> - 4</a:t>
            </a:r>
            <a:r>
              <a:rPr lang="en-US" sz="1200" dirty="0"/>
              <a:t>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3" name="TextBox 176">
            <a:extLst>
              <a:ext uri="{FF2B5EF4-FFF2-40B4-BE49-F238E27FC236}">
                <a16:creationId xmlns:a16="http://schemas.microsoft.com/office/drawing/2014/main" id="{332EE158-71EB-47F6-AD91-34BB65845D4C}"/>
              </a:ext>
            </a:extLst>
          </p:cNvPr>
          <p:cNvSpPr txBox="1"/>
          <p:nvPr/>
        </p:nvSpPr>
        <p:spPr>
          <a:xfrm>
            <a:off x="1726200" y="596074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45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302B969-2879-4060-9964-532D6499F98B}"/>
              </a:ext>
            </a:extLst>
          </p:cNvPr>
          <p:cNvSpPr txBox="1"/>
          <p:nvPr/>
        </p:nvSpPr>
        <p:spPr>
          <a:xfrm>
            <a:off x="1635166" y="3328099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FDBB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35" name="TextBox 176">
            <a:extLst>
              <a:ext uri="{FF2B5EF4-FFF2-40B4-BE49-F238E27FC236}">
                <a16:creationId xmlns:a16="http://schemas.microsoft.com/office/drawing/2014/main" id="{636386B9-D8F3-4A59-A237-46523BCD64A6}"/>
              </a:ext>
            </a:extLst>
          </p:cNvPr>
          <p:cNvSpPr txBox="1"/>
          <p:nvPr/>
        </p:nvSpPr>
        <p:spPr>
          <a:xfrm>
            <a:off x="1732362" y="3871590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7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6" name="TextBox 176">
            <a:extLst>
              <a:ext uri="{FF2B5EF4-FFF2-40B4-BE49-F238E27FC236}">
                <a16:creationId xmlns:a16="http://schemas.microsoft.com/office/drawing/2014/main" id="{6110F203-7AB6-48EE-B4E7-10B6A2027132}"/>
              </a:ext>
            </a:extLst>
          </p:cNvPr>
          <p:cNvSpPr txBox="1"/>
          <p:nvPr/>
        </p:nvSpPr>
        <p:spPr>
          <a:xfrm>
            <a:off x="1732362" y="4252058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15</a:t>
            </a:r>
            <a:r>
              <a:rPr lang="ru-RU" sz="1200" dirty="0"/>
              <a:t>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3F47370-1987-4A07-9195-735B690DB1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82855" y="4743751"/>
            <a:ext cx="2296158" cy="193326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EFDA43DC-B1AD-454C-8AB7-98F97EBDD9BE}"/>
              </a:ext>
            </a:extLst>
          </p:cNvPr>
          <p:cNvSpPr/>
          <p:nvPr/>
        </p:nvSpPr>
        <p:spPr>
          <a:xfrm>
            <a:off x="3858246" y="5043806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64D7E05-8E19-4EA5-99AC-5AABC499AA41}"/>
              </a:ext>
            </a:extLst>
          </p:cNvPr>
          <p:cNvSpPr/>
          <p:nvPr/>
        </p:nvSpPr>
        <p:spPr>
          <a:xfrm>
            <a:off x="3858246" y="3360103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DC96774-9FD8-4A70-9535-9DF83B9BF011}"/>
              </a:ext>
            </a:extLst>
          </p:cNvPr>
          <p:cNvSpPr txBox="1"/>
          <p:nvPr/>
        </p:nvSpPr>
        <p:spPr>
          <a:xfrm>
            <a:off x="5148002" y="5045517"/>
            <a:ext cx="15955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CC</a:t>
            </a:r>
            <a:r>
              <a:rPr lang="ru-RU" sz="1400" dirty="0">
                <a:latin typeface="+mj-lt"/>
                <a:cs typeface="Wix Madefor Display Medium" panose="020B0503020203020203" pitchFamily="34" charset="-52"/>
              </a:rPr>
              <a:t>В</a:t>
            </a:r>
          </a:p>
        </p:txBody>
      </p:sp>
      <p:sp>
        <p:nvSpPr>
          <p:cNvPr id="56" name="TextBox 176">
            <a:extLst>
              <a:ext uri="{FF2B5EF4-FFF2-40B4-BE49-F238E27FC236}">
                <a16:creationId xmlns:a16="http://schemas.microsoft.com/office/drawing/2014/main" id="{FCA78E72-A7DD-4A76-9DBF-AEED1CAA4AF0}"/>
              </a:ext>
            </a:extLst>
          </p:cNvPr>
          <p:cNvSpPr txBox="1"/>
          <p:nvPr/>
        </p:nvSpPr>
        <p:spPr>
          <a:xfrm>
            <a:off x="5234602" y="558900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14 - 42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57" name="TextBox 176">
            <a:extLst>
              <a:ext uri="{FF2B5EF4-FFF2-40B4-BE49-F238E27FC236}">
                <a16:creationId xmlns:a16="http://schemas.microsoft.com/office/drawing/2014/main" id="{5E32117F-2603-4817-944A-63D69F74A00C}"/>
              </a:ext>
            </a:extLst>
          </p:cNvPr>
          <p:cNvSpPr txBox="1"/>
          <p:nvPr/>
        </p:nvSpPr>
        <p:spPr>
          <a:xfrm>
            <a:off x="5234602" y="596947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AD263ED-AF8D-4CBD-ADDF-6542BA61BF71}"/>
              </a:ext>
            </a:extLst>
          </p:cNvPr>
          <p:cNvSpPr txBox="1"/>
          <p:nvPr/>
        </p:nvSpPr>
        <p:spPr>
          <a:xfrm>
            <a:off x="5143568" y="3290179"/>
            <a:ext cx="187131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latin typeface="+mj-lt"/>
                <a:cs typeface="Wix Madefor Display Medium" panose="020B0503020203020203" pitchFamily="34" charset="-52"/>
              </a:rPr>
              <a:t>LEDEL SVETECO </a:t>
            </a:r>
            <a:br>
              <a:rPr lang="en-US" sz="12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200" dirty="0">
                <a:latin typeface="+mj-lt"/>
                <a:cs typeface="Wix Madefor Display Medium" panose="020B0503020203020203" pitchFamily="34" charset="-52"/>
              </a:rPr>
              <a:t>NEW 8</a:t>
            </a:r>
            <a:endParaRPr lang="ru-RU" sz="12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59" name="TextBox 176">
            <a:extLst>
              <a:ext uri="{FF2B5EF4-FFF2-40B4-BE49-F238E27FC236}">
                <a16:creationId xmlns:a16="http://schemas.microsoft.com/office/drawing/2014/main" id="{9217B50B-C330-4837-8948-AB7CE5A761E3}"/>
              </a:ext>
            </a:extLst>
          </p:cNvPr>
          <p:cNvSpPr txBox="1"/>
          <p:nvPr/>
        </p:nvSpPr>
        <p:spPr>
          <a:xfrm>
            <a:off x="5240764" y="3880325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10 </a:t>
            </a:r>
            <a:r>
              <a:rPr lang="ru-RU" sz="1200" dirty="0"/>
              <a:t>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60" name="TextBox 176">
            <a:extLst>
              <a:ext uri="{FF2B5EF4-FFF2-40B4-BE49-F238E27FC236}">
                <a16:creationId xmlns:a16="http://schemas.microsoft.com/office/drawing/2014/main" id="{9FDC163E-41B9-467A-9681-92FE7B880877}"/>
              </a:ext>
            </a:extLst>
          </p:cNvPr>
          <p:cNvSpPr txBox="1"/>
          <p:nvPr/>
        </p:nvSpPr>
        <p:spPr>
          <a:xfrm>
            <a:off x="5240764" y="4260793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1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314FDF9-CAEE-4BD7-8043-C17730A86E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5566" y="5060590"/>
            <a:ext cx="1039849" cy="12305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5F2360-AD20-4A1D-9EAD-9188A77463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38368" y="3737524"/>
            <a:ext cx="748929" cy="55713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627AF5-486B-42AD-9195-6DFBBAC67A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840" y="3266059"/>
            <a:ext cx="1230474" cy="14081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66955B-B678-4FC5-BB4E-048873156A4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323732" y="5146152"/>
            <a:ext cx="1171064" cy="111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00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7">
            <a:extLst>
              <a:ext uri="{FF2B5EF4-FFF2-40B4-BE49-F238E27FC236}">
                <a16:creationId xmlns:a16="http://schemas.microsoft.com/office/drawing/2014/main" id="{DF3E5CD9-44E5-4E06-9AC0-5C1C9A32E35B}"/>
              </a:ext>
            </a:extLst>
          </p:cNvPr>
          <p:cNvSpPr txBox="1">
            <a:spLocks/>
          </p:cNvSpPr>
          <p:nvPr/>
        </p:nvSpPr>
        <p:spPr>
          <a:xfrm>
            <a:off x="275192" y="241876"/>
            <a:ext cx="9016853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0" dirty="0"/>
              <a:t>ВИДЫ ОРГАНИЗАЦИИ</a:t>
            </a:r>
            <a:br>
              <a:rPr lang="ru-RU" sz="2800" b="0" dirty="0"/>
            </a:br>
            <a:r>
              <a:rPr lang="ru-RU" sz="2800" b="0" dirty="0"/>
              <a:t>АВАРИЙНОГО ОСВЕЩЕНИЯ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0607EB5-4B1C-4ACB-ACE4-3DAB553456FA}"/>
              </a:ext>
            </a:extLst>
          </p:cNvPr>
          <p:cNvSpPr/>
          <p:nvPr/>
        </p:nvSpPr>
        <p:spPr>
          <a:xfrm>
            <a:off x="335371" y="1655337"/>
            <a:ext cx="3557388" cy="177401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786584-3D76-4E78-9F2C-74CA5F00CED9}"/>
              </a:ext>
            </a:extLst>
          </p:cNvPr>
          <p:cNvSpPr/>
          <p:nvPr/>
        </p:nvSpPr>
        <p:spPr>
          <a:xfrm>
            <a:off x="5338313" y="1654983"/>
            <a:ext cx="3557388" cy="1774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0E2336-5C41-4E14-8789-7726F9B698BA}"/>
              </a:ext>
            </a:extLst>
          </p:cNvPr>
          <p:cNvSpPr txBox="1"/>
          <p:nvPr/>
        </p:nvSpPr>
        <p:spPr>
          <a:xfrm>
            <a:off x="227700" y="2168950"/>
            <a:ext cx="1710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F7CD3D-30B8-4C7F-9407-17E9810E8780}"/>
              </a:ext>
            </a:extLst>
          </p:cNvPr>
          <p:cNvSpPr txBox="1"/>
          <p:nvPr/>
        </p:nvSpPr>
        <p:spPr>
          <a:xfrm>
            <a:off x="5164136" y="2159262"/>
            <a:ext cx="1710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8E973-B314-41AC-AF3B-872F614E6972}"/>
              </a:ext>
            </a:extLst>
          </p:cNvPr>
          <p:cNvSpPr txBox="1"/>
          <p:nvPr/>
        </p:nvSpPr>
        <p:spPr>
          <a:xfrm>
            <a:off x="334963" y="1651432"/>
            <a:ext cx="2738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НИЗКОВОЛЬТНОЕ </a:t>
            </a:r>
            <a:br>
              <a:rPr lang="ru-RU" sz="2000" b="1" dirty="0"/>
            </a:br>
            <a:r>
              <a:rPr lang="ru-RU" sz="2000" b="1" dirty="0"/>
              <a:t>ПИТАНИЕ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269257-2533-4B60-AD14-D80DB99C9182}"/>
              </a:ext>
            </a:extLst>
          </p:cNvPr>
          <p:cNvSpPr txBox="1"/>
          <p:nvPr/>
        </p:nvSpPr>
        <p:spPr>
          <a:xfrm>
            <a:off x="5340903" y="1651342"/>
            <a:ext cx="2956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БЛОК АВАРИЙНОГО</a:t>
            </a:r>
            <a:br>
              <a:rPr lang="ru-RU" sz="2000" b="1" dirty="0"/>
            </a:br>
            <a:r>
              <a:rPr lang="ru-RU" sz="2000" b="1" dirty="0"/>
              <a:t>ПИТАНИЯ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74C50F-BB9E-4DA7-B24D-CBC504241F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7976" y="1829155"/>
            <a:ext cx="1282284" cy="1600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28E823-7F0D-46B4-8509-482A1DCAD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7611602" y="2149113"/>
            <a:ext cx="1600200" cy="9595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2CBB17-27F6-4227-B9BD-F3F5DC3BF41C}"/>
              </a:ext>
            </a:extLst>
          </p:cNvPr>
          <p:cNvSpPr txBox="1"/>
          <p:nvPr/>
        </p:nvSpPr>
        <p:spPr>
          <a:xfrm>
            <a:off x="940606" y="2355413"/>
            <a:ext cx="18891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Обеспечивает продолжение работы при нарушении питания рабочего освещения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A8707C-AB3B-4207-B0B8-0335B51A4E07}"/>
              </a:ext>
            </a:extLst>
          </p:cNvPr>
          <p:cNvSpPr txBox="1"/>
          <p:nvPr/>
        </p:nvSpPr>
        <p:spPr>
          <a:xfrm>
            <a:off x="6125237" y="2452095"/>
            <a:ext cx="183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Обеспечивает нужную видимость при нештатных ситуациях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DF37D5-50AB-4EFC-9E0C-753505588F3A}"/>
              </a:ext>
            </a:extLst>
          </p:cNvPr>
          <p:cNvSpPr txBox="1"/>
          <p:nvPr/>
        </p:nvSpPr>
        <p:spPr>
          <a:xfrm>
            <a:off x="248737" y="4730480"/>
            <a:ext cx="2072124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Нормативная база</a:t>
            </a:r>
          </a:p>
        </p:txBody>
      </p:sp>
      <p:sp>
        <p:nvSpPr>
          <p:cNvPr id="20" name="TextBox 176">
            <a:extLst>
              <a:ext uri="{FF2B5EF4-FFF2-40B4-BE49-F238E27FC236}">
                <a16:creationId xmlns:a16="http://schemas.microsoft.com/office/drawing/2014/main" id="{EA49BD49-7C86-43A8-B227-A641C84A17AB}"/>
              </a:ext>
            </a:extLst>
          </p:cNvPr>
          <p:cNvSpPr txBox="1"/>
          <p:nvPr/>
        </p:nvSpPr>
        <p:spPr>
          <a:xfrm>
            <a:off x="334962" y="5120594"/>
            <a:ext cx="2072123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</a:t>
            </a:r>
            <a:r>
              <a:rPr lang="en-US" sz="1200" b="0" dirty="0"/>
              <a:t>IEC 60598-2-22-2012</a:t>
            </a:r>
            <a:endParaRPr lang="ru-RU" sz="1200" b="0" dirty="0"/>
          </a:p>
        </p:txBody>
      </p:sp>
      <p:sp>
        <p:nvSpPr>
          <p:cNvPr id="21" name="TextBox 176">
            <a:extLst>
              <a:ext uri="{FF2B5EF4-FFF2-40B4-BE49-F238E27FC236}">
                <a16:creationId xmlns:a16="http://schemas.microsoft.com/office/drawing/2014/main" id="{5715AD37-5A07-4E85-9B55-35FD51DFEA3A}"/>
              </a:ext>
            </a:extLst>
          </p:cNvPr>
          <p:cNvSpPr txBox="1"/>
          <p:nvPr/>
        </p:nvSpPr>
        <p:spPr>
          <a:xfrm>
            <a:off x="334963" y="5684508"/>
            <a:ext cx="1572214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ГОСТ 27900-88</a:t>
            </a:r>
            <a:endParaRPr lang="en-US" sz="1200" b="0" dirty="0"/>
          </a:p>
        </p:txBody>
      </p:sp>
      <p:sp>
        <p:nvSpPr>
          <p:cNvPr id="23" name="TextBox 176">
            <a:extLst>
              <a:ext uri="{FF2B5EF4-FFF2-40B4-BE49-F238E27FC236}">
                <a16:creationId xmlns:a16="http://schemas.microsoft.com/office/drawing/2014/main" id="{BA8DEAE7-2D75-4097-B9DC-3A1D8CCE2B8E}"/>
              </a:ext>
            </a:extLst>
          </p:cNvPr>
          <p:cNvSpPr txBox="1"/>
          <p:nvPr/>
        </p:nvSpPr>
        <p:spPr>
          <a:xfrm>
            <a:off x="334963" y="6283254"/>
            <a:ext cx="1461265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b="0" dirty="0"/>
              <a:t>СП 52.13330.</a:t>
            </a:r>
            <a:r>
              <a:rPr lang="en-US" sz="1200" b="0" dirty="0"/>
              <a:t>20</a:t>
            </a:r>
            <a:r>
              <a:rPr lang="ru-RU" sz="1200" b="0" dirty="0"/>
              <a:t>16</a:t>
            </a:r>
          </a:p>
        </p:txBody>
      </p:sp>
      <p:sp>
        <p:nvSpPr>
          <p:cNvPr id="26" name="TextBox 176">
            <a:extLst>
              <a:ext uri="{FF2B5EF4-FFF2-40B4-BE49-F238E27FC236}">
                <a16:creationId xmlns:a16="http://schemas.microsoft.com/office/drawing/2014/main" id="{4F1C4A7D-8D2D-45BC-B5CB-51928927067B}"/>
              </a:ext>
            </a:extLst>
          </p:cNvPr>
          <p:cNvSpPr txBox="1"/>
          <p:nvPr/>
        </p:nvSpPr>
        <p:spPr>
          <a:xfrm>
            <a:off x="2504077" y="5120594"/>
            <a:ext cx="266005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Частные требования.</a:t>
            </a:r>
            <a:br>
              <a:rPr lang="ru-RU" sz="1000" b="0" dirty="0"/>
            </a:br>
            <a:r>
              <a:rPr lang="ru-RU" sz="1000" b="0" dirty="0"/>
              <a:t>Светильники для аварийного освещения</a:t>
            </a:r>
          </a:p>
        </p:txBody>
      </p:sp>
      <p:sp>
        <p:nvSpPr>
          <p:cNvPr id="28" name="TextBox 176">
            <a:extLst>
              <a:ext uri="{FF2B5EF4-FFF2-40B4-BE49-F238E27FC236}">
                <a16:creationId xmlns:a16="http://schemas.microsoft.com/office/drawing/2014/main" id="{8681FF62-A1A3-4D90-998F-A2E48BA3E347}"/>
              </a:ext>
            </a:extLst>
          </p:cNvPr>
          <p:cNvSpPr txBox="1"/>
          <p:nvPr/>
        </p:nvSpPr>
        <p:spPr>
          <a:xfrm>
            <a:off x="2504076" y="5684656"/>
            <a:ext cx="266005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Светильники для аварийного освещения. Технические требования</a:t>
            </a:r>
          </a:p>
        </p:txBody>
      </p:sp>
      <p:sp>
        <p:nvSpPr>
          <p:cNvPr id="29" name="TextBox 176">
            <a:extLst>
              <a:ext uri="{FF2B5EF4-FFF2-40B4-BE49-F238E27FC236}">
                <a16:creationId xmlns:a16="http://schemas.microsoft.com/office/drawing/2014/main" id="{7EC09669-03D7-4779-97D2-058DC92A583E}"/>
              </a:ext>
            </a:extLst>
          </p:cNvPr>
          <p:cNvSpPr txBox="1"/>
          <p:nvPr/>
        </p:nvSpPr>
        <p:spPr>
          <a:xfrm>
            <a:off x="2504076" y="6283254"/>
            <a:ext cx="241946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000" b="0" dirty="0"/>
              <a:t>Свод правил. Естественное</a:t>
            </a:r>
            <a:br>
              <a:rPr lang="en-US" sz="1000" b="0" dirty="0"/>
            </a:br>
            <a:r>
              <a:rPr lang="ru-RU" sz="1000" b="0" dirty="0"/>
              <a:t>и иску</a:t>
            </a:r>
            <a:r>
              <a:rPr lang="en-US" sz="1000" b="0" dirty="0"/>
              <a:t>c</a:t>
            </a:r>
            <a:r>
              <a:rPr lang="ru-RU" sz="1000" b="0" dirty="0" err="1"/>
              <a:t>ственное</a:t>
            </a:r>
            <a:r>
              <a:rPr lang="ru-RU" sz="1000" b="0" dirty="0"/>
              <a:t> освещение</a:t>
            </a:r>
          </a:p>
        </p:txBody>
      </p:sp>
      <p:sp>
        <p:nvSpPr>
          <p:cNvPr id="45" name="Текст 3">
            <a:extLst>
              <a:ext uri="{FF2B5EF4-FFF2-40B4-BE49-F238E27FC236}">
                <a16:creationId xmlns:a16="http://schemas.microsoft.com/office/drawing/2014/main" id="{3344C023-2CD1-435C-88AC-6522C11D4530}"/>
              </a:ext>
            </a:extLst>
          </p:cNvPr>
          <p:cNvSpPr txBox="1">
            <a:spLocks/>
          </p:cNvSpPr>
          <p:nvPr/>
        </p:nvSpPr>
        <p:spPr>
          <a:xfrm>
            <a:off x="334962" y="3779120"/>
            <a:ext cx="5191142" cy="726959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Освещение путей эвакуации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(0,5 - 1 </a:t>
            </a: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лк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 err="1">
                <a:solidFill>
                  <a:schemeClr val="accent1"/>
                </a:solidFill>
                <a:ea typeface="Cambria" panose="02040503050406030204" pitchFamily="18" charset="0"/>
              </a:rPr>
              <a:t>Антипаническое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 освещение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(0,5 - 1 </a:t>
            </a: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лк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)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4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Освещение зон повышенной опасности </a:t>
            </a:r>
            <a:r>
              <a:rPr lang="ru-RU" b="1" dirty="0"/>
              <a:t>(10% и не менее 15 </a:t>
            </a:r>
            <a:r>
              <a:rPr lang="ru-RU" b="1" dirty="0" err="1"/>
              <a:t>лк</a:t>
            </a:r>
            <a:r>
              <a:rPr lang="ru-RU" b="1" dirty="0"/>
              <a:t>)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40ACDEC-1077-404D-8CE0-43F7BE0C41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4778" y="4476830"/>
            <a:ext cx="4227222" cy="23811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B1938E-5437-4333-9000-BE1565C55B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1983" y="4539507"/>
            <a:ext cx="1981846" cy="231849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9FEFA41-2023-4B67-9BEA-2E1248F53C88}"/>
              </a:ext>
            </a:extLst>
          </p:cNvPr>
          <p:cNvSpPr txBox="1"/>
          <p:nvPr/>
        </p:nvSpPr>
        <p:spPr>
          <a:xfrm>
            <a:off x="9492178" y="1617919"/>
            <a:ext cx="25263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cs typeface="Arial" panose="020B0604020202020204" pitchFamily="34" charset="0"/>
              </a:rPr>
              <a:t>СП 439.1325800.2018</a:t>
            </a:r>
          </a:p>
          <a:p>
            <a:r>
              <a:rPr lang="ru-RU" sz="1400" dirty="0">
                <a:cs typeface="Arial" panose="020B0604020202020204" pitchFamily="34" charset="0"/>
              </a:rPr>
              <a:t>Правила проектирования аварийного освещения</a:t>
            </a:r>
            <a:endParaRPr lang="en-US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522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Прямоугольник 127">
            <a:extLst>
              <a:ext uri="{FF2B5EF4-FFF2-40B4-BE49-F238E27FC236}">
                <a16:creationId xmlns:a16="http://schemas.microsoft.com/office/drawing/2014/main" id="{8E4AEB29-8E4F-44AD-81BA-921DAC603BAC}"/>
              </a:ext>
            </a:extLst>
          </p:cNvPr>
          <p:cNvSpPr/>
          <p:nvPr/>
        </p:nvSpPr>
        <p:spPr>
          <a:xfrm>
            <a:off x="2928049" y="4826817"/>
            <a:ext cx="711266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21CFC9-2981-4EEE-841C-25AFCBF333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2058" y="4819215"/>
            <a:ext cx="718107" cy="750391"/>
          </a:xfrm>
          <a:prstGeom prst="rect">
            <a:avLst/>
          </a:prstGeom>
        </p:spPr>
      </p:pic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EC073BAE-E9D5-4012-87DE-09255ADD49A7}"/>
              </a:ext>
            </a:extLst>
          </p:cNvPr>
          <p:cNvSpPr/>
          <p:nvPr/>
        </p:nvSpPr>
        <p:spPr>
          <a:xfrm>
            <a:off x="347371" y="126416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C97961B6-EA3E-4936-9FC0-AE8F7B7C0BFB}"/>
              </a:ext>
            </a:extLst>
          </p:cNvPr>
          <p:cNvSpPr/>
          <p:nvPr/>
        </p:nvSpPr>
        <p:spPr>
          <a:xfrm>
            <a:off x="343072" y="2148147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D7DC9DC-BA82-49FB-84CD-C76959578728}"/>
              </a:ext>
            </a:extLst>
          </p:cNvPr>
          <p:cNvSpPr txBox="1"/>
          <p:nvPr/>
        </p:nvSpPr>
        <p:spPr>
          <a:xfrm>
            <a:off x="1162051" y="1258324"/>
            <a:ext cx="112355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L-PIXEL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79" name="TextBox 176">
            <a:extLst>
              <a:ext uri="{FF2B5EF4-FFF2-40B4-BE49-F238E27FC236}">
                <a16:creationId xmlns:a16="http://schemas.microsoft.com/office/drawing/2014/main" id="{DFB8BB0A-2944-45A0-95D0-818EA377C715}"/>
              </a:ext>
            </a:extLst>
          </p:cNvPr>
          <p:cNvSpPr txBox="1"/>
          <p:nvPr/>
        </p:nvSpPr>
        <p:spPr>
          <a:xfrm>
            <a:off x="1258910" y="162584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</a:t>
            </a:r>
            <a:r>
              <a:rPr lang="en-US" sz="1200" dirty="0"/>
              <a:t>3</a:t>
            </a:r>
            <a:r>
              <a:rPr lang="ru-RU" sz="1200" dirty="0"/>
              <a:t>00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5A9F4E18-5C69-4596-A556-428FEE292ADA}"/>
              </a:ext>
            </a:extLst>
          </p:cNvPr>
          <p:cNvSpPr txBox="1"/>
          <p:nvPr/>
        </p:nvSpPr>
        <p:spPr>
          <a:xfrm>
            <a:off x="1166167" y="2178551"/>
            <a:ext cx="171482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L-INDUSTRY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II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7" name="TextBox 176">
            <a:extLst>
              <a:ext uri="{FF2B5EF4-FFF2-40B4-BE49-F238E27FC236}">
                <a16:creationId xmlns:a16="http://schemas.microsoft.com/office/drawing/2014/main" id="{AA65C39E-2CE8-47F6-B05A-95C7635B6D1E}"/>
              </a:ext>
            </a:extLst>
          </p:cNvPr>
          <p:cNvSpPr txBox="1"/>
          <p:nvPr/>
        </p:nvSpPr>
        <p:spPr>
          <a:xfrm>
            <a:off x="1267018" y="2534502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71</a:t>
            </a:r>
            <a:r>
              <a:rPr lang="ru-RU" sz="1200" dirty="0"/>
              <a:t> - </a:t>
            </a:r>
            <a:r>
              <a:rPr lang="en-US" sz="1200" dirty="0"/>
              <a:t>12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15227A-2555-4978-8381-0DBCA105B9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083" y="4802325"/>
            <a:ext cx="2090917" cy="21012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15AB16-20FA-4AD6-9CFF-4A036DC14F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3" y="1258324"/>
            <a:ext cx="731838" cy="6972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D0242C-4974-43B5-8330-5DAADB0376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80" r="20479"/>
          <a:stretch/>
        </p:blipFill>
        <p:spPr>
          <a:xfrm>
            <a:off x="355478" y="2156901"/>
            <a:ext cx="719431" cy="697231"/>
          </a:xfrm>
          <a:prstGeom prst="rect">
            <a:avLst/>
          </a:prstGeom>
        </p:spPr>
      </p:pic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F82C9540-E5C6-4DB4-A12A-0756226DF892}"/>
              </a:ext>
            </a:extLst>
          </p:cNvPr>
          <p:cNvSpPr/>
          <p:nvPr/>
        </p:nvSpPr>
        <p:spPr>
          <a:xfrm>
            <a:off x="343072" y="3037046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E897EFAD-A345-4CDC-A2FC-E8D9D712FC55}"/>
              </a:ext>
            </a:extLst>
          </p:cNvPr>
          <p:cNvSpPr/>
          <p:nvPr/>
        </p:nvSpPr>
        <p:spPr>
          <a:xfrm>
            <a:off x="341673" y="392594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48F7E199-1FAA-4DBE-93BB-364CA7D9B4A0}"/>
              </a:ext>
            </a:extLst>
          </p:cNvPr>
          <p:cNvSpPr/>
          <p:nvPr/>
        </p:nvSpPr>
        <p:spPr>
          <a:xfrm>
            <a:off x="334963" y="4809927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A003362F-9636-40E8-8F9A-3211E541034A}"/>
              </a:ext>
            </a:extLst>
          </p:cNvPr>
          <p:cNvSpPr/>
          <p:nvPr/>
        </p:nvSpPr>
        <p:spPr>
          <a:xfrm>
            <a:off x="334963" y="564944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0032F0A-E422-4419-A7D3-B5213F886218}"/>
              </a:ext>
            </a:extLst>
          </p:cNvPr>
          <p:cNvSpPr txBox="1"/>
          <p:nvPr/>
        </p:nvSpPr>
        <p:spPr>
          <a:xfrm>
            <a:off x="1162051" y="3023886"/>
            <a:ext cx="172072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L-INDUSTRY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TURBINE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89" name="TextBox 176">
            <a:extLst>
              <a:ext uri="{FF2B5EF4-FFF2-40B4-BE49-F238E27FC236}">
                <a16:creationId xmlns:a16="http://schemas.microsoft.com/office/drawing/2014/main" id="{92D09C8F-B662-428C-9C4C-782D9FD3F66D}"/>
              </a:ext>
            </a:extLst>
          </p:cNvPr>
          <p:cNvSpPr txBox="1"/>
          <p:nvPr/>
        </p:nvSpPr>
        <p:spPr>
          <a:xfrm>
            <a:off x="1258910" y="3391411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50</a:t>
            </a:r>
            <a:r>
              <a:rPr lang="ru-RU" sz="1200" dirty="0"/>
              <a:t> - </a:t>
            </a:r>
            <a:r>
              <a:rPr lang="en-US" sz="1200" dirty="0"/>
              <a:t>36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A279B48-F10F-4BC1-B60D-617440C81299}"/>
              </a:ext>
            </a:extLst>
          </p:cNvPr>
          <p:cNvSpPr txBox="1"/>
          <p:nvPr/>
        </p:nvSpPr>
        <p:spPr>
          <a:xfrm>
            <a:off x="1171110" y="3955205"/>
            <a:ext cx="171482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L-TRADE II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91" name="TextBox 176">
            <a:extLst>
              <a:ext uri="{FF2B5EF4-FFF2-40B4-BE49-F238E27FC236}">
                <a16:creationId xmlns:a16="http://schemas.microsoft.com/office/drawing/2014/main" id="{8213FADD-67C2-420B-A849-F8AD77102C9A}"/>
              </a:ext>
            </a:extLst>
          </p:cNvPr>
          <p:cNvSpPr txBox="1"/>
          <p:nvPr/>
        </p:nvSpPr>
        <p:spPr>
          <a:xfrm>
            <a:off x="1271961" y="4311156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19</a:t>
            </a:r>
            <a:r>
              <a:rPr lang="ru-RU" sz="1200" dirty="0"/>
              <a:t> - </a:t>
            </a:r>
            <a:r>
              <a:rPr lang="en-US" sz="1200" dirty="0"/>
              <a:t>112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C527A65-E278-4CED-94AD-2D81B1AE8260}"/>
              </a:ext>
            </a:extLst>
          </p:cNvPr>
          <p:cNvSpPr txBox="1"/>
          <p:nvPr/>
        </p:nvSpPr>
        <p:spPr>
          <a:xfrm>
            <a:off x="1162051" y="4802325"/>
            <a:ext cx="1123553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ДСО АБ</a:t>
            </a:r>
          </a:p>
        </p:txBody>
      </p:sp>
      <p:sp>
        <p:nvSpPr>
          <p:cNvPr id="93" name="TextBox 176">
            <a:extLst>
              <a:ext uri="{FF2B5EF4-FFF2-40B4-BE49-F238E27FC236}">
                <a16:creationId xmlns:a16="http://schemas.microsoft.com/office/drawing/2014/main" id="{71CC832A-E1CB-4E33-ABD8-E165FD12023F}"/>
              </a:ext>
            </a:extLst>
          </p:cNvPr>
          <p:cNvSpPr txBox="1"/>
          <p:nvPr/>
        </p:nvSpPr>
        <p:spPr>
          <a:xfrm>
            <a:off x="1258910" y="516984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24 - 70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5E9A507-4461-42B2-8EED-F804C3E28987}"/>
              </a:ext>
            </a:extLst>
          </p:cNvPr>
          <p:cNvSpPr txBox="1"/>
          <p:nvPr/>
        </p:nvSpPr>
        <p:spPr>
          <a:xfrm>
            <a:off x="1172509" y="5684262"/>
            <a:ext cx="171482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L-FUSION</a:t>
            </a:r>
            <a:br>
              <a:rPr lang="en-US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22" name="TextBox 176">
            <a:extLst>
              <a:ext uri="{FF2B5EF4-FFF2-40B4-BE49-F238E27FC236}">
                <a16:creationId xmlns:a16="http://schemas.microsoft.com/office/drawing/2014/main" id="{C62F60D8-4D97-4F56-918F-15D77AC7CC38}"/>
              </a:ext>
            </a:extLst>
          </p:cNvPr>
          <p:cNvSpPr txBox="1"/>
          <p:nvPr/>
        </p:nvSpPr>
        <p:spPr>
          <a:xfrm>
            <a:off x="1273360" y="604021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30</a:t>
            </a:r>
            <a:r>
              <a:rPr lang="ru-RU" sz="1200" dirty="0"/>
              <a:t> - </a:t>
            </a:r>
            <a:r>
              <a:rPr lang="en-US" sz="1200" dirty="0"/>
              <a:t>100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A9CF7D19-DF83-4DC8-8033-9D8BC590E521}"/>
              </a:ext>
            </a:extLst>
          </p:cNvPr>
          <p:cNvSpPr/>
          <p:nvPr/>
        </p:nvSpPr>
        <p:spPr>
          <a:xfrm>
            <a:off x="2921284" y="128105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02D0F05F-97EF-4122-A70C-07DD2435C9C7}"/>
              </a:ext>
            </a:extLst>
          </p:cNvPr>
          <p:cNvSpPr/>
          <p:nvPr/>
        </p:nvSpPr>
        <p:spPr>
          <a:xfrm>
            <a:off x="2916985" y="2165037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38F5397-7CE4-4E31-A980-9F6CA16FE338}"/>
              </a:ext>
            </a:extLst>
          </p:cNvPr>
          <p:cNvSpPr txBox="1"/>
          <p:nvPr/>
        </p:nvSpPr>
        <p:spPr>
          <a:xfrm>
            <a:off x="3735964" y="1275214"/>
            <a:ext cx="1725281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FPL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80" name="TextBox 176">
            <a:extLst>
              <a:ext uri="{FF2B5EF4-FFF2-40B4-BE49-F238E27FC236}">
                <a16:creationId xmlns:a16="http://schemas.microsoft.com/office/drawing/2014/main" id="{613A25DE-353D-4EB7-8380-EB0CE35CA5C6}"/>
              </a:ext>
            </a:extLst>
          </p:cNvPr>
          <p:cNvSpPr txBox="1"/>
          <p:nvPr/>
        </p:nvSpPr>
        <p:spPr>
          <a:xfrm>
            <a:off x="3832823" y="164273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24 - 70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7FDEFB70-DE03-4D21-8D52-A1B7928FD89A}"/>
              </a:ext>
            </a:extLst>
          </p:cNvPr>
          <p:cNvSpPr txBox="1"/>
          <p:nvPr/>
        </p:nvSpPr>
        <p:spPr>
          <a:xfrm>
            <a:off x="3740080" y="2195441"/>
            <a:ext cx="155047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SVETECO NEW 8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23" name="TextBox 176">
            <a:extLst>
              <a:ext uri="{FF2B5EF4-FFF2-40B4-BE49-F238E27FC236}">
                <a16:creationId xmlns:a16="http://schemas.microsoft.com/office/drawing/2014/main" id="{4EE41341-DA5F-4A2E-8D95-18D26DDF2760}"/>
              </a:ext>
            </a:extLst>
          </p:cNvPr>
          <p:cNvSpPr txBox="1"/>
          <p:nvPr/>
        </p:nvSpPr>
        <p:spPr>
          <a:xfrm>
            <a:off x="3840931" y="2551392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26" name="Прямоугольник 125">
            <a:extLst>
              <a:ext uri="{FF2B5EF4-FFF2-40B4-BE49-F238E27FC236}">
                <a16:creationId xmlns:a16="http://schemas.microsoft.com/office/drawing/2014/main" id="{7395E284-EEB9-460E-B643-7248CF609608}"/>
              </a:ext>
            </a:extLst>
          </p:cNvPr>
          <p:cNvSpPr/>
          <p:nvPr/>
        </p:nvSpPr>
        <p:spPr>
          <a:xfrm>
            <a:off x="2923695" y="3959240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F6091B7E-4827-4508-A66A-C0EE5EB7C385}"/>
              </a:ext>
            </a:extLst>
          </p:cNvPr>
          <p:cNvSpPr/>
          <p:nvPr/>
        </p:nvSpPr>
        <p:spPr>
          <a:xfrm>
            <a:off x="2915586" y="3055433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1BF9DC31-0399-4E69-A6BE-B1C0E46971EA}"/>
              </a:ext>
            </a:extLst>
          </p:cNvPr>
          <p:cNvSpPr txBox="1"/>
          <p:nvPr/>
        </p:nvSpPr>
        <p:spPr>
          <a:xfrm>
            <a:off x="3742674" y="3946081"/>
            <a:ext cx="1412989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ДВО АБ</a:t>
            </a:r>
          </a:p>
        </p:txBody>
      </p:sp>
      <p:sp>
        <p:nvSpPr>
          <p:cNvPr id="131" name="TextBox 176">
            <a:extLst>
              <a:ext uri="{FF2B5EF4-FFF2-40B4-BE49-F238E27FC236}">
                <a16:creationId xmlns:a16="http://schemas.microsoft.com/office/drawing/2014/main" id="{9813D1FF-05AC-479C-8EC9-F311220DDC6D}"/>
              </a:ext>
            </a:extLst>
          </p:cNvPr>
          <p:cNvSpPr txBox="1"/>
          <p:nvPr/>
        </p:nvSpPr>
        <p:spPr>
          <a:xfrm>
            <a:off x="3839533" y="4313605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22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3CAD633-73FB-47E2-8032-D138D11F03B8}"/>
              </a:ext>
            </a:extLst>
          </p:cNvPr>
          <p:cNvSpPr txBox="1"/>
          <p:nvPr/>
        </p:nvSpPr>
        <p:spPr>
          <a:xfrm>
            <a:off x="3745023" y="3084693"/>
            <a:ext cx="1408145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CCB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33" name="TextBox 176">
            <a:extLst>
              <a:ext uri="{FF2B5EF4-FFF2-40B4-BE49-F238E27FC236}">
                <a16:creationId xmlns:a16="http://schemas.microsoft.com/office/drawing/2014/main" id="{D000D0D1-649D-454D-8812-92DAB5BC1718}"/>
              </a:ext>
            </a:extLst>
          </p:cNvPr>
          <p:cNvSpPr txBox="1"/>
          <p:nvPr/>
        </p:nvSpPr>
        <p:spPr>
          <a:xfrm>
            <a:off x="3845874" y="3440644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26 - 35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EB25990-2BAC-4FDA-902F-D0DC82F08773}"/>
              </a:ext>
            </a:extLst>
          </p:cNvPr>
          <p:cNvSpPr txBox="1"/>
          <p:nvPr/>
        </p:nvSpPr>
        <p:spPr>
          <a:xfrm>
            <a:off x="3735964" y="4819215"/>
            <a:ext cx="135278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RADIAN NEW EM</a:t>
            </a:r>
          </a:p>
        </p:txBody>
      </p:sp>
      <p:sp>
        <p:nvSpPr>
          <p:cNvPr id="135" name="TextBox 176">
            <a:extLst>
              <a:ext uri="{FF2B5EF4-FFF2-40B4-BE49-F238E27FC236}">
                <a16:creationId xmlns:a16="http://schemas.microsoft.com/office/drawing/2014/main" id="{002D2FA2-3F15-40E3-9C8E-AFF9CC742CFB}"/>
              </a:ext>
            </a:extLst>
          </p:cNvPr>
          <p:cNvSpPr txBox="1"/>
          <p:nvPr/>
        </p:nvSpPr>
        <p:spPr>
          <a:xfrm>
            <a:off x="3832823" y="518673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23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A63978-34EE-4D85-B9BE-2AA42B9ED2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513" y="3041963"/>
            <a:ext cx="731838" cy="7311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688EB6-D213-45B5-B1D0-3A22C18D8F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62" y="3925946"/>
            <a:ext cx="717389" cy="744364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E51F85F6-F2E2-41A6-972C-1FADC99EF6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673" y="4919356"/>
            <a:ext cx="718106" cy="5863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F60333-499A-4B32-9AA2-63BE17E0B41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180" t="8365" r="9897" b="42976"/>
          <a:stretch/>
        </p:blipFill>
        <p:spPr>
          <a:xfrm>
            <a:off x="334963" y="5649445"/>
            <a:ext cx="717388" cy="7293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BCEED3-A4A4-42AA-AA86-063A09F85E3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75203" y="4017911"/>
            <a:ext cx="731167" cy="6504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E46A31-7771-4849-902F-1E392F5A93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36217" y="2299258"/>
            <a:ext cx="619856" cy="46111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66FBA07-6867-4E3C-B361-393C5AD93F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7996" y="3055433"/>
            <a:ext cx="682169" cy="723765"/>
          </a:xfrm>
          <a:prstGeom prst="rect">
            <a:avLst/>
          </a:prstGeom>
        </p:spPr>
      </p:pic>
      <p:sp>
        <p:nvSpPr>
          <p:cNvPr id="139" name="Прямоугольник 138">
            <a:extLst>
              <a:ext uri="{FF2B5EF4-FFF2-40B4-BE49-F238E27FC236}">
                <a16:creationId xmlns:a16="http://schemas.microsoft.com/office/drawing/2014/main" id="{58D95395-0FDE-4A6B-855E-DA883B088E61}"/>
              </a:ext>
            </a:extLst>
          </p:cNvPr>
          <p:cNvSpPr/>
          <p:nvPr/>
        </p:nvSpPr>
        <p:spPr>
          <a:xfrm rot="20794068">
            <a:off x="8650213" y="1194077"/>
            <a:ext cx="731838" cy="736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69EEA46-5BD9-4634-877D-E49BD9F8309A}"/>
              </a:ext>
            </a:extLst>
          </p:cNvPr>
          <p:cNvSpPr txBox="1"/>
          <p:nvPr/>
        </p:nvSpPr>
        <p:spPr>
          <a:xfrm>
            <a:off x="8429170" y="4793557"/>
            <a:ext cx="1717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cs typeface="Arial" panose="020B0604020202020204" pitchFamily="34" charset="0"/>
              </a:rPr>
              <a:t>Время работы</a:t>
            </a:r>
            <a:br>
              <a:rPr lang="ru-RU" sz="1600" dirty="0">
                <a:cs typeface="Arial" panose="020B0604020202020204" pitchFamily="34" charset="0"/>
              </a:rPr>
            </a:br>
            <a:r>
              <a:rPr lang="ru-RU" sz="1600" dirty="0">
                <a:cs typeface="Arial" panose="020B0604020202020204" pitchFamily="34" charset="0"/>
              </a:rPr>
              <a:t>в аварийном режиме: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812BF8A-80BC-4466-B9C1-23E3565C4D7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2930873" y="1307242"/>
            <a:ext cx="713784" cy="719431"/>
          </a:xfrm>
          <a:prstGeom prst="rect">
            <a:avLst/>
          </a:prstGeom>
        </p:spPr>
      </p:pic>
      <p:sp>
        <p:nvSpPr>
          <p:cNvPr id="63" name="Заголовок 17">
            <a:extLst>
              <a:ext uri="{FF2B5EF4-FFF2-40B4-BE49-F238E27FC236}">
                <a16:creationId xmlns:a16="http://schemas.microsoft.com/office/drawing/2014/main" id="{415F46A7-AF65-4C98-9822-E056EEFE789D}"/>
              </a:ext>
            </a:extLst>
          </p:cNvPr>
          <p:cNvSpPr txBox="1">
            <a:spLocks/>
          </p:cNvSpPr>
          <p:nvPr/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lIns="72000" tIns="180000" rIns="0"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2800" b="0" dirty="0">
                <a:solidFill>
                  <a:schemeClr val="accent1"/>
                </a:solidFill>
              </a:rPr>
              <a:t>АВАРИЙНЫЕ СВЕТИЛЬНИКИ</a:t>
            </a:r>
          </a:p>
        </p:txBody>
      </p:sp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id="{2E8B59C0-60DF-4465-A857-6B79887B5BE2}"/>
              </a:ext>
            </a:extLst>
          </p:cNvPr>
          <p:cNvSpPr/>
          <p:nvPr/>
        </p:nvSpPr>
        <p:spPr>
          <a:xfrm>
            <a:off x="5795555" y="1274915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1" name="Прямоугольник 140">
            <a:extLst>
              <a:ext uri="{FF2B5EF4-FFF2-40B4-BE49-F238E27FC236}">
                <a16:creationId xmlns:a16="http://schemas.microsoft.com/office/drawing/2014/main" id="{14699912-C2E6-45B7-AB0E-E784701F88DD}"/>
              </a:ext>
            </a:extLst>
          </p:cNvPr>
          <p:cNvSpPr/>
          <p:nvPr/>
        </p:nvSpPr>
        <p:spPr>
          <a:xfrm>
            <a:off x="5797967" y="3047753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A77312A-1982-41EF-9179-2D51C969E014}"/>
              </a:ext>
            </a:extLst>
          </p:cNvPr>
          <p:cNvSpPr txBox="1"/>
          <p:nvPr/>
        </p:nvSpPr>
        <p:spPr>
          <a:xfrm>
            <a:off x="6610235" y="1269073"/>
            <a:ext cx="1066943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FHB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43" name="TextBox 176">
            <a:extLst>
              <a:ext uri="{FF2B5EF4-FFF2-40B4-BE49-F238E27FC236}">
                <a16:creationId xmlns:a16="http://schemas.microsoft.com/office/drawing/2014/main" id="{4BC8CD49-835C-4AAC-B950-D5D0881AA350}"/>
              </a:ext>
            </a:extLst>
          </p:cNvPr>
          <p:cNvSpPr txBox="1"/>
          <p:nvPr/>
        </p:nvSpPr>
        <p:spPr>
          <a:xfrm>
            <a:off x="6707094" y="1636598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7</a:t>
            </a:r>
            <a:r>
              <a:rPr lang="en-US" sz="1200" dirty="0"/>
              <a:t>0</a:t>
            </a:r>
            <a:r>
              <a:rPr lang="ru-RU" sz="1200" dirty="0"/>
              <a:t> - 2</a:t>
            </a:r>
            <a:r>
              <a:rPr lang="en-US" sz="1200" dirty="0"/>
              <a:t>3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AD19A927-E549-4FB4-9276-4502D785F4B9}"/>
              </a:ext>
            </a:extLst>
          </p:cNvPr>
          <p:cNvSpPr txBox="1"/>
          <p:nvPr/>
        </p:nvSpPr>
        <p:spPr>
          <a:xfrm>
            <a:off x="6621063" y="3078156"/>
            <a:ext cx="162842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FBL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45" name="TextBox 176">
            <a:extLst>
              <a:ext uri="{FF2B5EF4-FFF2-40B4-BE49-F238E27FC236}">
                <a16:creationId xmlns:a16="http://schemas.microsoft.com/office/drawing/2014/main" id="{40520326-0DD7-459D-804D-E695B428C70F}"/>
              </a:ext>
            </a:extLst>
          </p:cNvPr>
          <p:cNvSpPr txBox="1"/>
          <p:nvPr/>
        </p:nvSpPr>
        <p:spPr>
          <a:xfrm>
            <a:off x="6721913" y="343410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35 - 52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7CBA423C-2C08-46A3-9F37-5BCE50F04BB9}"/>
              </a:ext>
            </a:extLst>
          </p:cNvPr>
          <p:cNvSpPr/>
          <p:nvPr/>
        </p:nvSpPr>
        <p:spPr>
          <a:xfrm>
            <a:off x="5797967" y="3936652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8E5B571D-C962-4F03-8037-BF00A8BC3A08}"/>
              </a:ext>
            </a:extLst>
          </p:cNvPr>
          <p:cNvSpPr/>
          <p:nvPr/>
        </p:nvSpPr>
        <p:spPr>
          <a:xfrm>
            <a:off x="5789857" y="2160042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76FD58FB-1C0A-48CC-8816-73547E75381F}"/>
              </a:ext>
            </a:extLst>
          </p:cNvPr>
          <p:cNvSpPr/>
          <p:nvPr/>
        </p:nvSpPr>
        <p:spPr>
          <a:xfrm>
            <a:off x="5783147" y="4820677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22DBCC38-3F16-463C-A20A-615D82EFF2B4}"/>
              </a:ext>
            </a:extLst>
          </p:cNvPr>
          <p:cNvSpPr/>
          <p:nvPr/>
        </p:nvSpPr>
        <p:spPr>
          <a:xfrm>
            <a:off x="5783147" y="5660195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AA28E17-D662-49A5-9573-C4CDD8E19706}"/>
              </a:ext>
            </a:extLst>
          </p:cNvPr>
          <p:cNvSpPr txBox="1"/>
          <p:nvPr/>
        </p:nvSpPr>
        <p:spPr>
          <a:xfrm>
            <a:off x="6616946" y="3923492"/>
            <a:ext cx="1634024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FA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151" name="TextBox 176">
            <a:extLst>
              <a:ext uri="{FF2B5EF4-FFF2-40B4-BE49-F238E27FC236}">
                <a16:creationId xmlns:a16="http://schemas.microsoft.com/office/drawing/2014/main" id="{027DD59E-0451-40FE-A37C-A5549E304C9B}"/>
              </a:ext>
            </a:extLst>
          </p:cNvPr>
          <p:cNvSpPr txBox="1"/>
          <p:nvPr/>
        </p:nvSpPr>
        <p:spPr>
          <a:xfrm>
            <a:off x="6713805" y="4291017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10C95F0-CFEA-4F39-8DA7-012019428C72}"/>
              </a:ext>
            </a:extLst>
          </p:cNvPr>
          <p:cNvSpPr txBox="1"/>
          <p:nvPr/>
        </p:nvSpPr>
        <p:spPr>
          <a:xfrm>
            <a:off x="6619295" y="2189301"/>
            <a:ext cx="1628422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WHEEL</a:t>
            </a:r>
            <a:br>
              <a:rPr lang="ru-RU" sz="1100" dirty="0">
                <a:latin typeface="+mj-lt"/>
                <a:cs typeface="Wix Madefor Display Medium" panose="020B0503020203020203" pitchFamily="34" charset="-52"/>
              </a:rPr>
            </a:b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53" name="TextBox 176">
            <a:extLst>
              <a:ext uri="{FF2B5EF4-FFF2-40B4-BE49-F238E27FC236}">
                <a16:creationId xmlns:a16="http://schemas.microsoft.com/office/drawing/2014/main" id="{B6B12CE0-7A22-4B61-83F7-B6F118144706}"/>
              </a:ext>
            </a:extLst>
          </p:cNvPr>
          <p:cNvSpPr txBox="1"/>
          <p:nvPr/>
        </p:nvSpPr>
        <p:spPr>
          <a:xfrm>
            <a:off x="6720145" y="254525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100</a:t>
            </a:r>
            <a:r>
              <a:rPr lang="ru-RU" sz="1200" dirty="0"/>
              <a:t> - </a:t>
            </a:r>
            <a:r>
              <a:rPr lang="en-US" sz="1200" dirty="0"/>
              <a:t>230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43B530AC-94C1-49C9-BBC6-325CCF1D3710}"/>
              </a:ext>
            </a:extLst>
          </p:cNvPr>
          <p:cNvSpPr txBox="1"/>
          <p:nvPr/>
        </p:nvSpPr>
        <p:spPr>
          <a:xfrm>
            <a:off x="6610235" y="4813074"/>
            <a:ext cx="1066943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FDL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155" name="TextBox 176">
            <a:extLst>
              <a:ext uri="{FF2B5EF4-FFF2-40B4-BE49-F238E27FC236}">
                <a16:creationId xmlns:a16="http://schemas.microsoft.com/office/drawing/2014/main" id="{5710E53A-6B02-48B2-AE8A-36F376AB0158}"/>
              </a:ext>
            </a:extLst>
          </p:cNvPr>
          <p:cNvSpPr txBox="1"/>
          <p:nvPr/>
        </p:nvSpPr>
        <p:spPr>
          <a:xfrm>
            <a:off x="6707094" y="5180599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43</a:t>
            </a:r>
            <a:r>
              <a:rPr lang="ru-RU" sz="1200" dirty="0"/>
              <a:t> - </a:t>
            </a:r>
            <a:r>
              <a:rPr lang="en-US" sz="1200" dirty="0"/>
              <a:t>130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F7887B8-8B50-45A8-93ED-A87A6BC81CB6}"/>
              </a:ext>
            </a:extLst>
          </p:cNvPr>
          <p:cNvSpPr txBox="1"/>
          <p:nvPr/>
        </p:nvSpPr>
        <p:spPr>
          <a:xfrm>
            <a:off x="6620694" y="5695011"/>
            <a:ext cx="162842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FLT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 АБ</a:t>
            </a:r>
          </a:p>
        </p:txBody>
      </p:sp>
      <p:sp>
        <p:nvSpPr>
          <p:cNvPr id="157" name="TextBox 176">
            <a:extLst>
              <a:ext uri="{FF2B5EF4-FFF2-40B4-BE49-F238E27FC236}">
                <a16:creationId xmlns:a16="http://schemas.microsoft.com/office/drawing/2014/main" id="{68EAFD36-CE0B-4973-936E-801B73960B8D}"/>
              </a:ext>
            </a:extLst>
          </p:cNvPr>
          <p:cNvSpPr txBox="1"/>
          <p:nvPr/>
        </p:nvSpPr>
        <p:spPr>
          <a:xfrm>
            <a:off x="6721544" y="605096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43</a:t>
            </a:r>
            <a:r>
              <a:rPr lang="ru-RU" sz="1200" dirty="0"/>
              <a:t> - </a:t>
            </a:r>
            <a:r>
              <a:rPr lang="en-US" sz="1200" dirty="0"/>
              <a:t>60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F03EFA09-EFB0-4ACF-B569-F29F86DCAAB7}"/>
              </a:ext>
            </a:extLst>
          </p:cNvPr>
          <p:cNvSpPr/>
          <p:nvPr/>
        </p:nvSpPr>
        <p:spPr>
          <a:xfrm>
            <a:off x="2933537" y="5659301"/>
            <a:ext cx="719430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95805E00-1279-4D28-A2F2-2F7F07ABC4AE}"/>
              </a:ext>
            </a:extLst>
          </p:cNvPr>
          <p:cNvSpPr/>
          <p:nvPr/>
        </p:nvSpPr>
        <p:spPr>
          <a:xfrm>
            <a:off x="8541721" y="1275341"/>
            <a:ext cx="731838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97D167D-8F67-44DB-AA5F-6913EE4C52DA}"/>
              </a:ext>
            </a:extLst>
          </p:cNvPr>
          <p:cNvSpPr txBox="1"/>
          <p:nvPr/>
        </p:nvSpPr>
        <p:spPr>
          <a:xfrm>
            <a:off x="3748217" y="5653459"/>
            <a:ext cx="1066943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FDBB </a:t>
            </a: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АБ</a:t>
            </a:r>
          </a:p>
        </p:txBody>
      </p:sp>
      <p:sp>
        <p:nvSpPr>
          <p:cNvPr id="161" name="TextBox 176">
            <a:extLst>
              <a:ext uri="{FF2B5EF4-FFF2-40B4-BE49-F238E27FC236}">
                <a16:creationId xmlns:a16="http://schemas.microsoft.com/office/drawing/2014/main" id="{C0BA2D87-5B5B-43F2-AB7C-3B4C7C812CF8}"/>
              </a:ext>
            </a:extLst>
          </p:cNvPr>
          <p:cNvSpPr txBox="1"/>
          <p:nvPr/>
        </p:nvSpPr>
        <p:spPr>
          <a:xfrm>
            <a:off x="3845076" y="6020984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17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6806BEA2-8A3B-4EA1-93DF-E5CB291E67EA}"/>
              </a:ext>
            </a:extLst>
          </p:cNvPr>
          <p:cNvSpPr txBox="1"/>
          <p:nvPr/>
        </p:nvSpPr>
        <p:spPr>
          <a:xfrm>
            <a:off x="9364816" y="1305744"/>
            <a:ext cx="1793015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ДСБ АБ</a:t>
            </a:r>
          </a:p>
        </p:txBody>
      </p:sp>
      <p:sp>
        <p:nvSpPr>
          <p:cNvPr id="163" name="TextBox 176">
            <a:extLst>
              <a:ext uri="{FF2B5EF4-FFF2-40B4-BE49-F238E27FC236}">
                <a16:creationId xmlns:a16="http://schemas.microsoft.com/office/drawing/2014/main" id="{148891AF-061E-49EC-8963-50EF0CF858D0}"/>
              </a:ext>
            </a:extLst>
          </p:cNvPr>
          <p:cNvSpPr txBox="1"/>
          <p:nvPr/>
        </p:nvSpPr>
        <p:spPr>
          <a:xfrm>
            <a:off x="9465667" y="1661696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28 - 40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3ADABF17-C2CD-457C-8DC7-ADAC253B34D9}"/>
              </a:ext>
            </a:extLst>
          </p:cNvPr>
          <p:cNvSpPr/>
          <p:nvPr/>
        </p:nvSpPr>
        <p:spPr>
          <a:xfrm>
            <a:off x="8541721" y="2164240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5" name="Прямоугольник 164">
            <a:extLst>
              <a:ext uri="{FF2B5EF4-FFF2-40B4-BE49-F238E27FC236}">
                <a16:creationId xmlns:a16="http://schemas.microsoft.com/office/drawing/2014/main" id="{A936DB94-DB12-45CB-9076-38FD61202B05}"/>
              </a:ext>
            </a:extLst>
          </p:cNvPr>
          <p:cNvSpPr/>
          <p:nvPr/>
        </p:nvSpPr>
        <p:spPr>
          <a:xfrm>
            <a:off x="8549709" y="3054891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6" name="Прямоугольник 165">
            <a:extLst>
              <a:ext uri="{FF2B5EF4-FFF2-40B4-BE49-F238E27FC236}">
                <a16:creationId xmlns:a16="http://schemas.microsoft.com/office/drawing/2014/main" id="{DE32F154-A9E8-4A2B-A7CA-4927FB4EC53C}"/>
              </a:ext>
            </a:extLst>
          </p:cNvPr>
          <p:cNvSpPr/>
          <p:nvPr/>
        </p:nvSpPr>
        <p:spPr>
          <a:xfrm>
            <a:off x="8549709" y="3894409"/>
            <a:ext cx="723729" cy="73608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8336B6BD-7EF2-4A5D-AE7D-A879E000BD07}"/>
              </a:ext>
            </a:extLst>
          </p:cNvPr>
          <p:cNvSpPr txBox="1"/>
          <p:nvPr/>
        </p:nvSpPr>
        <p:spPr>
          <a:xfrm>
            <a:off x="9360700" y="2151080"/>
            <a:ext cx="1634024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L-SCHOOL</a:t>
            </a:r>
            <a:br>
              <a:rPr lang="ru-RU" sz="11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68" name="TextBox 176">
            <a:extLst>
              <a:ext uri="{FF2B5EF4-FFF2-40B4-BE49-F238E27FC236}">
                <a16:creationId xmlns:a16="http://schemas.microsoft.com/office/drawing/2014/main" id="{228F4B55-B508-44BC-9CA3-FBD7944518C9}"/>
              </a:ext>
            </a:extLst>
          </p:cNvPr>
          <p:cNvSpPr txBox="1"/>
          <p:nvPr/>
        </p:nvSpPr>
        <p:spPr>
          <a:xfrm>
            <a:off x="9457559" y="2518605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20 - 50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3BD4417-D39D-44CC-931D-521AACB84A37}"/>
              </a:ext>
            </a:extLst>
          </p:cNvPr>
          <p:cNvSpPr txBox="1"/>
          <p:nvPr/>
        </p:nvSpPr>
        <p:spPr>
          <a:xfrm>
            <a:off x="9376797" y="3047288"/>
            <a:ext cx="120431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j-lt"/>
                <a:cs typeface="Wix Madefor Display Medium" panose="020B0503020203020203" pitchFamily="34" charset="-52"/>
              </a:rPr>
              <a:t>L-OFFICE EM</a:t>
            </a:r>
            <a:endParaRPr lang="ru-RU" sz="11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170" name="TextBox 176">
            <a:extLst>
              <a:ext uri="{FF2B5EF4-FFF2-40B4-BE49-F238E27FC236}">
                <a16:creationId xmlns:a16="http://schemas.microsoft.com/office/drawing/2014/main" id="{5D08A0BE-BDDB-41F5-8521-EFD2835A1FA1}"/>
              </a:ext>
            </a:extLst>
          </p:cNvPr>
          <p:cNvSpPr txBox="1"/>
          <p:nvPr/>
        </p:nvSpPr>
        <p:spPr>
          <a:xfrm>
            <a:off x="9473656" y="3414813"/>
            <a:ext cx="162842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20</a:t>
            </a:r>
            <a:r>
              <a:rPr lang="ru-RU" sz="1200" dirty="0"/>
              <a:t> - </a:t>
            </a:r>
            <a:r>
              <a:rPr lang="en-US" sz="1200" dirty="0"/>
              <a:t>5</a:t>
            </a:r>
            <a:r>
              <a:rPr lang="ru-RU" sz="1200" dirty="0"/>
              <a:t>0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D68A4BFC-6E5E-4A0F-9654-5CA8A544FAFC}"/>
              </a:ext>
            </a:extLst>
          </p:cNvPr>
          <p:cNvSpPr txBox="1"/>
          <p:nvPr/>
        </p:nvSpPr>
        <p:spPr>
          <a:xfrm>
            <a:off x="9387256" y="3929225"/>
            <a:ext cx="162842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>
                <a:latin typeface="+mj-lt"/>
                <a:cs typeface="Wix Madefor Display Medium" panose="020B0503020203020203" pitchFamily="34" charset="-52"/>
              </a:rPr>
              <a:t>ССК АБ</a:t>
            </a:r>
          </a:p>
        </p:txBody>
      </p:sp>
      <p:sp>
        <p:nvSpPr>
          <p:cNvPr id="172" name="TextBox 176">
            <a:extLst>
              <a:ext uri="{FF2B5EF4-FFF2-40B4-BE49-F238E27FC236}">
                <a16:creationId xmlns:a16="http://schemas.microsoft.com/office/drawing/2014/main" id="{86DCDE72-0310-44DD-A447-8B82AEAB821D}"/>
              </a:ext>
            </a:extLst>
          </p:cNvPr>
          <p:cNvSpPr txBox="1"/>
          <p:nvPr/>
        </p:nvSpPr>
        <p:spPr>
          <a:xfrm>
            <a:off x="9488106" y="4285177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26 - 35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pic>
        <p:nvPicPr>
          <p:cNvPr id="173" name="Рисунок 172">
            <a:extLst>
              <a:ext uri="{FF2B5EF4-FFF2-40B4-BE49-F238E27FC236}">
                <a16:creationId xmlns:a16="http://schemas.microsoft.com/office/drawing/2014/main" id="{978D1C5D-F149-4E70-9DF3-787F13DC86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3066" y="5644263"/>
            <a:ext cx="649228" cy="742955"/>
          </a:xfrm>
          <a:prstGeom prst="rect">
            <a:avLst/>
          </a:prstGeom>
        </p:spPr>
      </p:pic>
      <p:pic>
        <p:nvPicPr>
          <p:cNvPr id="174" name="Рисунок 173">
            <a:extLst>
              <a:ext uri="{FF2B5EF4-FFF2-40B4-BE49-F238E27FC236}">
                <a16:creationId xmlns:a16="http://schemas.microsoft.com/office/drawing/2014/main" id="{8CF68683-E26F-428F-97DC-996E4A15DC9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9707" y="3085723"/>
            <a:ext cx="710517" cy="705253"/>
          </a:xfrm>
          <a:prstGeom prst="rect">
            <a:avLst/>
          </a:prstGeom>
        </p:spPr>
      </p:pic>
      <p:pic>
        <p:nvPicPr>
          <p:cNvPr id="175" name="Рисунок 174">
            <a:extLst>
              <a:ext uri="{FF2B5EF4-FFF2-40B4-BE49-F238E27FC236}">
                <a16:creationId xmlns:a16="http://schemas.microsoft.com/office/drawing/2014/main" id="{2A39FEAD-F21C-40F9-AD05-36557CEEF4E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3368" y="4001991"/>
            <a:ext cx="702957" cy="567654"/>
          </a:xfrm>
          <a:prstGeom prst="rect">
            <a:avLst/>
          </a:prstGeom>
        </p:spPr>
      </p:pic>
      <p:pic>
        <p:nvPicPr>
          <p:cNvPr id="176" name="Рисунок 175">
            <a:extLst>
              <a:ext uri="{FF2B5EF4-FFF2-40B4-BE49-F238E27FC236}">
                <a16:creationId xmlns:a16="http://schemas.microsoft.com/office/drawing/2014/main" id="{35882739-B031-4EF8-807D-C6C4CAA5E8A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7025" y="2315888"/>
            <a:ext cx="673199" cy="584437"/>
          </a:xfrm>
          <a:prstGeom prst="rect">
            <a:avLst/>
          </a:prstGeom>
        </p:spPr>
      </p:pic>
      <p:pic>
        <p:nvPicPr>
          <p:cNvPr id="177" name="Рисунок 176">
            <a:extLst>
              <a:ext uri="{FF2B5EF4-FFF2-40B4-BE49-F238E27FC236}">
                <a16:creationId xmlns:a16="http://schemas.microsoft.com/office/drawing/2014/main" id="{29EBAE4E-0712-479A-8B3A-9F04D35FD8B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8537030" y="1290954"/>
            <a:ext cx="721976" cy="696617"/>
          </a:xfrm>
          <a:prstGeom prst="rect">
            <a:avLst/>
          </a:prstGeom>
        </p:spPr>
      </p:pic>
      <p:pic>
        <p:nvPicPr>
          <p:cNvPr id="178" name="Рисунок 177">
            <a:extLst>
              <a:ext uri="{FF2B5EF4-FFF2-40B4-BE49-F238E27FC236}">
                <a16:creationId xmlns:a16="http://schemas.microsoft.com/office/drawing/2014/main" id="{05F97EF3-EE6E-408F-A08D-37D62014822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783146" y="1322739"/>
            <a:ext cx="719429" cy="665234"/>
          </a:xfrm>
          <a:prstGeom prst="rect">
            <a:avLst/>
          </a:prstGeom>
        </p:spPr>
      </p:pic>
      <p:pic>
        <p:nvPicPr>
          <p:cNvPr id="179" name="Рисунок 178">
            <a:extLst>
              <a:ext uri="{FF2B5EF4-FFF2-40B4-BE49-F238E27FC236}">
                <a16:creationId xmlns:a16="http://schemas.microsoft.com/office/drawing/2014/main" id="{7583B7E1-1BB0-4F3C-9D2C-2FC642F6C84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858" y="3050919"/>
            <a:ext cx="719428" cy="732919"/>
          </a:xfrm>
          <a:prstGeom prst="rect">
            <a:avLst/>
          </a:prstGeom>
        </p:spPr>
      </p:pic>
      <p:pic>
        <p:nvPicPr>
          <p:cNvPr id="180" name="Рисунок 179">
            <a:extLst>
              <a:ext uri="{FF2B5EF4-FFF2-40B4-BE49-F238E27FC236}">
                <a16:creationId xmlns:a16="http://schemas.microsoft.com/office/drawing/2014/main" id="{A506B64C-CD72-416F-B166-0CA88CE2ADD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857" y="3941569"/>
            <a:ext cx="730440" cy="731168"/>
          </a:xfrm>
          <a:prstGeom prst="rect">
            <a:avLst/>
          </a:prstGeom>
        </p:spPr>
      </p:pic>
      <p:pic>
        <p:nvPicPr>
          <p:cNvPr id="181" name="Рисунок 180">
            <a:extLst>
              <a:ext uri="{FF2B5EF4-FFF2-40B4-BE49-F238E27FC236}">
                <a16:creationId xmlns:a16="http://schemas.microsoft.com/office/drawing/2014/main" id="{6F7690E5-EB0A-4AA2-A193-F9796CE608D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3146" y="2306345"/>
            <a:ext cx="730440" cy="477814"/>
          </a:xfrm>
          <a:prstGeom prst="rect">
            <a:avLst/>
          </a:prstGeom>
        </p:spPr>
      </p:pic>
      <p:pic>
        <p:nvPicPr>
          <p:cNvPr id="182" name="Рисунок 181">
            <a:extLst>
              <a:ext uri="{FF2B5EF4-FFF2-40B4-BE49-F238E27FC236}">
                <a16:creationId xmlns:a16="http://schemas.microsoft.com/office/drawing/2014/main" id="{A6C527F1-49DB-460A-977F-FA70C31F0154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5783497" y="4827039"/>
            <a:ext cx="736084" cy="723361"/>
          </a:xfrm>
          <a:prstGeom prst="rect">
            <a:avLst/>
          </a:prstGeom>
        </p:spPr>
      </p:pic>
      <p:pic>
        <p:nvPicPr>
          <p:cNvPr id="183" name="Рисунок 182">
            <a:extLst>
              <a:ext uri="{FF2B5EF4-FFF2-40B4-BE49-F238E27FC236}">
                <a16:creationId xmlns:a16="http://schemas.microsoft.com/office/drawing/2014/main" id="{E73B6E27-68F7-430B-BEB9-3445C81EC4D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5781555" y="5668498"/>
            <a:ext cx="729322" cy="712718"/>
          </a:xfrm>
          <a:prstGeom prst="rect">
            <a:avLst/>
          </a:prstGeom>
        </p:spPr>
      </p:pic>
      <p:sp>
        <p:nvSpPr>
          <p:cNvPr id="184" name="Текст 3">
            <a:extLst>
              <a:ext uri="{FF2B5EF4-FFF2-40B4-BE49-F238E27FC236}">
                <a16:creationId xmlns:a16="http://schemas.microsoft.com/office/drawing/2014/main" id="{0042A1CF-0EE8-46F3-8CEC-E229B10261B5}"/>
              </a:ext>
            </a:extLst>
          </p:cNvPr>
          <p:cNvSpPr txBox="1">
            <a:spLocks/>
          </p:cNvSpPr>
          <p:nvPr/>
        </p:nvSpPr>
        <p:spPr>
          <a:xfrm>
            <a:off x="8499516" y="5731027"/>
            <a:ext cx="966151" cy="63797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1 час</a:t>
            </a:r>
            <a:endParaRPr lang="ru-RU" sz="1600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3 часа</a:t>
            </a:r>
          </a:p>
        </p:txBody>
      </p:sp>
    </p:spTree>
    <p:extLst>
      <p:ext uri="{BB962C8B-B14F-4D97-AF65-F5344CB8AC3E}">
        <p14:creationId xmlns:p14="http://schemas.microsoft.com/office/powerpoint/2010/main" val="3584169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Текст 2">
            <a:extLst>
              <a:ext uri="{FF2B5EF4-FFF2-40B4-BE49-F238E27FC236}">
                <a16:creationId xmlns:a16="http://schemas.microsoft.com/office/drawing/2014/main" id="{66B122E9-C97A-484F-B68D-A1A1A6D06EC4}"/>
              </a:ext>
            </a:extLst>
          </p:cNvPr>
          <p:cNvSpPr txBox="1">
            <a:spLocks/>
          </p:cNvSpPr>
          <p:nvPr/>
        </p:nvSpPr>
        <p:spPr>
          <a:xfrm>
            <a:off x="9760332" y="1605742"/>
            <a:ext cx="1404093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 err="1"/>
              <a:t>дво</a:t>
            </a:r>
            <a:endParaRPr lang="ru-RU" sz="1600" b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71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400" dirty="0">
                <a:solidFill>
                  <a:schemeClr val="accent2"/>
                </a:solidFill>
              </a:rPr>
              <a:t>5 </a:t>
            </a:r>
            <a:r>
              <a:rPr lang="ru-RU" sz="2400" dirty="0">
                <a:solidFill>
                  <a:schemeClr val="accent2"/>
                </a:solidFill>
              </a:rPr>
              <a:t>РЕШЕНИЙ </a:t>
            </a:r>
            <a:r>
              <a:rPr lang="ru-RU" sz="2400" dirty="0">
                <a:solidFill>
                  <a:schemeClr val="bg1"/>
                </a:solidFill>
              </a:rPr>
              <a:t>ДЛЯ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ru-RU" sz="2400" dirty="0">
                <a:solidFill>
                  <a:schemeClr val="bg1"/>
                </a:solidFill>
              </a:rPr>
              <a:t>КОМПЛЕКСНОГО ОСВЕЩЕНИЯ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F928A5F-A14F-4607-AD93-0053927B07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8885" y="590959"/>
            <a:ext cx="2296158" cy="193349"/>
          </a:xfrm>
          <a:prstGeom prst="rect">
            <a:avLst/>
          </a:prstGeom>
        </p:spPr>
      </p:pic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8CB9D0FC-556B-4C85-AD7C-419EF59DA4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607741"/>
              </p:ext>
            </p:extLst>
          </p:nvPr>
        </p:nvGraphicFramePr>
        <p:xfrm>
          <a:off x="442914" y="3188570"/>
          <a:ext cx="11210824" cy="286933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849487">
                  <a:extLst>
                    <a:ext uri="{9D8B030D-6E8A-4147-A177-3AD203B41FA5}">
                      <a16:colId xmlns:a16="http://schemas.microsoft.com/office/drawing/2014/main" val="469730892"/>
                    </a:ext>
                  </a:extLst>
                </a:gridCol>
                <a:gridCol w="1868228">
                  <a:extLst>
                    <a:ext uri="{9D8B030D-6E8A-4147-A177-3AD203B41FA5}">
                      <a16:colId xmlns:a16="http://schemas.microsoft.com/office/drawing/2014/main" val="2647339665"/>
                    </a:ext>
                  </a:extLst>
                </a:gridCol>
                <a:gridCol w="1888425">
                  <a:extLst>
                    <a:ext uri="{9D8B030D-6E8A-4147-A177-3AD203B41FA5}">
                      <a16:colId xmlns:a16="http://schemas.microsoft.com/office/drawing/2014/main" val="147678930"/>
                    </a:ext>
                  </a:extLst>
                </a:gridCol>
                <a:gridCol w="1837932">
                  <a:extLst>
                    <a:ext uri="{9D8B030D-6E8A-4147-A177-3AD203B41FA5}">
                      <a16:colId xmlns:a16="http://schemas.microsoft.com/office/drawing/2014/main" val="131063394"/>
                    </a:ext>
                  </a:extLst>
                </a:gridCol>
                <a:gridCol w="1898524">
                  <a:extLst>
                    <a:ext uri="{9D8B030D-6E8A-4147-A177-3AD203B41FA5}">
                      <a16:colId xmlns:a16="http://schemas.microsoft.com/office/drawing/2014/main" val="1366398950"/>
                    </a:ext>
                  </a:extLst>
                </a:gridCol>
                <a:gridCol w="1868228">
                  <a:extLst>
                    <a:ext uri="{9D8B030D-6E8A-4147-A177-3AD203B41FA5}">
                      <a16:colId xmlns:a16="http://schemas.microsoft.com/office/drawing/2014/main" val="2970746842"/>
                    </a:ext>
                  </a:extLst>
                </a:gridCol>
              </a:tblGrid>
              <a:tr h="546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Мощность,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Вт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18 - 100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 – 50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8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810602"/>
                  </a:ext>
                </a:extLst>
              </a:tr>
              <a:tr h="6598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Световой</a:t>
                      </a:r>
                      <a:b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</a:br>
                      <a:r>
                        <a:rPr lang="ru-RU" sz="1500" b="0" dirty="0">
                          <a:solidFill>
                            <a:srgbClr val="1E252A"/>
                          </a:solidFill>
                          <a:latin typeface="+mn-lt"/>
                        </a:rPr>
                        <a:t>поток, лм</a:t>
                      </a:r>
                      <a:endParaRPr kumimoji="0" lang="ru-RU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E252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2520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 - 1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4000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2139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 –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6250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1320 – 5280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1843 – 1961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1763 - 6774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3421766"/>
                  </a:ext>
                </a:extLst>
              </a:tr>
              <a:tr h="54848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E252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КСС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Д, К15, К40, Г60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434780"/>
                  </a:ext>
                </a:extLst>
              </a:tr>
              <a:tr h="5655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Световая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отдача, лм/Вт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140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12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120</a:t>
                      </a:r>
                      <a:endParaRPr lang="en-US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до 120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0329508"/>
                  </a:ext>
                </a:extLst>
              </a:tr>
              <a:tr h="4710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Степень</a:t>
                      </a:r>
                      <a:b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50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защиты</a:t>
                      </a:r>
                    </a:p>
                  </a:txBody>
                  <a:tcPr marL="180000" marR="18000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IP30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 IP50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 IP54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40</a:t>
                      </a: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IP20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IP65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</a:t>
                      </a:r>
                      <a:r>
                        <a:rPr lang="ru-RU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20, </a:t>
                      </a:r>
                      <a:r>
                        <a:rPr lang="en-US" sz="1400" b="0" i="0" u="none" strike="noStrike" dirty="0">
                          <a:solidFill>
                            <a:srgbClr val="2C4345"/>
                          </a:solidFill>
                          <a:effectLst/>
                          <a:latin typeface="+mn-lt"/>
                        </a:rPr>
                        <a:t>IP65</a:t>
                      </a:r>
                      <a:endParaRPr lang="ru-RU" sz="1400" b="0" i="0" u="none" strike="noStrike" dirty="0">
                        <a:solidFill>
                          <a:srgbClr val="2C4345"/>
                        </a:solidFill>
                        <a:effectLst/>
                        <a:latin typeface="+mn-lt"/>
                      </a:endParaRPr>
                    </a:p>
                  </a:txBody>
                  <a:tcPr marL="180000" marR="180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283380"/>
                  </a:ext>
                </a:extLst>
              </a:tr>
            </a:tbl>
          </a:graphicData>
        </a:graphic>
      </p:graphicFrame>
      <p:sp>
        <p:nvSpPr>
          <p:cNvPr id="62" name="Текст 2">
            <a:extLst>
              <a:ext uri="{FF2B5EF4-FFF2-40B4-BE49-F238E27FC236}">
                <a16:creationId xmlns:a16="http://schemas.microsoft.com/office/drawing/2014/main" id="{61D119F6-DFE8-42A5-87B5-46A2B5B740D5}"/>
              </a:ext>
            </a:extLst>
          </p:cNvPr>
          <p:cNvSpPr txBox="1">
            <a:spLocks/>
          </p:cNvSpPr>
          <p:nvPr/>
        </p:nvSpPr>
        <p:spPr>
          <a:xfrm>
            <a:off x="2404444" y="1596972"/>
            <a:ext cx="1401629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l-fusion mg</a:t>
            </a:r>
            <a:endParaRPr lang="ru-RU" sz="1600" b="0" dirty="0"/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84831DCF-9F01-4DDC-81D6-7847C98A7B9E}"/>
              </a:ext>
            </a:extLst>
          </p:cNvPr>
          <p:cNvSpPr txBox="1">
            <a:spLocks/>
          </p:cNvSpPr>
          <p:nvPr/>
        </p:nvSpPr>
        <p:spPr>
          <a:xfrm>
            <a:off x="4300009" y="1605743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/>
              <a:t>l-office</a:t>
            </a:r>
            <a:endParaRPr lang="ru-RU" sz="1600" b="0" dirty="0"/>
          </a:p>
        </p:txBody>
      </p:sp>
      <p:sp>
        <p:nvSpPr>
          <p:cNvPr id="66" name="Текст 2">
            <a:extLst>
              <a:ext uri="{FF2B5EF4-FFF2-40B4-BE49-F238E27FC236}">
                <a16:creationId xmlns:a16="http://schemas.microsoft.com/office/drawing/2014/main" id="{9F4E0BC7-7F3F-4202-8968-D0B35AC033D2}"/>
              </a:ext>
            </a:extLst>
          </p:cNvPr>
          <p:cNvSpPr txBox="1">
            <a:spLocks/>
          </p:cNvSpPr>
          <p:nvPr/>
        </p:nvSpPr>
        <p:spPr>
          <a:xfrm>
            <a:off x="6082925" y="1605742"/>
            <a:ext cx="1404093" cy="25965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flt</a:t>
            </a:r>
            <a:r>
              <a:rPr lang="en-US" sz="1600" b="0" dirty="0"/>
              <a:t> 2.0</a:t>
            </a:r>
            <a:endParaRPr lang="ru-RU" sz="1600" b="0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61303D1-7CC8-488F-B1A1-80723D4675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9008" y="1423518"/>
            <a:ext cx="1068320" cy="168887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15942F5-B119-4B3D-B119-28C9A8A3DE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6892" y="1423518"/>
            <a:ext cx="1068320" cy="16888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451C789-2CF8-481E-9133-D5AD55B261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831" y="1423518"/>
            <a:ext cx="906382" cy="16888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0DB87C4-4A62-48FF-8F46-D3875587B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062221" y="1787236"/>
            <a:ext cx="1264079" cy="1264079"/>
          </a:xfrm>
          <a:prstGeom prst="rect">
            <a:avLst/>
          </a:prstGeom>
        </p:spPr>
      </p:pic>
      <p:sp>
        <p:nvSpPr>
          <p:cNvPr id="21" name="Текст 2">
            <a:extLst>
              <a:ext uri="{FF2B5EF4-FFF2-40B4-BE49-F238E27FC236}">
                <a16:creationId xmlns:a16="http://schemas.microsoft.com/office/drawing/2014/main" id="{909C1142-B51C-4129-A140-16B1E0C2AC0E}"/>
              </a:ext>
            </a:extLst>
          </p:cNvPr>
          <p:cNvSpPr txBox="1">
            <a:spLocks/>
          </p:cNvSpPr>
          <p:nvPr/>
        </p:nvSpPr>
        <p:spPr>
          <a:xfrm>
            <a:off x="7980007" y="1614513"/>
            <a:ext cx="1404093" cy="2847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 err="1"/>
              <a:t>fdbb</a:t>
            </a:r>
            <a:endParaRPr lang="ru-RU" sz="1600" b="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A908EDA-3563-4AFA-9C74-D657EC7868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67" y="1432289"/>
            <a:ext cx="1068320" cy="16888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B52483A-DA74-4E1E-89FC-57B1BE0235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8187" y="1971355"/>
            <a:ext cx="1209061" cy="107666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200E09A-B4E4-4362-A4E9-C880C42720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697" y="1423518"/>
            <a:ext cx="906382" cy="1688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C8B2D0F-01E8-4ED3-A333-66C2D4928C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742" y="2027823"/>
            <a:ext cx="1629347" cy="10201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B0F3C28-CC05-4228-9F57-B660842300E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009" y="2125399"/>
            <a:ext cx="1567200" cy="92262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C11BCCF-5073-4743-A169-A52429172B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2415" y="1846807"/>
            <a:ext cx="1000497" cy="114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06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Текст 3">
            <a:extLst>
              <a:ext uri="{FF2B5EF4-FFF2-40B4-BE49-F238E27FC236}">
                <a16:creationId xmlns:a16="http://schemas.microsoft.com/office/drawing/2014/main" id="{4FD1FF2C-007F-4B2D-86A1-2F7584C5C92F}"/>
              </a:ext>
            </a:extLst>
          </p:cNvPr>
          <p:cNvSpPr txBox="1">
            <a:spLocks/>
          </p:cNvSpPr>
          <p:nvPr/>
        </p:nvSpPr>
        <p:spPr>
          <a:xfrm>
            <a:off x="316291" y="1778802"/>
            <a:ext cx="3444361" cy="1953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14444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400" dirty="0"/>
              <a:t>L-FUSION MG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>
                <a:solidFill>
                  <a:schemeClr val="bg1"/>
                </a:solidFill>
              </a:rPr>
              <a:t>ДЛЯ СВЕТОВЫХ ФИГУР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115AFC-3D8D-48A7-A7C4-466452568E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96" y="4725023"/>
            <a:ext cx="2189060" cy="21890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598E35-1E4E-41C9-BD66-A887E091C4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322" y="4817490"/>
            <a:ext cx="1795179" cy="17951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48D85F-491B-47EF-8240-58BA5ED415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568" y="4489187"/>
            <a:ext cx="2257190" cy="22571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2E0A25-52C8-41D8-B712-A5513837D6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44272" y="1238845"/>
            <a:ext cx="6390315" cy="3594550"/>
          </a:xfrm>
          <a:prstGeom prst="rect">
            <a:avLst/>
          </a:prstGeom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id="{FEF35FD9-9435-46F9-AD48-CC5F9C719955}"/>
              </a:ext>
            </a:extLst>
          </p:cNvPr>
          <p:cNvSpPr txBox="1">
            <a:spLocks/>
          </p:cNvSpPr>
          <p:nvPr/>
        </p:nvSpPr>
        <p:spPr>
          <a:xfrm>
            <a:off x="6771774" y="3167666"/>
            <a:ext cx="3096767" cy="1231933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Алюминиевый профиль, </a:t>
            </a:r>
            <a:br>
              <a:rPr lang="ru-RU" dirty="0">
                <a:ea typeface="Cambria" panose="02040503050406030204" pitchFamily="18" charset="0"/>
              </a:rPr>
            </a:br>
            <a:r>
              <a:rPr lang="ru-RU" dirty="0">
                <a:ea typeface="Cambria" panose="02040503050406030204" pitchFamily="18" charset="0"/>
              </a:rPr>
              <a:t>покраска по </a:t>
            </a:r>
            <a:r>
              <a:rPr lang="en-US" dirty="0">
                <a:ea typeface="Cambria" panose="02040503050406030204" pitchFamily="18" charset="0"/>
              </a:rPr>
              <a:t>RAL </a:t>
            </a:r>
            <a:r>
              <a:rPr lang="ru-RU" dirty="0">
                <a:ea typeface="Cambria" panose="02040503050406030204" pitchFamily="18" charset="0"/>
              </a:rPr>
              <a:t>по ТЗ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ea typeface="Cambria" panose="02040503050406030204" pitchFamily="18" charset="0"/>
              </a:rPr>
              <a:t>Ребра на профиле </a:t>
            </a:r>
            <a:r>
              <a:rPr lang="ru-RU" dirty="0">
                <a:ea typeface="Cambria" panose="02040503050406030204" pitchFamily="18" charset="0"/>
              </a:rPr>
              <a:t>– не остается жирных следов</a:t>
            </a:r>
            <a:r>
              <a:rPr lang="ru-RU" b="1" dirty="0"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Соединение</a:t>
            </a:r>
            <a:r>
              <a:rPr lang="ru-RU" b="1" dirty="0">
                <a:ea typeface="Cambria" panose="02040503050406030204" pitchFamily="18" charset="0"/>
              </a:rPr>
              <a:t> в линию до 40 м </a:t>
            </a:r>
            <a:br>
              <a:rPr lang="ru-RU" b="1" dirty="0">
                <a:ea typeface="Cambria" panose="02040503050406030204" pitchFamily="18" charset="0"/>
              </a:rPr>
            </a:br>
            <a:r>
              <a:rPr lang="ru-RU" dirty="0">
                <a:ea typeface="Cambria" panose="02040503050406030204" pitchFamily="18" charset="0"/>
              </a:rPr>
              <a:t>и узоры с углами Т, Х и L.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b="1" dirty="0">
              <a:ea typeface="Cambria" panose="02040503050406030204" pitchFamily="18" charset="0"/>
            </a:endParaRP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CC0D4797-89AE-44EF-B6B7-0B980C04085B}"/>
              </a:ext>
            </a:extLst>
          </p:cNvPr>
          <p:cNvSpPr txBox="1">
            <a:spLocks/>
          </p:cNvSpPr>
          <p:nvPr/>
        </p:nvSpPr>
        <p:spPr>
          <a:xfrm>
            <a:off x="6838447" y="2783204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КОРПУС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40593440-855D-4C08-BCC1-484796BA8670}"/>
              </a:ext>
            </a:extLst>
          </p:cNvPr>
          <p:cNvSpPr txBox="1">
            <a:spLocks/>
          </p:cNvSpPr>
          <p:nvPr/>
        </p:nvSpPr>
        <p:spPr>
          <a:xfrm>
            <a:off x="9602919" y="5644813"/>
            <a:ext cx="2705679" cy="66469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Исполнение с проводным управлением по ТЗ.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БАП по ГОСТ.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en-US" dirty="0">
              <a:ea typeface="Cambria" panose="02040503050406030204" pitchFamily="18" charset="0"/>
            </a:endParaRP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5E15709B-FA0D-4C49-BAA3-5D44227A6FDF}"/>
              </a:ext>
            </a:extLst>
          </p:cNvPr>
          <p:cNvSpPr txBox="1">
            <a:spLocks/>
          </p:cNvSpPr>
          <p:nvPr/>
        </p:nvSpPr>
        <p:spPr>
          <a:xfrm>
            <a:off x="6838448" y="5294832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ДРАЙВЕР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5D6B6EC9-C579-47D0-8587-49C77EBCDC68}"/>
              </a:ext>
            </a:extLst>
          </p:cNvPr>
          <p:cNvSpPr txBox="1">
            <a:spLocks/>
          </p:cNvSpPr>
          <p:nvPr/>
        </p:nvSpPr>
        <p:spPr>
          <a:xfrm>
            <a:off x="6771774" y="2036036"/>
            <a:ext cx="3054681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Мощность: </a:t>
            </a:r>
            <a:r>
              <a:rPr lang="en-US" b="1" dirty="0">
                <a:ea typeface="Cambria" panose="02040503050406030204" pitchFamily="18" charset="0"/>
              </a:rPr>
              <a:t>1</a:t>
            </a:r>
            <a:r>
              <a:rPr lang="ru-RU" b="1" dirty="0">
                <a:ea typeface="Cambria" panose="02040503050406030204" pitchFamily="18" charset="0"/>
              </a:rPr>
              <a:t>8 - </a:t>
            </a:r>
            <a:r>
              <a:rPr lang="en-US" b="1" dirty="0">
                <a:ea typeface="Cambria" panose="02040503050406030204" pitchFamily="18" charset="0"/>
              </a:rPr>
              <a:t>10</a:t>
            </a:r>
            <a:r>
              <a:rPr lang="ru-RU" b="1" dirty="0">
                <a:ea typeface="Cambria" panose="02040503050406030204" pitchFamily="18" charset="0"/>
              </a:rPr>
              <a:t>0 Вт.</a:t>
            </a:r>
            <a:endParaRPr lang="ru-RU" dirty="0"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Энергоэффективность: </a:t>
            </a:r>
            <a:br>
              <a:rPr lang="ru-RU" dirty="0">
                <a:ea typeface="Cambria" panose="02040503050406030204" pitchFamily="18" charset="0"/>
              </a:rPr>
            </a:br>
            <a:r>
              <a:rPr lang="ru-RU" b="1" dirty="0">
                <a:ea typeface="Cambria" panose="02040503050406030204" pitchFamily="18" charset="0"/>
              </a:rPr>
              <a:t>до 1</a:t>
            </a:r>
            <a:r>
              <a:rPr lang="en-US" b="1" dirty="0">
                <a:ea typeface="Cambria" panose="02040503050406030204" pitchFamily="18" charset="0"/>
              </a:rPr>
              <a:t>4</a:t>
            </a:r>
            <a:r>
              <a:rPr lang="ru-RU" b="1" dirty="0">
                <a:ea typeface="Cambria" panose="02040503050406030204" pitchFamily="18" charset="0"/>
              </a:rPr>
              <a:t>0 лм/Вт.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6F309745-A064-42D5-B377-DAE0FE8E80F0}"/>
              </a:ext>
            </a:extLst>
          </p:cNvPr>
          <p:cNvSpPr txBox="1">
            <a:spLocks/>
          </p:cNvSpPr>
          <p:nvPr/>
        </p:nvSpPr>
        <p:spPr>
          <a:xfrm>
            <a:off x="6838448" y="1700213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ХАРАКТЕРИСТИКИ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94DC3E79-E01A-423C-AACC-DF1A488648CE}"/>
              </a:ext>
            </a:extLst>
          </p:cNvPr>
          <p:cNvSpPr txBox="1">
            <a:spLocks/>
          </p:cNvSpPr>
          <p:nvPr/>
        </p:nvSpPr>
        <p:spPr>
          <a:xfrm>
            <a:off x="9602919" y="2036036"/>
            <a:ext cx="2482073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КСС: </a:t>
            </a:r>
            <a:r>
              <a:rPr lang="ru-RU" b="1" dirty="0">
                <a:ea typeface="Cambria" panose="02040503050406030204" pitchFamily="18" charset="0"/>
              </a:rPr>
              <a:t>Д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Степень защиты: </a:t>
            </a:r>
            <a:r>
              <a:rPr lang="en-US" b="1" dirty="0">
                <a:ea typeface="Cambria" panose="02040503050406030204" pitchFamily="18" charset="0"/>
              </a:rPr>
              <a:t>IP</a:t>
            </a:r>
            <a:r>
              <a:rPr lang="ru-RU" b="1" dirty="0">
                <a:ea typeface="Cambria" panose="02040503050406030204" pitchFamily="18" charset="0"/>
              </a:rPr>
              <a:t>40.</a:t>
            </a:r>
            <a:endParaRPr lang="ru-RU" dirty="0">
              <a:ea typeface="Cambria" panose="02040503050406030204" pitchFamily="18" charset="0"/>
            </a:endParaRP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721D5B9F-85AB-4F9F-B199-0318E7AEA3E4}"/>
              </a:ext>
            </a:extLst>
          </p:cNvPr>
          <p:cNvSpPr txBox="1">
            <a:spLocks/>
          </p:cNvSpPr>
          <p:nvPr/>
        </p:nvSpPr>
        <p:spPr>
          <a:xfrm>
            <a:off x="9602919" y="3170771"/>
            <a:ext cx="2573467" cy="877159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ea typeface="Cambria" panose="02040503050406030204" pitchFamily="18" charset="0"/>
              </a:rPr>
              <a:t>Соединительный модуль 120° </a:t>
            </a:r>
            <a:r>
              <a:rPr lang="ru-RU" dirty="0">
                <a:ea typeface="Cambria" panose="02040503050406030204" pitchFamily="18" charset="0"/>
              </a:rPr>
              <a:t>по ТЗ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Монтаж: на тросах, накладной, встраиваемый.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Крепление </a:t>
            </a:r>
            <a:r>
              <a:rPr lang="ru-RU" b="1" dirty="0">
                <a:ea typeface="Cambria" panose="02040503050406030204" pitchFamily="18" charset="0"/>
              </a:rPr>
              <a:t>свободно двигается </a:t>
            </a:r>
            <a:r>
              <a:rPr lang="ru-RU" dirty="0">
                <a:ea typeface="Cambria" panose="02040503050406030204" pitchFamily="18" charset="0"/>
              </a:rPr>
              <a:t>по профилю.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ea typeface="Cambria" panose="02040503050406030204" pitchFamily="18" charset="0"/>
            </a:endParaRP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11729A1D-225C-4902-9A6F-41ED02A2F1B9}"/>
              </a:ext>
            </a:extLst>
          </p:cNvPr>
          <p:cNvSpPr txBox="1"/>
          <p:nvPr/>
        </p:nvSpPr>
        <p:spPr bwMode="auto">
          <a:xfrm>
            <a:off x="6771775" y="4928554"/>
            <a:ext cx="2206855" cy="2681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/>
              </a:rPr>
              <a:t>Матовый рассеиватель.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9E1BC9F5-8541-4009-9733-8D87D23416E4}"/>
              </a:ext>
            </a:extLst>
          </p:cNvPr>
          <p:cNvSpPr txBox="1"/>
          <p:nvPr/>
        </p:nvSpPr>
        <p:spPr bwMode="auto">
          <a:xfrm>
            <a:off x="6838448" y="4559348"/>
            <a:ext cx="5353552" cy="3313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>
              <a:lnSpc>
                <a:spcPts val="1000"/>
              </a:lnSpc>
              <a:spcBef>
                <a:spcPts val="0"/>
              </a:spcBef>
              <a:buFont typeface="Arial"/>
              <a:buNone/>
              <a:defRPr sz="2500" b="1">
                <a:solidFill>
                  <a:schemeClr val="tx1"/>
                </a:solidFill>
                <a:latin typeface="+mn-lt"/>
                <a:ea typeface="+mn-ea"/>
                <a:cs typeface="Wix Madefor Display ExtraBold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200" b="1">
                <a:solidFill>
                  <a:schemeClr val="tx1"/>
                </a:solidFill>
                <a:latin typeface="Wix Madefor Display ExtraBold"/>
                <a:ea typeface="+mn-ea"/>
                <a:cs typeface="Wix Madefor Display ExtraBold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>
                <a:latin typeface="Druk Text Wide Cyr"/>
              </a:rPr>
              <a:t>ОПТИКА</a:t>
            </a:r>
            <a:endParaRPr/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8AC6AC95-441F-4A93-B84F-DE25A2885011}"/>
              </a:ext>
            </a:extLst>
          </p:cNvPr>
          <p:cNvSpPr txBox="1">
            <a:spLocks/>
          </p:cNvSpPr>
          <p:nvPr/>
        </p:nvSpPr>
        <p:spPr>
          <a:xfrm>
            <a:off x="6781370" y="5644813"/>
            <a:ext cx="2821549" cy="96785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Защита от МКС-помех до 2 </a:t>
            </a:r>
            <a:r>
              <a:rPr lang="ru-RU" dirty="0" err="1">
                <a:ea typeface="Cambria" panose="02040503050406030204" pitchFamily="18" charset="0"/>
              </a:rPr>
              <a:t>кВ.</a:t>
            </a:r>
            <a:r>
              <a:rPr lang="ru-RU" dirty="0">
                <a:ea typeface="Cambria" panose="02040503050406030204" pitchFamily="18" charset="0"/>
              </a:rPr>
              <a:t> 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Диапазон напряжения питания, АС - от 165В до 430В.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C108838-D508-4885-8AED-441BBA6B0889}"/>
              </a:ext>
            </a:extLst>
          </p:cNvPr>
          <p:cNvSpPr/>
          <p:nvPr/>
        </p:nvSpPr>
        <p:spPr>
          <a:xfrm>
            <a:off x="4478914" y="4083531"/>
            <a:ext cx="22571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chemeClr val="tx1"/>
              </a:buClr>
            </a:pPr>
            <a:r>
              <a:rPr lang="ru-RU" sz="1500" dirty="0">
                <a:solidFill>
                  <a:srgbClr val="1E252A"/>
                </a:solidFill>
              </a:rPr>
              <a:t>Лаконичный дизайн без видимых стыков. 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id="{13AB6E8C-BC1B-4E00-A2EC-82511D6C462C}"/>
              </a:ext>
            </a:extLst>
          </p:cNvPr>
          <p:cNvSpPr txBox="1"/>
          <p:nvPr/>
        </p:nvSpPr>
        <p:spPr bwMode="auto">
          <a:xfrm>
            <a:off x="9597432" y="4948702"/>
            <a:ext cx="2206855" cy="2681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en-US" dirty="0">
                <a:ea typeface="Cambria" panose="02040503050406030204" pitchFamily="18" charset="0"/>
              </a:rPr>
              <a:t>CRI80</a:t>
            </a:r>
            <a:r>
              <a:rPr lang="ru-RU" dirty="0">
                <a:ea typeface="Cambria" panose="02040503050406030204" pitchFamily="18" charset="0"/>
              </a:rPr>
              <a:t>, </a:t>
            </a:r>
            <a:r>
              <a:rPr lang="en-US" dirty="0">
                <a:ea typeface="Cambria"/>
              </a:rPr>
              <a:t>CRI90</a:t>
            </a:r>
            <a:r>
              <a:rPr lang="ru-RU" dirty="0">
                <a:ea typeface="Cambria"/>
              </a:rPr>
              <a:t> – по ТЗ</a:t>
            </a:r>
            <a:r>
              <a:rPr lang="en-US" dirty="0">
                <a:ea typeface="Cambria"/>
              </a:rPr>
              <a:t>.</a:t>
            </a:r>
            <a:endParaRPr lang="ru-RU" dirty="0">
              <a:ea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56881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1F3D9D4-F69D-4CE6-91DF-8F83B65593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02" y="4282826"/>
            <a:ext cx="3232255" cy="2632723"/>
          </a:xfrm>
          <a:prstGeom prst="rect">
            <a:avLst/>
          </a:prstGeom>
        </p:spPr>
      </p:pic>
      <p:sp>
        <p:nvSpPr>
          <p:cNvPr id="85" name="Текст 3">
            <a:extLst>
              <a:ext uri="{FF2B5EF4-FFF2-40B4-BE49-F238E27FC236}">
                <a16:creationId xmlns:a16="http://schemas.microsoft.com/office/drawing/2014/main" id="{4FD1FF2C-007F-4B2D-86A1-2F7584C5C92F}"/>
              </a:ext>
            </a:extLst>
          </p:cNvPr>
          <p:cNvSpPr txBox="1">
            <a:spLocks/>
          </p:cNvSpPr>
          <p:nvPr/>
        </p:nvSpPr>
        <p:spPr>
          <a:xfrm>
            <a:off x="3975701" y="6405778"/>
            <a:ext cx="3444361" cy="1953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>
                <a:solidFill>
                  <a:schemeClr val="accent2"/>
                </a:solidFill>
              </a:rPr>
              <a:t>L-OFFICE</a:t>
            </a:r>
            <a:r>
              <a:rPr lang="ru-RU" sz="2800" dirty="0">
                <a:solidFill>
                  <a:schemeClr val="accent2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В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ПЛАСТИКОВОМ КОРПУСЕ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9CFBF8-21FC-4FB6-A5AD-BD7D5EE424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308051"/>
            <a:ext cx="5259572" cy="340261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1E886C0-7E64-4751-A2BB-C08C527A18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3403" y="4549294"/>
            <a:ext cx="554889" cy="554889"/>
          </a:xfrm>
          <a:prstGeom prst="rect">
            <a:avLst/>
          </a:prstGeom>
        </p:spPr>
      </p:pic>
      <p:sp>
        <p:nvSpPr>
          <p:cNvPr id="23" name="Text 2">
            <a:extLst>
              <a:ext uri="{FF2B5EF4-FFF2-40B4-BE49-F238E27FC236}">
                <a16:creationId xmlns:a16="http://schemas.microsoft.com/office/drawing/2014/main" id="{C6CDC53A-9D4B-4DF5-B3B1-320987986379}"/>
              </a:ext>
            </a:extLst>
          </p:cNvPr>
          <p:cNvSpPr txBox="1"/>
          <p:nvPr/>
        </p:nvSpPr>
        <p:spPr>
          <a:xfrm>
            <a:off x="5248753" y="4703696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7610FE9-EC47-4E4F-8811-D640077E6ADF}"/>
              </a:ext>
            </a:extLst>
          </p:cNvPr>
          <p:cNvGrpSpPr/>
          <p:nvPr/>
        </p:nvGrpSpPr>
        <p:grpSpPr>
          <a:xfrm>
            <a:off x="4613403" y="5479610"/>
            <a:ext cx="1574355" cy="553998"/>
            <a:chOff x="359673" y="2420303"/>
            <a:chExt cx="1574355" cy="553998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4C59D539-0313-4E8F-B282-963DA70B0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73" y="2420303"/>
              <a:ext cx="550635" cy="550635"/>
            </a:xfrm>
            <a:prstGeom prst="rect">
              <a:avLst/>
            </a:prstGeom>
          </p:spPr>
        </p:pic>
        <p:sp>
          <p:nvSpPr>
            <p:cNvPr id="26" name="Text 2">
              <a:extLst>
                <a:ext uri="{FF2B5EF4-FFF2-40B4-BE49-F238E27FC236}">
                  <a16:creationId xmlns:a16="http://schemas.microsoft.com/office/drawing/2014/main" id="{E5A21FB1-8FF9-4F60-A359-CAE370C313F7}"/>
                </a:ext>
              </a:extLst>
            </p:cNvPr>
            <p:cNvSpPr txBox="1"/>
            <p:nvPr/>
          </p:nvSpPr>
          <p:spPr>
            <a:xfrm>
              <a:off x="995969" y="2420303"/>
              <a:ext cx="938059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sz="60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в реестре </a:t>
              </a:r>
              <a:b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</a:br>
              <a:r>
                <a:rPr lang="ru-RU" sz="28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РЭП</a:t>
              </a:r>
              <a:endParaRPr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endParaRPr>
            </a:p>
          </p:txBody>
        </p:sp>
      </p:grpSp>
      <p:sp>
        <p:nvSpPr>
          <p:cNvPr id="34" name="Текст 3">
            <a:extLst>
              <a:ext uri="{FF2B5EF4-FFF2-40B4-BE49-F238E27FC236}">
                <a16:creationId xmlns:a16="http://schemas.microsoft.com/office/drawing/2014/main" id="{EB4C0D8A-B5DD-4224-8092-AE71469E7B05}"/>
              </a:ext>
            </a:extLst>
          </p:cNvPr>
          <p:cNvSpPr txBox="1">
            <a:spLocks/>
          </p:cNvSpPr>
          <p:nvPr/>
        </p:nvSpPr>
        <p:spPr>
          <a:xfrm>
            <a:off x="6771775" y="3343121"/>
            <a:ext cx="2511121" cy="69836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/>
              <a:t>Негорючий </a:t>
            </a:r>
            <a:r>
              <a:rPr lang="en-US" dirty="0"/>
              <a:t>ABS-</a:t>
            </a:r>
            <a:r>
              <a:rPr lang="ru-RU" dirty="0"/>
              <a:t>пластик.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>
                <a:ea typeface="Cambria" panose="02040503050406030204" pitchFamily="18" charset="0"/>
              </a:rPr>
              <a:t>В 2 раза легче аналогов</a:t>
            </a:r>
            <a:br>
              <a:rPr lang="ru-RU" b="1" dirty="0">
                <a:ea typeface="Cambria" panose="02040503050406030204" pitchFamily="18" charset="0"/>
              </a:rPr>
            </a:br>
            <a:r>
              <a:rPr lang="ru-RU" dirty="0">
                <a:ea typeface="Cambria" panose="02040503050406030204" pitchFamily="18" charset="0"/>
              </a:rPr>
              <a:t>в металлическом корпусе.</a:t>
            </a:r>
            <a:endParaRPr lang="ru-RU" b="1" dirty="0">
              <a:ea typeface="Cambria" panose="02040503050406030204" pitchFamily="18" charset="0"/>
            </a:endParaRPr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id="{FF0E15FC-0A18-4990-8526-1B342BC20DE1}"/>
              </a:ext>
            </a:extLst>
          </p:cNvPr>
          <p:cNvSpPr txBox="1">
            <a:spLocks/>
          </p:cNvSpPr>
          <p:nvPr/>
        </p:nvSpPr>
        <p:spPr>
          <a:xfrm>
            <a:off x="6838447" y="3015649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КОРПУС</a:t>
            </a:r>
          </a:p>
        </p:txBody>
      </p:sp>
      <p:sp>
        <p:nvSpPr>
          <p:cNvPr id="36" name="Текст 3">
            <a:extLst>
              <a:ext uri="{FF2B5EF4-FFF2-40B4-BE49-F238E27FC236}">
                <a16:creationId xmlns:a16="http://schemas.microsoft.com/office/drawing/2014/main" id="{32ACFA1A-6424-49BC-848F-CBED1B6209F8}"/>
              </a:ext>
            </a:extLst>
          </p:cNvPr>
          <p:cNvSpPr txBox="1">
            <a:spLocks/>
          </p:cNvSpPr>
          <p:nvPr/>
        </p:nvSpPr>
        <p:spPr>
          <a:xfrm>
            <a:off x="6771774" y="4440329"/>
            <a:ext cx="2511121" cy="882569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Трехступенчатая система защиты.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Защита от перенапряжений до 4</a:t>
            </a:r>
            <a:r>
              <a:rPr lang="en-US" dirty="0">
                <a:ea typeface="Cambria" panose="02040503050406030204" pitchFamily="18" charset="0"/>
              </a:rPr>
              <a:t>3</a:t>
            </a:r>
            <a:r>
              <a:rPr lang="ru-RU" dirty="0">
                <a:ea typeface="Cambria" panose="02040503050406030204" pitchFamily="18" charset="0"/>
              </a:rPr>
              <a:t>0 В.</a:t>
            </a:r>
          </a:p>
        </p:txBody>
      </p:sp>
      <p:sp>
        <p:nvSpPr>
          <p:cNvPr id="37" name="Текст 4">
            <a:extLst>
              <a:ext uri="{FF2B5EF4-FFF2-40B4-BE49-F238E27FC236}">
                <a16:creationId xmlns:a16="http://schemas.microsoft.com/office/drawing/2014/main" id="{B8CE4DFA-C84D-498F-B5AC-A6D7BE830D16}"/>
              </a:ext>
            </a:extLst>
          </p:cNvPr>
          <p:cNvSpPr txBox="1">
            <a:spLocks/>
          </p:cNvSpPr>
          <p:nvPr/>
        </p:nvSpPr>
        <p:spPr>
          <a:xfrm>
            <a:off x="6838447" y="4124751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ДРАЙВЕР</a:t>
            </a:r>
          </a:p>
        </p:txBody>
      </p:sp>
      <p:sp>
        <p:nvSpPr>
          <p:cNvPr id="38" name="Текст 3">
            <a:extLst>
              <a:ext uri="{FF2B5EF4-FFF2-40B4-BE49-F238E27FC236}">
                <a16:creationId xmlns:a16="http://schemas.microsoft.com/office/drawing/2014/main" id="{B19323C6-FB0C-4FEC-A6C2-0CD320C0A184}"/>
              </a:ext>
            </a:extLst>
          </p:cNvPr>
          <p:cNvSpPr txBox="1">
            <a:spLocks/>
          </p:cNvSpPr>
          <p:nvPr/>
        </p:nvSpPr>
        <p:spPr>
          <a:xfrm>
            <a:off x="6771774" y="5719923"/>
            <a:ext cx="5140051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 err="1">
                <a:ea typeface="Cambria" panose="02040503050406030204" pitchFamily="18" charset="0"/>
              </a:rPr>
              <a:t>Микропризма</a:t>
            </a:r>
            <a:r>
              <a:rPr lang="ru-RU" dirty="0">
                <a:ea typeface="Cambria" panose="02040503050406030204" pitchFamily="18" charset="0"/>
              </a:rPr>
              <a:t> или матовый рассеиватель.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ea typeface="Cambria" panose="02040503050406030204" pitchFamily="18" charset="0"/>
              </a:rPr>
              <a:t>CRI80</a:t>
            </a:r>
            <a:r>
              <a:rPr lang="ru-RU" b="1" dirty="0">
                <a:ea typeface="Cambria" panose="02040503050406030204" pitchFamily="18" charset="0"/>
              </a:rPr>
              <a:t>, </a:t>
            </a:r>
            <a:r>
              <a:rPr lang="en-US" b="1" dirty="0">
                <a:ea typeface="Cambria" panose="02040503050406030204" pitchFamily="18" charset="0"/>
              </a:rPr>
              <a:t>CRI</a:t>
            </a:r>
            <a:r>
              <a:rPr lang="ru-RU" b="1" dirty="0">
                <a:ea typeface="Cambria" panose="02040503050406030204" pitchFamily="18" charset="0"/>
              </a:rPr>
              <a:t>9</a:t>
            </a:r>
            <a:r>
              <a:rPr lang="en-US" b="1" dirty="0">
                <a:ea typeface="Cambria" panose="02040503050406030204" pitchFamily="18" charset="0"/>
              </a:rPr>
              <a:t>0</a:t>
            </a:r>
            <a:r>
              <a:rPr lang="ru-RU" b="1" dirty="0">
                <a:ea typeface="Cambria" panose="02040503050406030204" pitchFamily="18" charset="0"/>
              </a:rPr>
              <a:t>.</a:t>
            </a:r>
            <a:endParaRPr lang="en-US" b="1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Цветовая температура: </a:t>
            </a:r>
            <a:r>
              <a:rPr lang="ru-RU" b="1" dirty="0">
                <a:ea typeface="Cambria" panose="02040503050406030204" pitchFamily="18" charset="0"/>
              </a:rPr>
              <a:t>4000К, 5000К.</a:t>
            </a:r>
          </a:p>
        </p:txBody>
      </p:sp>
      <p:sp>
        <p:nvSpPr>
          <p:cNvPr id="39" name="Текст 4">
            <a:extLst>
              <a:ext uri="{FF2B5EF4-FFF2-40B4-BE49-F238E27FC236}">
                <a16:creationId xmlns:a16="http://schemas.microsoft.com/office/drawing/2014/main" id="{E892B32B-0983-45B0-BB50-E6CF3EA876C1}"/>
              </a:ext>
            </a:extLst>
          </p:cNvPr>
          <p:cNvSpPr txBox="1">
            <a:spLocks/>
          </p:cNvSpPr>
          <p:nvPr/>
        </p:nvSpPr>
        <p:spPr>
          <a:xfrm>
            <a:off x="6838448" y="5385828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ОПТИКА</a:t>
            </a:r>
          </a:p>
        </p:txBody>
      </p:sp>
      <p:sp>
        <p:nvSpPr>
          <p:cNvPr id="40" name="Текст 3">
            <a:extLst>
              <a:ext uri="{FF2B5EF4-FFF2-40B4-BE49-F238E27FC236}">
                <a16:creationId xmlns:a16="http://schemas.microsoft.com/office/drawing/2014/main" id="{E92E1F11-A3A2-4605-800B-0C9C7E19C5B4}"/>
              </a:ext>
            </a:extLst>
          </p:cNvPr>
          <p:cNvSpPr txBox="1">
            <a:spLocks/>
          </p:cNvSpPr>
          <p:nvPr/>
        </p:nvSpPr>
        <p:spPr>
          <a:xfrm>
            <a:off x="6771774" y="2243853"/>
            <a:ext cx="2152307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Мощность: </a:t>
            </a:r>
            <a:r>
              <a:rPr lang="en-US" b="1" dirty="0">
                <a:ea typeface="Cambria" panose="02040503050406030204" pitchFamily="18" charset="0"/>
              </a:rPr>
              <a:t>20 – 50</a:t>
            </a:r>
            <a:r>
              <a:rPr lang="ru-RU" b="1" dirty="0">
                <a:ea typeface="Cambria" panose="02040503050406030204" pitchFamily="18" charset="0"/>
              </a:rPr>
              <a:t> Вт.</a:t>
            </a:r>
            <a:endParaRPr lang="ru-RU" dirty="0"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ea typeface="Cambria" panose="02040503050406030204" pitchFamily="18" charset="0"/>
              </a:rPr>
              <a:t>до 120 лм/Вт.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endParaRPr lang="ru-RU" b="1" dirty="0">
              <a:ea typeface="Cambria" panose="02040503050406030204" pitchFamily="18" charset="0"/>
            </a:endParaRPr>
          </a:p>
        </p:txBody>
      </p:sp>
      <p:sp>
        <p:nvSpPr>
          <p:cNvPr id="41" name="Текст 4">
            <a:extLst>
              <a:ext uri="{FF2B5EF4-FFF2-40B4-BE49-F238E27FC236}">
                <a16:creationId xmlns:a16="http://schemas.microsoft.com/office/drawing/2014/main" id="{052929ED-DADD-4A4E-858C-227315B1D110}"/>
              </a:ext>
            </a:extLst>
          </p:cNvPr>
          <p:cNvSpPr txBox="1">
            <a:spLocks/>
          </p:cNvSpPr>
          <p:nvPr/>
        </p:nvSpPr>
        <p:spPr>
          <a:xfrm>
            <a:off x="6838448" y="1918622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latin typeface="+mj-lt"/>
              </a:rPr>
              <a:t>ХАРАКТЕРИСТИКИ</a:t>
            </a:r>
          </a:p>
        </p:txBody>
      </p:sp>
      <p:sp>
        <p:nvSpPr>
          <p:cNvPr id="42" name="Текст 3">
            <a:extLst>
              <a:ext uri="{FF2B5EF4-FFF2-40B4-BE49-F238E27FC236}">
                <a16:creationId xmlns:a16="http://schemas.microsoft.com/office/drawing/2014/main" id="{EA701599-83D1-4287-9CEC-66EC813527AF}"/>
              </a:ext>
            </a:extLst>
          </p:cNvPr>
          <p:cNvSpPr txBox="1">
            <a:spLocks/>
          </p:cNvSpPr>
          <p:nvPr/>
        </p:nvSpPr>
        <p:spPr>
          <a:xfrm>
            <a:off x="9575828" y="2243853"/>
            <a:ext cx="1787167" cy="64869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КСС: </a:t>
            </a:r>
            <a:r>
              <a:rPr lang="ru-RU" b="1" dirty="0">
                <a:ea typeface="Cambria" panose="02040503050406030204" pitchFamily="18" charset="0"/>
              </a:rPr>
              <a:t>Д.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Степень защиты: </a:t>
            </a:r>
            <a:r>
              <a:rPr lang="en-US" b="1" dirty="0">
                <a:ea typeface="Cambria" panose="02040503050406030204" pitchFamily="18" charset="0"/>
              </a:rPr>
              <a:t> IP30, IP50 </a:t>
            </a:r>
            <a:r>
              <a:rPr lang="ru-RU" b="1" dirty="0">
                <a:ea typeface="Cambria" panose="02040503050406030204" pitchFamily="18" charset="0"/>
              </a:rPr>
              <a:t>, </a:t>
            </a:r>
            <a:r>
              <a:rPr lang="en-US" b="1" dirty="0">
                <a:ea typeface="Cambria" panose="02040503050406030204" pitchFamily="18" charset="0"/>
              </a:rPr>
              <a:t>IP54 </a:t>
            </a:r>
            <a:endParaRPr lang="ru-RU" dirty="0">
              <a:ea typeface="Cambria" panose="02040503050406030204" pitchFamily="18" charset="0"/>
            </a:endParaRPr>
          </a:p>
        </p:txBody>
      </p:sp>
      <p:sp>
        <p:nvSpPr>
          <p:cNvPr id="43" name="Текст 3">
            <a:extLst>
              <a:ext uri="{FF2B5EF4-FFF2-40B4-BE49-F238E27FC236}">
                <a16:creationId xmlns:a16="http://schemas.microsoft.com/office/drawing/2014/main" id="{1B2D3AE0-FD7B-4114-A566-53DF0A37B1BC}"/>
              </a:ext>
            </a:extLst>
          </p:cNvPr>
          <p:cNvSpPr txBox="1">
            <a:spLocks/>
          </p:cNvSpPr>
          <p:nvPr/>
        </p:nvSpPr>
        <p:spPr>
          <a:xfrm>
            <a:off x="9575828" y="3343121"/>
            <a:ext cx="2193757" cy="70482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b="1" dirty="0">
                <a:ea typeface="Cambria" panose="02040503050406030204" pitchFamily="18" charset="0"/>
              </a:rPr>
              <a:t>Исполнение </a:t>
            </a:r>
            <a:r>
              <a:rPr lang="en-US" b="1" dirty="0">
                <a:ea typeface="Cambria" panose="02040503050406030204" pitchFamily="18" charset="0"/>
              </a:rPr>
              <a:t>S </a:t>
            </a:r>
            <a:r>
              <a:rPr lang="ru-RU" b="1" dirty="0">
                <a:ea typeface="Cambria" panose="02040503050406030204" pitchFamily="18" charset="0"/>
              </a:rPr>
              <a:t>для школ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Крепление универсальное.</a:t>
            </a:r>
          </a:p>
        </p:txBody>
      </p:sp>
      <p:sp>
        <p:nvSpPr>
          <p:cNvPr id="47" name="Текст 3">
            <a:extLst>
              <a:ext uri="{FF2B5EF4-FFF2-40B4-BE49-F238E27FC236}">
                <a16:creationId xmlns:a16="http://schemas.microsoft.com/office/drawing/2014/main" id="{883FA637-C831-4527-AB6E-3C985DB9269E}"/>
              </a:ext>
            </a:extLst>
          </p:cNvPr>
          <p:cNvSpPr txBox="1">
            <a:spLocks/>
          </p:cNvSpPr>
          <p:nvPr/>
        </p:nvSpPr>
        <p:spPr>
          <a:xfrm>
            <a:off x="9575828" y="4440329"/>
            <a:ext cx="2463130" cy="101563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Исполнение с проводным управлением.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3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Доступ к аварийному блоку без разбора светильника.</a:t>
            </a: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dirty="0"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103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Текст 3">
            <a:extLst>
              <a:ext uri="{FF2B5EF4-FFF2-40B4-BE49-F238E27FC236}">
                <a16:creationId xmlns:a16="http://schemas.microsoft.com/office/drawing/2014/main" id="{4FD1FF2C-007F-4B2D-86A1-2F7584C5C92F}"/>
              </a:ext>
            </a:extLst>
          </p:cNvPr>
          <p:cNvSpPr txBox="1">
            <a:spLocks/>
          </p:cNvSpPr>
          <p:nvPr/>
        </p:nvSpPr>
        <p:spPr>
          <a:xfrm>
            <a:off x="316291" y="1778802"/>
            <a:ext cx="3444361" cy="1953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FLT </a:t>
            </a:r>
            <a:r>
              <a:rPr lang="ru-RU" sz="2800" dirty="0"/>
              <a:t>2.0 </a:t>
            </a:r>
            <a:r>
              <a:rPr lang="ru-RU" sz="2800" dirty="0">
                <a:solidFill>
                  <a:schemeClr val="bg1"/>
                </a:solidFill>
              </a:rPr>
              <a:t>ДЛЯ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РЕЕЧНЫХ ПОТОЛКОВ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A8FE95D1-E2F2-43A6-9EC5-14803EF92029}"/>
              </a:ext>
            </a:extLst>
          </p:cNvPr>
          <p:cNvSpPr txBox="1">
            <a:spLocks/>
          </p:cNvSpPr>
          <p:nvPr/>
        </p:nvSpPr>
        <p:spPr>
          <a:xfrm>
            <a:off x="6771775" y="3301629"/>
            <a:ext cx="3261574" cy="99249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 err="1">
                <a:solidFill>
                  <a:schemeClr val="accent1"/>
                </a:solidFill>
                <a:ea typeface="Cambria" panose="02040503050406030204" pitchFamily="18" charset="0"/>
              </a:rPr>
              <a:t>Экструдированный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алюминиевый корпус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Ширина профиля -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 см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 серии: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RAL9003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и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RAL9005</a:t>
            </a: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725406A5-0954-477E-91DA-49CC642F4954}"/>
              </a:ext>
            </a:extLst>
          </p:cNvPr>
          <p:cNvSpPr txBox="1">
            <a:spLocks/>
          </p:cNvSpPr>
          <p:nvPr/>
        </p:nvSpPr>
        <p:spPr>
          <a:xfrm>
            <a:off x="6838447" y="2933517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7DD5CB92-55B7-479D-A3F7-10EAEDE06FB1}"/>
              </a:ext>
            </a:extLst>
          </p:cNvPr>
          <p:cNvSpPr txBox="1">
            <a:spLocks/>
          </p:cNvSpPr>
          <p:nvPr/>
        </p:nvSpPr>
        <p:spPr>
          <a:xfrm>
            <a:off x="6771774" y="4850553"/>
            <a:ext cx="4555356" cy="48589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Диапазон, 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AC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165В до 265В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6B57A218-69E1-403E-A1EE-F7BB1D7D7B83}"/>
              </a:ext>
            </a:extLst>
          </p:cNvPr>
          <p:cNvSpPr txBox="1">
            <a:spLocks/>
          </p:cNvSpPr>
          <p:nvPr/>
        </p:nvSpPr>
        <p:spPr>
          <a:xfrm>
            <a:off x="6838447" y="4485546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ДРАЙВЕР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6554BE60-2BCC-498A-87BD-925AFC3EBC78}"/>
              </a:ext>
            </a:extLst>
          </p:cNvPr>
          <p:cNvSpPr txBox="1">
            <a:spLocks/>
          </p:cNvSpPr>
          <p:nvPr/>
        </p:nvSpPr>
        <p:spPr>
          <a:xfrm>
            <a:off x="6771774" y="5582040"/>
            <a:ext cx="4121895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CRI80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  <a:endParaRPr lang="en-US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Цветовая температура: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4000К.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B8F2361E-0B4B-4209-ACF9-AF72DE4CF206}"/>
              </a:ext>
            </a:extLst>
          </p:cNvPr>
          <p:cNvSpPr txBox="1">
            <a:spLocks/>
          </p:cNvSpPr>
          <p:nvPr/>
        </p:nvSpPr>
        <p:spPr>
          <a:xfrm>
            <a:off x="6838448" y="5207305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48B9A98A-68A9-4BE1-91BB-81AF4EDDD297}"/>
              </a:ext>
            </a:extLst>
          </p:cNvPr>
          <p:cNvSpPr txBox="1">
            <a:spLocks/>
          </p:cNvSpPr>
          <p:nvPr/>
        </p:nvSpPr>
        <p:spPr>
          <a:xfrm>
            <a:off x="6771774" y="2264173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Мощность: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1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1 - 44 Вт.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до 120 лм/Вт.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2B334F05-462E-456A-AE73-B0ED067564CE}"/>
              </a:ext>
            </a:extLst>
          </p:cNvPr>
          <p:cNvSpPr txBox="1">
            <a:spLocks/>
          </p:cNvSpPr>
          <p:nvPr/>
        </p:nvSpPr>
        <p:spPr>
          <a:xfrm>
            <a:off x="6838448" y="1918622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636DC5CF-E98D-42C8-B204-2948DFBAC4A0}"/>
              </a:ext>
            </a:extLst>
          </p:cNvPr>
          <p:cNvSpPr txBox="1">
            <a:spLocks/>
          </p:cNvSpPr>
          <p:nvPr/>
        </p:nvSpPr>
        <p:spPr>
          <a:xfrm>
            <a:off x="9868541" y="2264173"/>
            <a:ext cx="2323459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КСС: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Д.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Степень защиты: </a:t>
            </a:r>
            <a:r>
              <a:rPr lang="en-US" b="1" dirty="0">
                <a:solidFill>
                  <a:schemeClr val="accent1"/>
                </a:solidFill>
                <a:ea typeface="Cambria" panose="02040503050406030204" pitchFamily="18" charset="0"/>
              </a:rPr>
              <a:t>IP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40.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B82AE50E-CD5F-49F4-B73D-3A0961F35C2E}"/>
              </a:ext>
            </a:extLst>
          </p:cNvPr>
          <p:cNvSpPr txBox="1">
            <a:spLocks/>
          </p:cNvSpPr>
          <p:nvPr/>
        </p:nvSpPr>
        <p:spPr>
          <a:xfrm>
            <a:off x="9868541" y="3301629"/>
            <a:ext cx="2193757" cy="88307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Вес, кг: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от 0,7 до 2,9.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Крепление подвесное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Реечное крепление шириной до 170 мм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доступно по ТЗ.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F81B8622-835F-4E26-8A24-30155BFE89D9}"/>
              </a:ext>
            </a:extLst>
          </p:cNvPr>
          <p:cNvSpPr txBox="1">
            <a:spLocks/>
          </p:cNvSpPr>
          <p:nvPr/>
        </p:nvSpPr>
        <p:spPr>
          <a:xfrm>
            <a:off x="383581" y="1611032"/>
            <a:ext cx="10237310" cy="749300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32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A7DC18D-55D9-40A5-8B8D-94EFE47C51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452" y="5503804"/>
            <a:ext cx="554889" cy="554889"/>
          </a:xfrm>
          <a:prstGeom prst="rect">
            <a:avLst/>
          </a:prstGeom>
        </p:spPr>
      </p:pic>
      <p:sp>
        <p:nvSpPr>
          <p:cNvPr id="24" name="Text 2">
            <a:extLst>
              <a:ext uri="{FF2B5EF4-FFF2-40B4-BE49-F238E27FC236}">
                <a16:creationId xmlns:a16="http://schemas.microsoft.com/office/drawing/2014/main" id="{9096773E-D13E-447B-BC62-ADE13C0DC284}"/>
              </a:ext>
            </a:extLst>
          </p:cNvPr>
          <p:cNvSpPr txBox="1"/>
          <p:nvPr/>
        </p:nvSpPr>
        <p:spPr>
          <a:xfrm>
            <a:off x="5257802" y="5658206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07C192-C16A-455C-B562-FAB87A8DC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36" y="1236551"/>
            <a:ext cx="5602206" cy="396927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9A1BEAA-07C9-49A9-9845-5EF8A19D6E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8"/>
          <a:stretch/>
        </p:blipFill>
        <p:spPr>
          <a:xfrm>
            <a:off x="57083" y="1216455"/>
            <a:ext cx="4185397" cy="313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83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Текст 3">
            <a:extLst>
              <a:ext uri="{FF2B5EF4-FFF2-40B4-BE49-F238E27FC236}">
                <a16:creationId xmlns:a16="http://schemas.microsoft.com/office/drawing/2014/main" id="{4FD1FF2C-007F-4B2D-86A1-2F7584C5C92F}"/>
              </a:ext>
            </a:extLst>
          </p:cNvPr>
          <p:cNvSpPr txBox="1">
            <a:spLocks/>
          </p:cNvSpPr>
          <p:nvPr/>
        </p:nvSpPr>
        <p:spPr>
          <a:xfrm>
            <a:off x="316291" y="1778802"/>
            <a:ext cx="3444361" cy="1953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en-US" sz="2800" dirty="0"/>
              <a:t>FDBB </a:t>
            </a:r>
            <a:r>
              <a:rPr lang="ru-RU" sz="2800" dirty="0">
                <a:solidFill>
                  <a:schemeClr val="bg1"/>
                </a:solidFill>
              </a:rPr>
              <a:t>УДАРОПРОЧНЫЙ СВЕТИЛЬНИК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CA6784-B8B0-491D-9F40-21EB31D4CE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53" y="1453510"/>
            <a:ext cx="3982532" cy="4557474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7353A72-8C05-4E85-A490-4BF5ADC63D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452" y="5503804"/>
            <a:ext cx="554889" cy="554889"/>
          </a:xfrm>
          <a:prstGeom prst="rect">
            <a:avLst/>
          </a:prstGeom>
        </p:spPr>
      </p:pic>
      <p:sp>
        <p:nvSpPr>
          <p:cNvPr id="17" name="Text 2">
            <a:extLst>
              <a:ext uri="{FF2B5EF4-FFF2-40B4-BE49-F238E27FC236}">
                <a16:creationId xmlns:a16="http://schemas.microsoft.com/office/drawing/2014/main" id="{6DD54480-75D1-4C0D-BD6F-662E2AE9D574}"/>
              </a:ext>
            </a:extLst>
          </p:cNvPr>
          <p:cNvSpPr txBox="1"/>
          <p:nvPr/>
        </p:nvSpPr>
        <p:spPr>
          <a:xfrm>
            <a:off x="5257802" y="5658206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91F41B82-6B99-4576-8982-C3692758710E}"/>
              </a:ext>
            </a:extLst>
          </p:cNvPr>
          <p:cNvSpPr txBox="1">
            <a:spLocks/>
          </p:cNvSpPr>
          <p:nvPr/>
        </p:nvSpPr>
        <p:spPr>
          <a:xfrm>
            <a:off x="6771775" y="3590221"/>
            <a:ext cx="2557051" cy="99249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Литой алюминиевый корпус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Управляемое исполнение </a:t>
            </a: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по ТЗ (</a:t>
            </a:r>
            <a:r>
              <a:rPr lang="en-US" dirty="0">
                <a:solidFill>
                  <a:schemeClr val="accent1"/>
                </a:solidFill>
                <a:ea typeface="Cambria" panose="02040503050406030204" pitchFamily="18" charset="0"/>
              </a:rPr>
              <a:t>DALI)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/>
              <a:t>Вандалоустойчив. </a:t>
            </a: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921ECDED-D26A-4DF4-8FFE-0463F332A625}"/>
              </a:ext>
            </a:extLst>
          </p:cNvPr>
          <p:cNvSpPr txBox="1">
            <a:spLocks/>
          </p:cNvSpPr>
          <p:nvPr/>
        </p:nvSpPr>
        <p:spPr>
          <a:xfrm>
            <a:off x="6838447" y="3222109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6BF4661D-088F-46C8-A42E-4B21C7F89AAA}"/>
              </a:ext>
            </a:extLst>
          </p:cNvPr>
          <p:cNvSpPr txBox="1">
            <a:spLocks/>
          </p:cNvSpPr>
          <p:nvPr/>
        </p:nvSpPr>
        <p:spPr>
          <a:xfrm>
            <a:off x="6771774" y="5014521"/>
            <a:ext cx="4121895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Рассеиватель из </a:t>
            </a: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опалового поликарбоната 3 мм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ea typeface="Cambria" panose="02040503050406030204" pitchFamily="18" charset="0"/>
              </a:rPr>
              <a:t>CRI80</a:t>
            </a:r>
            <a:r>
              <a:rPr lang="ru-RU" b="1" dirty="0">
                <a:ea typeface="Cambria" panose="02040503050406030204" pitchFamily="18" charset="0"/>
              </a:rPr>
              <a:t>.</a:t>
            </a:r>
            <a:endParaRPr lang="en-US" b="1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Цветовая температура: </a:t>
            </a:r>
            <a:r>
              <a:rPr lang="ru-RU" b="1" dirty="0">
                <a:ea typeface="Cambria" panose="02040503050406030204" pitchFamily="18" charset="0"/>
              </a:rPr>
              <a:t>3000К, 4000К, 5000К.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5C86C33C-F6F7-442C-B08A-6B63C6C3309E}"/>
              </a:ext>
            </a:extLst>
          </p:cNvPr>
          <p:cNvSpPr txBox="1">
            <a:spLocks/>
          </p:cNvSpPr>
          <p:nvPr/>
        </p:nvSpPr>
        <p:spPr>
          <a:xfrm>
            <a:off x="6838448" y="4639786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id="{17B3009C-3157-41AE-AFDF-433795D1B38D}"/>
              </a:ext>
            </a:extLst>
          </p:cNvPr>
          <p:cNvSpPr txBox="1">
            <a:spLocks/>
          </p:cNvSpPr>
          <p:nvPr/>
        </p:nvSpPr>
        <p:spPr>
          <a:xfrm>
            <a:off x="6771774" y="2264173"/>
            <a:ext cx="3261574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Мощность: </a:t>
            </a:r>
            <a:r>
              <a:rPr lang="en-US" b="1" dirty="0">
                <a:ea typeface="Cambria" panose="02040503050406030204" pitchFamily="18" charset="0"/>
              </a:rPr>
              <a:t>1</a:t>
            </a:r>
            <a:r>
              <a:rPr lang="ru-RU" b="1" dirty="0">
                <a:ea typeface="Cambria" panose="02040503050406030204" pitchFamily="18" charset="0"/>
              </a:rPr>
              <a:t>7 Вт.</a:t>
            </a:r>
            <a:endParaRPr lang="ru-RU" dirty="0"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Энергоэффективность: </a:t>
            </a:r>
            <a:br>
              <a:rPr lang="ru-RU" dirty="0">
                <a:ea typeface="Cambria" panose="02040503050406030204" pitchFamily="18" charset="0"/>
              </a:rPr>
            </a:br>
            <a:r>
              <a:rPr lang="ru-RU" b="1" dirty="0">
                <a:ea typeface="Cambria" panose="02040503050406030204" pitchFamily="18" charset="0"/>
              </a:rPr>
              <a:t>до 115 лм/Вт.</a:t>
            </a:r>
          </a:p>
        </p:txBody>
      </p:sp>
      <p:sp>
        <p:nvSpPr>
          <p:cNvPr id="26" name="Текст 4">
            <a:extLst>
              <a:ext uri="{FF2B5EF4-FFF2-40B4-BE49-F238E27FC236}">
                <a16:creationId xmlns:a16="http://schemas.microsoft.com/office/drawing/2014/main" id="{11138B21-9FE7-49A6-A230-90EC0E720178}"/>
              </a:ext>
            </a:extLst>
          </p:cNvPr>
          <p:cNvSpPr txBox="1">
            <a:spLocks/>
          </p:cNvSpPr>
          <p:nvPr/>
        </p:nvSpPr>
        <p:spPr>
          <a:xfrm>
            <a:off x="6838448" y="1918622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27" name="Текст 3">
            <a:extLst>
              <a:ext uri="{FF2B5EF4-FFF2-40B4-BE49-F238E27FC236}">
                <a16:creationId xmlns:a16="http://schemas.microsoft.com/office/drawing/2014/main" id="{009AC213-4350-48BB-B9EC-5886A00D096A}"/>
              </a:ext>
            </a:extLst>
          </p:cNvPr>
          <p:cNvSpPr txBox="1">
            <a:spLocks/>
          </p:cNvSpPr>
          <p:nvPr/>
        </p:nvSpPr>
        <p:spPr>
          <a:xfrm>
            <a:off x="9868541" y="2264173"/>
            <a:ext cx="2323459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КСС: </a:t>
            </a:r>
            <a:r>
              <a:rPr lang="ru-RU" b="1" dirty="0">
                <a:ea typeface="Cambria" panose="02040503050406030204" pitchFamily="18" charset="0"/>
              </a:rPr>
              <a:t>Д, С110.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Степень защиты: </a:t>
            </a:r>
            <a:br>
              <a:rPr lang="ru-RU" dirty="0">
                <a:ea typeface="Cambria" panose="02040503050406030204" pitchFamily="18" charset="0"/>
              </a:rPr>
            </a:br>
            <a:r>
              <a:rPr lang="en-US" b="1" dirty="0">
                <a:ea typeface="Cambria" panose="02040503050406030204" pitchFamily="18" charset="0"/>
              </a:rPr>
              <a:t>IP</a:t>
            </a:r>
            <a:r>
              <a:rPr lang="ru-RU" b="1" dirty="0">
                <a:ea typeface="Cambria" panose="02040503050406030204" pitchFamily="18" charset="0"/>
              </a:rPr>
              <a:t>20,</a:t>
            </a:r>
            <a:r>
              <a:rPr lang="en-US" b="1" dirty="0">
                <a:ea typeface="Cambria" panose="02040503050406030204" pitchFamily="18" charset="0"/>
              </a:rPr>
              <a:t> IP</a:t>
            </a:r>
            <a:r>
              <a:rPr lang="ru-RU" b="1" dirty="0">
                <a:ea typeface="Cambria" panose="02040503050406030204" pitchFamily="18" charset="0"/>
              </a:rPr>
              <a:t>65.</a:t>
            </a:r>
            <a:endParaRPr lang="ru-RU" dirty="0">
              <a:ea typeface="Cambria" panose="02040503050406030204" pitchFamily="18" charset="0"/>
            </a:endParaRP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id="{04961EA2-48D4-452E-914B-56FF780285BB}"/>
              </a:ext>
            </a:extLst>
          </p:cNvPr>
          <p:cNvSpPr txBox="1">
            <a:spLocks/>
          </p:cNvSpPr>
          <p:nvPr/>
        </p:nvSpPr>
        <p:spPr>
          <a:xfrm>
            <a:off x="9868541" y="3590221"/>
            <a:ext cx="2193757" cy="88307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Вес, кг: </a:t>
            </a:r>
            <a:r>
              <a:rPr lang="ru-RU" b="1" dirty="0">
                <a:ea typeface="Cambria" panose="02040503050406030204" pitchFamily="18" charset="0"/>
              </a:rPr>
              <a:t>от 1,2.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ea typeface="Cambria" panose="02040503050406030204" pitchFamily="18" charset="0"/>
              </a:rPr>
              <a:t>Крепление накладное.</a:t>
            </a:r>
            <a:endParaRPr lang="ru-RU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rgbClr val="FF0000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rgbClr val="FF0000"/>
              </a:solidFill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266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Текст 3">
            <a:extLst>
              <a:ext uri="{FF2B5EF4-FFF2-40B4-BE49-F238E27FC236}">
                <a16:creationId xmlns:a16="http://schemas.microsoft.com/office/drawing/2014/main" id="{4FD1FF2C-007F-4B2D-86A1-2F7584C5C92F}"/>
              </a:ext>
            </a:extLst>
          </p:cNvPr>
          <p:cNvSpPr txBox="1">
            <a:spLocks/>
          </p:cNvSpPr>
          <p:nvPr/>
        </p:nvSpPr>
        <p:spPr>
          <a:xfrm>
            <a:off x="316291" y="1778802"/>
            <a:ext cx="3444361" cy="1953445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/>
              <a:t>ДВО </a:t>
            </a:r>
            <a:r>
              <a:rPr lang="ru-RU" sz="2800" dirty="0">
                <a:solidFill>
                  <a:schemeClr val="bg1"/>
                </a:solidFill>
              </a:rPr>
              <a:t>ЛИНЗОВАННЫЙ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>
                <a:solidFill>
                  <a:schemeClr val="bg1"/>
                </a:solidFill>
              </a:rPr>
              <a:t>ДАУНЛАЙТ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6CD48B-A61C-47B0-B4CF-A8B90C9631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99903" y="2259993"/>
            <a:ext cx="1984231" cy="21937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7C2CFA-98CE-4E7B-8DB7-0E85354B46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6745" y="1117014"/>
            <a:ext cx="2815451" cy="2815451"/>
          </a:xfrm>
          <a:prstGeom prst="rect">
            <a:avLst/>
          </a:prstGeom>
        </p:spPr>
      </p:pic>
      <p:sp>
        <p:nvSpPr>
          <p:cNvPr id="7" name="Текст 3">
            <a:extLst>
              <a:ext uri="{FF2B5EF4-FFF2-40B4-BE49-F238E27FC236}">
                <a16:creationId xmlns:a16="http://schemas.microsoft.com/office/drawing/2014/main" id="{9105B31D-D2D0-4212-B582-0A4C349737C5}"/>
              </a:ext>
            </a:extLst>
          </p:cNvPr>
          <p:cNvSpPr txBox="1">
            <a:spLocks/>
          </p:cNvSpPr>
          <p:nvPr/>
        </p:nvSpPr>
        <p:spPr>
          <a:xfrm>
            <a:off x="6771775" y="3512396"/>
            <a:ext cx="2595961" cy="1171008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Литой алюминиевый корпус </a:t>
            </a:r>
            <a:b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с полимерным покрытием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Окраска по RAL по ТЗ.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Круглый и квадратный формы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Опции: управление, БАП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C4F3FD65-BE43-41FC-BD4A-792EAF761055}"/>
              </a:ext>
            </a:extLst>
          </p:cNvPr>
          <p:cNvSpPr txBox="1">
            <a:spLocks/>
          </p:cNvSpPr>
          <p:nvPr/>
        </p:nvSpPr>
        <p:spPr>
          <a:xfrm>
            <a:off x="6838447" y="3144284"/>
            <a:ext cx="5353553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КОРПУС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84EDE09F-9F51-4AC0-B680-14262F4222E5}"/>
              </a:ext>
            </a:extLst>
          </p:cNvPr>
          <p:cNvSpPr txBox="1">
            <a:spLocks/>
          </p:cNvSpPr>
          <p:nvPr/>
        </p:nvSpPr>
        <p:spPr>
          <a:xfrm>
            <a:off x="6771774" y="5178020"/>
            <a:ext cx="4121895" cy="68507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b="1" dirty="0">
                <a:solidFill>
                  <a:schemeClr val="accent1"/>
                </a:solidFill>
                <a:ea typeface="Cambria" panose="02040503050406030204" pitchFamily="18" charset="0"/>
              </a:rPr>
              <a:t>Рассеиватель из опалового ПММА</a:t>
            </a:r>
            <a:endParaRPr lang="ru-RU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Индекс цветопередачи: </a:t>
            </a:r>
            <a:r>
              <a:rPr lang="en-US" b="1" dirty="0">
                <a:ea typeface="Cambria" panose="02040503050406030204" pitchFamily="18" charset="0"/>
              </a:rPr>
              <a:t>CRI80</a:t>
            </a:r>
            <a:r>
              <a:rPr lang="ru-RU" b="1" dirty="0">
                <a:ea typeface="Cambria" panose="02040503050406030204" pitchFamily="18" charset="0"/>
              </a:rPr>
              <a:t>.</a:t>
            </a:r>
            <a:endParaRPr lang="en-US" b="1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Цветовая температура: </a:t>
            </a:r>
            <a:r>
              <a:rPr lang="ru-RU" b="1" dirty="0">
                <a:ea typeface="Cambria" panose="02040503050406030204" pitchFamily="18" charset="0"/>
              </a:rPr>
              <a:t>3000К, 4000К, 5000К.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DBB7D55B-6845-4CCF-BDA4-0981B9F616A9}"/>
              </a:ext>
            </a:extLst>
          </p:cNvPr>
          <p:cNvSpPr txBox="1">
            <a:spLocks/>
          </p:cNvSpPr>
          <p:nvPr/>
        </p:nvSpPr>
        <p:spPr>
          <a:xfrm>
            <a:off x="6838448" y="4803285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ОПТИКА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80B86B31-FE89-45E8-A2A1-96B818129FF4}"/>
              </a:ext>
            </a:extLst>
          </p:cNvPr>
          <p:cNvSpPr txBox="1">
            <a:spLocks/>
          </p:cNvSpPr>
          <p:nvPr/>
        </p:nvSpPr>
        <p:spPr>
          <a:xfrm>
            <a:off x="6771773" y="2264172"/>
            <a:ext cx="2193757" cy="683227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Мощность: </a:t>
            </a:r>
            <a:r>
              <a:rPr lang="ru-RU" b="1" dirty="0">
                <a:ea typeface="Cambria" panose="02040503050406030204" pitchFamily="18" charset="0"/>
              </a:rPr>
              <a:t>18 - 56 Вт.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Энергоэффективность: </a:t>
            </a:r>
            <a:r>
              <a:rPr lang="ru-RU" b="1" dirty="0">
                <a:ea typeface="Cambria" panose="02040503050406030204" pitchFamily="18" charset="0"/>
              </a:rPr>
              <a:t>120 лм/Вт.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55319405-9A1E-4F81-8465-8BC85D60D1B3}"/>
              </a:ext>
            </a:extLst>
          </p:cNvPr>
          <p:cNvSpPr txBox="1">
            <a:spLocks/>
          </p:cNvSpPr>
          <p:nvPr/>
        </p:nvSpPr>
        <p:spPr>
          <a:xfrm>
            <a:off x="6838448" y="1918622"/>
            <a:ext cx="5353552" cy="3229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72000" tIns="144000" rIns="684000" bIns="36000" anchor="ctr" anchorCtr="0">
            <a:spAutoFit/>
          </a:bodyPr>
          <a:lstStyle>
            <a:lvl1pPr marL="0" indent="0" algn="l" defTabSz="914400" rtl="0" eaLnBrk="1" latinLnBrk="0" hangingPunct="1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1"/>
                </a:solidFill>
                <a:latin typeface="+mn-lt"/>
                <a:ea typeface="+mn-ea"/>
                <a:cs typeface="Wix Madefor Display ExtraBold" panose="020B0503020203020203" pitchFamily="34" charset="-52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Wix Madefor Display ExtraBold" panose="020B0503020203020203" pitchFamily="34" charset="-52"/>
                <a:ea typeface="+mn-ea"/>
                <a:cs typeface="Wix Madefor Display ExtraBold" panose="020B0503020203020203" pitchFamily="34" charset="-5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accent1"/>
                </a:solidFill>
                <a:latin typeface="+mj-lt"/>
              </a:rPr>
              <a:t>ХАРАКТЕРИСТИКИ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DB229D5C-1712-430F-B540-68DD1B56DB7C}"/>
              </a:ext>
            </a:extLst>
          </p:cNvPr>
          <p:cNvSpPr txBox="1">
            <a:spLocks/>
          </p:cNvSpPr>
          <p:nvPr/>
        </p:nvSpPr>
        <p:spPr>
          <a:xfrm>
            <a:off x="9707880" y="2312543"/>
            <a:ext cx="2323459" cy="50744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КСС: </a:t>
            </a:r>
            <a:r>
              <a:rPr lang="ru-RU" b="1" dirty="0">
                <a:ea typeface="Cambria" panose="02040503050406030204" pitchFamily="18" charset="0"/>
              </a:rPr>
              <a:t>Д, К15, К40, Г60.</a:t>
            </a:r>
          </a:p>
          <a:p>
            <a:pPr lvl="0"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Степень защиты: </a:t>
            </a:r>
            <a:br>
              <a:rPr lang="ru-RU" dirty="0">
                <a:ea typeface="Cambria" panose="02040503050406030204" pitchFamily="18" charset="0"/>
              </a:rPr>
            </a:br>
            <a:r>
              <a:rPr lang="en-US" b="1" dirty="0">
                <a:ea typeface="Cambria" panose="02040503050406030204" pitchFamily="18" charset="0"/>
              </a:rPr>
              <a:t>IP</a:t>
            </a:r>
            <a:r>
              <a:rPr lang="ru-RU" b="1" dirty="0">
                <a:ea typeface="Cambria" panose="02040503050406030204" pitchFamily="18" charset="0"/>
              </a:rPr>
              <a:t>20,</a:t>
            </a:r>
            <a:r>
              <a:rPr lang="en-US" b="1" dirty="0">
                <a:ea typeface="Cambria" panose="02040503050406030204" pitchFamily="18" charset="0"/>
              </a:rPr>
              <a:t> IP</a:t>
            </a:r>
            <a:r>
              <a:rPr lang="ru-RU" b="1" dirty="0">
                <a:ea typeface="Cambria" panose="02040503050406030204" pitchFamily="18" charset="0"/>
              </a:rPr>
              <a:t>65.</a:t>
            </a:r>
            <a:endParaRPr lang="ru-RU" dirty="0">
              <a:ea typeface="Cambria" panose="02040503050406030204" pitchFamily="18" charset="0"/>
            </a:endParaRP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F8868B06-EE51-4AF5-8C60-5C3A9DA55170}"/>
              </a:ext>
            </a:extLst>
          </p:cNvPr>
          <p:cNvSpPr txBox="1">
            <a:spLocks/>
          </p:cNvSpPr>
          <p:nvPr/>
        </p:nvSpPr>
        <p:spPr>
          <a:xfrm>
            <a:off x="9731940" y="3524049"/>
            <a:ext cx="2323458" cy="883074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Крепление встраиваемое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ea typeface="Cambria" panose="02040503050406030204" pitchFamily="18" charset="0"/>
              </a:rPr>
              <a:t>Установка в отверстия диаметром 13 -200 мм.</a:t>
            </a: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r>
              <a:rPr lang="ru-RU" dirty="0">
                <a:solidFill>
                  <a:schemeClr val="accent1"/>
                </a:solidFill>
                <a:ea typeface="Cambria" panose="02040503050406030204" pitchFamily="18" charset="0"/>
              </a:rPr>
              <a:t>Металлические фиксаторы</a:t>
            </a:r>
            <a:endParaRPr lang="ru-RU" dirty="0">
              <a:ea typeface="Cambria" panose="02040503050406030204" pitchFamily="18" charset="0"/>
            </a:endParaRPr>
          </a:p>
          <a:p>
            <a:pPr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2"/>
              </a:buBlip>
              <a:defRPr/>
            </a:pPr>
            <a:endParaRPr lang="ru-RU" dirty="0">
              <a:solidFill>
                <a:schemeClr val="accent6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endParaRPr lang="ru-RU" b="1" dirty="0">
              <a:solidFill>
                <a:schemeClr val="accent6"/>
              </a:solidFill>
              <a:ea typeface="Cambria" panose="020405030504060302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57C48B-0F33-46D2-8025-31187605F4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172" y="5503011"/>
            <a:ext cx="554889" cy="554889"/>
          </a:xfrm>
          <a:prstGeom prst="rect">
            <a:avLst/>
          </a:prstGeom>
        </p:spPr>
      </p:pic>
      <p:sp>
        <p:nvSpPr>
          <p:cNvPr id="18" name="Text 2">
            <a:extLst>
              <a:ext uri="{FF2B5EF4-FFF2-40B4-BE49-F238E27FC236}">
                <a16:creationId xmlns:a16="http://schemas.microsoft.com/office/drawing/2014/main" id="{9B210310-A309-4B83-AE45-CF8F47A3B23E}"/>
              </a:ext>
            </a:extLst>
          </p:cNvPr>
          <p:cNvSpPr txBox="1"/>
          <p:nvPr/>
        </p:nvSpPr>
        <p:spPr>
          <a:xfrm>
            <a:off x="1165522" y="5657413"/>
            <a:ext cx="1155363" cy="3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/>
              <a:t>стандартная</a:t>
            </a:r>
            <a:br>
              <a:rPr lang="ru-RU" sz="1200" dirty="0"/>
            </a:br>
            <a:r>
              <a:rPr lang="ru-RU" sz="1200" dirty="0"/>
              <a:t>гарантия</a:t>
            </a:r>
            <a:endParaRPr sz="1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F608E5-C9C7-43C1-9E09-00702C63AAC5}"/>
              </a:ext>
            </a:extLst>
          </p:cNvPr>
          <p:cNvSpPr/>
          <p:nvPr/>
        </p:nvSpPr>
        <p:spPr>
          <a:xfrm>
            <a:off x="684018" y="3459783"/>
            <a:ext cx="21937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Круглая модель </a:t>
            </a:r>
            <a:b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в диаметре: </a:t>
            </a:r>
            <a:b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150, 200, 220, 230 мм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229C77B-EBBB-4885-B08C-D554A1307F33}"/>
              </a:ext>
            </a:extLst>
          </p:cNvPr>
          <p:cNvSpPr/>
          <p:nvPr/>
        </p:nvSpPr>
        <p:spPr>
          <a:xfrm>
            <a:off x="3070610" y="4299239"/>
            <a:ext cx="33659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Квадратная модель размером </a:t>
            </a:r>
            <a:b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235 × 235 мм для потолков «</a:t>
            </a:r>
            <a:r>
              <a:rPr lang="ru-RU" sz="1400" dirty="0" err="1">
                <a:solidFill>
                  <a:schemeClr val="accent1"/>
                </a:solidFill>
                <a:ea typeface="Cambria" panose="02040503050406030204" pitchFamily="18" charset="0"/>
              </a:rPr>
              <a:t>грильято</a:t>
            </a:r>
            <a:r>
              <a:rPr lang="ru-RU" sz="1400" dirty="0">
                <a:solidFill>
                  <a:schemeClr val="accent1"/>
                </a:solidFill>
                <a:ea typeface="Cambria" panose="02040503050406030204" pitchFamily="18" charset="0"/>
              </a:rPr>
              <a:t>» с ячейками 20×20 мм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59EAA4B-FE79-4D5A-9622-84D297AB42DB}"/>
              </a:ext>
            </a:extLst>
          </p:cNvPr>
          <p:cNvGrpSpPr/>
          <p:nvPr/>
        </p:nvGrpSpPr>
        <p:grpSpPr>
          <a:xfrm>
            <a:off x="2401346" y="5503902"/>
            <a:ext cx="1574355" cy="553998"/>
            <a:chOff x="359673" y="2420303"/>
            <a:chExt cx="1574355" cy="553998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D761BA60-ED53-4339-995E-77B7690A5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73" y="2420303"/>
              <a:ext cx="550635" cy="550635"/>
            </a:xfrm>
            <a:prstGeom prst="rect">
              <a:avLst/>
            </a:prstGeom>
          </p:spPr>
        </p:pic>
        <p:sp>
          <p:nvSpPr>
            <p:cNvPr id="27" name="Text 2">
              <a:extLst>
                <a:ext uri="{FF2B5EF4-FFF2-40B4-BE49-F238E27FC236}">
                  <a16:creationId xmlns:a16="http://schemas.microsoft.com/office/drawing/2014/main" id="{3982EDF3-402A-4F96-B9F3-0338FD8473D0}"/>
                </a:ext>
              </a:extLst>
            </p:cNvPr>
            <p:cNvSpPr txBox="1"/>
            <p:nvPr/>
          </p:nvSpPr>
          <p:spPr>
            <a:xfrm>
              <a:off x="995969" y="2420303"/>
              <a:ext cx="938059" cy="5539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0" tIns="0" rIns="0" bIns="0">
              <a:spAutoFit/>
            </a:bodyPr>
            <a:lstStyle>
              <a:defPPr/>
            </a:lstStyle>
            <a:p>
              <a:pPr>
                <a:lnSpc>
                  <a:spcPct val="90000"/>
                </a:lnSpc>
                <a:defRPr sz="60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в реестре </a:t>
              </a:r>
              <a:br>
                <a:rPr lang="ru-RU" sz="12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</a:br>
              <a:r>
                <a:rPr lang="ru-RU" sz="2800" dirty="0">
                  <a:latin typeface="Wix Madefor Display ExtraBold" panose="020B0503020203020203" pitchFamily="34" charset="-52"/>
                  <a:cs typeface="Wix Madefor Display ExtraBold" panose="020B0503020203020203" pitchFamily="34" charset="-52"/>
                </a:rPr>
                <a:t>РЭП</a:t>
              </a:r>
              <a:endParaRPr sz="28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473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ХОЛДИНГ КОМПЛЕКСНЫХ РЕШЕНИЙ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321771-3DE1-4E20-8458-4958679B6E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1831506"/>
            <a:ext cx="1023234" cy="3925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2118AF-E182-4337-A59B-9B4A5D797D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2675438"/>
            <a:ext cx="1027883" cy="5922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A42DFB-5E08-4287-A4E7-0722E3C39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21" y="4739164"/>
            <a:ext cx="1023235" cy="5765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8B81D9-72A3-4C8D-868C-D9FDEAD68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3776464"/>
            <a:ext cx="1703382" cy="3797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768E123-23E4-4755-925A-7EBCC39FDF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5767027"/>
            <a:ext cx="1530219" cy="3073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B01B75-7DA7-4556-AD16-7B58FF1B63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721" y="3719062"/>
            <a:ext cx="1023432" cy="5687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338EBCC-CE55-464D-9276-9AC94AFB8A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1888412"/>
            <a:ext cx="1496070" cy="2787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C713BC-419C-4A3C-8DA7-8F068F6919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2832438"/>
            <a:ext cx="1763368" cy="278765"/>
          </a:xfrm>
          <a:prstGeom prst="rect">
            <a:avLst/>
          </a:prstGeom>
        </p:spPr>
      </p:pic>
      <p:sp>
        <p:nvSpPr>
          <p:cNvPr id="20" name="Текст 6">
            <a:extLst>
              <a:ext uri="{FF2B5EF4-FFF2-40B4-BE49-F238E27FC236}">
                <a16:creationId xmlns:a16="http://schemas.microsoft.com/office/drawing/2014/main" id="{8E50A989-C3EF-4D7E-B951-C56C84D967B8}"/>
              </a:ext>
            </a:extLst>
          </p:cNvPr>
          <p:cNvSpPr txBox="1">
            <a:spLocks/>
          </p:cNvSpPr>
          <p:nvPr/>
        </p:nvSpPr>
        <p:spPr>
          <a:xfrm>
            <a:off x="8632866" y="1668698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Профессиональные решения для освещения и управления светом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id="{D62C3F99-A727-4DDF-844A-DC5E0A6BC18B}"/>
              </a:ext>
            </a:extLst>
          </p:cNvPr>
          <p:cNvSpPr txBox="1">
            <a:spLocks/>
          </p:cNvSpPr>
          <p:nvPr/>
        </p:nvSpPr>
        <p:spPr>
          <a:xfrm>
            <a:off x="8632866" y="262990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Проектная светотехника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Стандарт современного светодиодного освещения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88B8EFD7-D6A9-43B5-9B39-7F5B967087E2}"/>
              </a:ext>
            </a:extLst>
          </p:cNvPr>
          <p:cNvSpPr txBox="1">
            <a:spLocks/>
          </p:cNvSpPr>
          <p:nvPr/>
        </p:nvSpPr>
        <p:spPr>
          <a:xfrm>
            <a:off x="8632866" y="3644339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освещения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IoT 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платформа для управления внутренним и наружным освещением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3" name="Текст 6">
            <a:extLst>
              <a:ext uri="{FF2B5EF4-FFF2-40B4-BE49-F238E27FC236}">
                <a16:creationId xmlns:a16="http://schemas.microsoft.com/office/drawing/2014/main" id="{F1057517-63F8-4A2D-A5D2-3708DFFE460E}"/>
              </a:ext>
            </a:extLst>
          </p:cNvPr>
          <p:cNvSpPr txBox="1">
            <a:spLocks/>
          </p:cNvSpPr>
          <p:nvPr/>
        </p:nvSpPr>
        <p:spPr>
          <a:xfrm>
            <a:off x="2318243" y="1670362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Электротехника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 и системы прокладки кабеля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4" name="Текст 6">
            <a:extLst>
              <a:ext uri="{FF2B5EF4-FFF2-40B4-BE49-F238E27FC236}">
                <a16:creationId xmlns:a16="http://schemas.microsoft.com/office/drawing/2014/main" id="{799123B5-52B7-4E11-8CAD-D40D39DDEF7D}"/>
              </a:ext>
            </a:extLst>
          </p:cNvPr>
          <p:cNvSpPr txBox="1">
            <a:spLocks/>
          </p:cNvSpPr>
          <p:nvPr/>
        </p:nvSpPr>
        <p:spPr>
          <a:xfrm>
            <a:off x="2318243" y="2630396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Телеком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Кабельная продукция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телекоммуникационные шкафы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5" name="Текст 6">
            <a:extLst>
              <a:ext uri="{FF2B5EF4-FFF2-40B4-BE49-F238E27FC236}">
                <a16:creationId xmlns:a16="http://schemas.microsoft.com/office/drawing/2014/main" id="{18BB4877-40BE-4559-9C75-DB5F02E4CB40}"/>
              </a:ext>
            </a:extLst>
          </p:cNvPr>
          <p:cNvSpPr txBox="1">
            <a:spLocks/>
          </p:cNvSpPr>
          <p:nvPr/>
        </p:nvSpPr>
        <p:spPr>
          <a:xfrm>
            <a:off x="2318243" y="3644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Программные продукты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Экосистема программных компонентов для автоматизации  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6" name="Текст 6">
            <a:extLst>
              <a:ext uri="{FF2B5EF4-FFF2-40B4-BE49-F238E27FC236}">
                <a16:creationId xmlns:a16="http://schemas.microsoft.com/office/drawing/2014/main" id="{28323134-AEC4-4DD0-8DAD-ACFAA5E12AD8}"/>
              </a:ext>
            </a:extLst>
          </p:cNvPr>
          <p:cNvSpPr txBox="1">
            <a:spLocks/>
          </p:cNvSpPr>
          <p:nvPr/>
        </p:nvSpPr>
        <p:spPr>
          <a:xfrm>
            <a:off x="2318243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Автоматизация производства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Комплекс оборудования для эффективного управления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27" name="Текст 6">
            <a:extLst>
              <a:ext uri="{FF2B5EF4-FFF2-40B4-BE49-F238E27FC236}">
                <a16:creationId xmlns:a16="http://schemas.microsoft.com/office/drawing/2014/main" id="{37781178-DD12-4071-A041-984D5CF11421}"/>
              </a:ext>
            </a:extLst>
          </p:cNvPr>
          <p:cNvSpPr txBox="1">
            <a:spLocks/>
          </p:cNvSpPr>
          <p:nvPr/>
        </p:nvSpPr>
        <p:spPr>
          <a:xfrm>
            <a:off x="2318242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Модульное оборудование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Силовые автоматические выключатели</a:t>
            </a:r>
            <a:b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и низковольтная аппаратура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E710C77-08BB-480D-881A-CFF4D9AC43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4939441"/>
            <a:ext cx="2053259" cy="22736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A75E90-C4F6-4662-ACD3-701E1B3BB8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758" y="5780226"/>
            <a:ext cx="1294964" cy="278765"/>
          </a:xfrm>
          <a:prstGeom prst="rect">
            <a:avLst/>
          </a:prstGeom>
        </p:spPr>
      </p:pic>
      <p:sp>
        <p:nvSpPr>
          <p:cNvPr id="32" name="Текст 6">
            <a:extLst>
              <a:ext uri="{FF2B5EF4-FFF2-40B4-BE49-F238E27FC236}">
                <a16:creationId xmlns:a16="http://schemas.microsoft.com/office/drawing/2014/main" id="{1066B0C4-F00D-4568-8D7E-60A09772CA03}"/>
              </a:ext>
            </a:extLst>
          </p:cNvPr>
          <p:cNvSpPr txBox="1">
            <a:spLocks/>
          </p:cNvSpPr>
          <p:nvPr/>
        </p:nvSpPr>
        <p:spPr>
          <a:xfrm>
            <a:off x="8632866" y="4668340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Инвестиционные проекты</a:t>
            </a: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 Энергосбережение через механизм государственно-частного партнерства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3" name="Текст 6">
            <a:extLst>
              <a:ext uri="{FF2B5EF4-FFF2-40B4-BE49-F238E27FC236}">
                <a16:creationId xmlns:a16="http://schemas.microsoft.com/office/drawing/2014/main" id="{8CEB91BF-62FC-443F-B2D4-06556045F051}"/>
              </a:ext>
            </a:extLst>
          </p:cNvPr>
          <p:cNvSpPr txBox="1">
            <a:spLocks/>
          </p:cNvSpPr>
          <p:nvPr/>
        </p:nvSpPr>
        <p:spPr>
          <a:xfrm>
            <a:off x="8632866" y="5561607"/>
            <a:ext cx="3400173" cy="7181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600" b="1" dirty="0">
                <a:ea typeface="Open Sans Light" panose="020B0306030504020204" pitchFamily="34" charset="0"/>
                <a:cs typeface="Open Sans Light" panose="020B0306030504020204" pitchFamily="34" charset="0"/>
              </a:rPr>
              <a:t>Потолки и стеновые панели</a:t>
            </a:r>
            <a:br>
              <a:rPr lang="ru-RU" sz="1400" b="1" dirty="0"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1200" dirty="0">
                <a:ea typeface="Open Sans Light" panose="020B0306030504020204" pitchFamily="34" charset="0"/>
                <a:cs typeface="Open Sans Light" panose="020B0306030504020204" pitchFamily="34" charset="0"/>
              </a:rPr>
              <a:t>Проектирование и производство  решений из листового металла</a:t>
            </a:r>
            <a:endParaRPr lang="ru-RU" sz="1400" dirty="0"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0531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9888"/>
            <a:ext cx="609600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3200" dirty="0">
                <a:solidFill>
                  <a:schemeClr val="bg1"/>
                </a:solidFill>
              </a:rPr>
              <a:t>ПРОЕКТНЫЙ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ПОДХОД</a:t>
            </a:r>
          </a:p>
        </p:txBody>
      </p:sp>
      <p:sp>
        <p:nvSpPr>
          <p:cNvPr id="36" name="Text 5">
            <a:extLst>
              <a:ext uri="{FF2B5EF4-FFF2-40B4-BE49-F238E27FC236}">
                <a16:creationId xmlns:a16="http://schemas.microsoft.com/office/drawing/2014/main" id="{78A50A2D-DDF2-426E-B761-9B8F818159CD}"/>
              </a:ext>
            </a:extLst>
          </p:cNvPr>
          <p:cNvSpPr txBox="1"/>
          <p:nvPr/>
        </p:nvSpPr>
        <p:spPr>
          <a:xfrm>
            <a:off x="320673" y="1785791"/>
            <a:ext cx="3144057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dirty="0">
                <a:latin typeface="Druk Text Wide Cyr (Заголовки)"/>
              </a:rPr>
              <a:t>РАСШИРЕННАЯ ГАРАНТИЯ</a:t>
            </a:r>
          </a:p>
        </p:txBody>
      </p:sp>
      <p:sp>
        <p:nvSpPr>
          <p:cNvPr id="41" name="Text 6">
            <a:extLst>
              <a:ext uri="{FF2B5EF4-FFF2-40B4-BE49-F238E27FC236}">
                <a16:creationId xmlns:a16="http://schemas.microsoft.com/office/drawing/2014/main" id="{CC5BA296-4684-4111-9668-20175A3C6F0B}"/>
              </a:ext>
            </a:extLst>
          </p:cNvPr>
          <p:cNvSpPr txBox="1"/>
          <p:nvPr/>
        </p:nvSpPr>
        <p:spPr>
          <a:xfrm>
            <a:off x="3845861" y="1785791"/>
            <a:ext cx="3037404" cy="694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ФАЙЛЫ ДЛЯ СКАЧИВАНИЯ</a:t>
            </a: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2" name="Text 7">
            <a:extLst>
              <a:ext uri="{FF2B5EF4-FFF2-40B4-BE49-F238E27FC236}">
                <a16:creationId xmlns:a16="http://schemas.microsoft.com/office/drawing/2014/main" id="{AE8C46C9-FCB0-4498-AFDA-7BC69DA125F1}"/>
              </a:ext>
            </a:extLst>
          </p:cNvPr>
          <p:cNvSpPr txBox="1"/>
          <p:nvPr/>
        </p:nvSpPr>
        <p:spPr>
          <a:xfrm>
            <a:off x="3845861" y="3962317"/>
            <a:ext cx="3323882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КОМПЛЕКСНОЕ РЕШЕНИЕ</a:t>
            </a:r>
          </a:p>
        </p:txBody>
      </p:sp>
      <p:sp>
        <p:nvSpPr>
          <p:cNvPr id="43" name="Text 5">
            <a:extLst>
              <a:ext uri="{FF2B5EF4-FFF2-40B4-BE49-F238E27FC236}">
                <a16:creationId xmlns:a16="http://schemas.microsoft.com/office/drawing/2014/main" id="{ED76BACB-D501-4A62-8794-9CC7061A1FF1}"/>
              </a:ext>
            </a:extLst>
          </p:cNvPr>
          <p:cNvSpPr txBox="1"/>
          <p:nvPr/>
        </p:nvSpPr>
        <p:spPr>
          <a:xfrm>
            <a:off x="318750" y="3962317"/>
            <a:ext cx="2752841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defRPr sz="28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2000" b="1" dirty="0">
                <a:latin typeface="Druk Text Wide Cyr (Заголовки)"/>
              </a:rPr>
              <a:t>ПОДМЕННЫЙ ФОНД</a:t>
            </a:r>
            <a:endParaRPr lang="ru-RU" sz="1200" dirty="0"/>
          </a:p>
        </p:txBody>
      </p:sp>
      <p:sp>
        <p:nvSpPr>
          <p:cNvPr id="46" name="Text 5">
            <a:extLst>
              <a:ext uri="{FF2B5EF4-FFF2-40B4-BE49-F238E27FC236}">
                <a16:creationId xmlns:a16="http://schemas.microsoft.com/office/drawing/2014/main" id="{E5605876-E6E1-4604-935C-0B7AA4E7ED36}"/>
              </a:ext>
            </a:extLst>
          </p:cNvPr>
          <p:cNvSpPr txBox="1"/>
          <p:nvPr/>
        </p:nvSpPr>
        <p:spPr>
          <a:xfrm>
            <a:off x="320674" y="2453437"/>
            <a:ext cx="2466362" cy="565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Индивидуальная гарантия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на светильники -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7 лет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. Стандартная гарантия - 5 лет.</a:t>
            </a:r>
          </a:p>
        </p:txBody>
      </p:sp>
      <p:sp>
        <p:nvSpPr>
          <p:cNvPr id="47" name="Text 6">
            <a:extLst>
              <a:ext uri="{FF2B5EF4-FFF2-40B4-BE49-F238E27FC236}">
                <a16:creationId xmlns:a16="http://schemas.microsoft.com/office/drawing/2014/main" id="{9B0C1F99-B5CB-49BF-97EC-5DCF946DAB8F}"/>
              </a:ext>
            </a:extLst>
          </p:cNvPr>
          <p:cNvSpPr txBox="1"/>
          <p:nvPr/>
        </p:nvSpPr>
        <p:spPr>
          <a:xfrm>
            <a:off x="3845861" y="2434201"/>
            <a:ext cx="2466362" cy="950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Сертификаты соответствия и файлы для проектирования в</a:t>
            </a:r>
            <a:r>
              <a:rPr lang="ru-RU" sz="1200" dirty="0"/>
              <a:t>сегда доступны для скачивания </a:t>
            </a:r>
            <a:r>
              <a:rPr lang="ru-RU" sz="1200" b="1" dirty="0"/>
              <a:t>на сайте</a:t>
            </a:r>
            <a:r>
              <a:rPr lang="ru-RU" sz="1200" dirty="0"/>
              <a:t>.</a:t>
            </a: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8" name="Text 7">
            <a:extLst>
              <a:ext uri="{FF2B5EF4-FFF2-40B4-BE49-F238E27FC236}">
                <a16:creationId xmlns:a16="http://schemas.microsoft.com/office/drawing/2014/main" id="{89ED6233-7B60-4C75-87FF-49A6E9D66CDD}"/>
              </a:ext>
            </a:extLst>
          </p:cNvPr>
          <p:cNvSpPr txBox="1"/>
          <p:nvPr/>
        </p:nvSpPr>
        <p:spPr>
          <a:xfrm>
            <a:off x="3845861" y="4605148"/>
            <a:ext cx="2841266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Произведем и поставим оборудование </a:t>
            </a:r>
            <a:r>
              <a:rPr lang="ru-RU" sz="1200" b="1" dirty="0">
                <a:solidFill>
                  <a:schemeClr val="accent1"/>
                </a:solidFill>
                <a:ea typeface="Cambria" panose="02040503050406030204" pitchFamily="18" charset="0"/>
              </a:rPr>
              <a:t>для любого помещения</a:t>
            </a:r>
            <a: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  <a:t> на объекте.</a:t>
            </a:r>
            <a:br>
              <a:rPr lang="ru-RU" sz="1200" dirty="0">
                <a:solidFill>
                  <a:schemeClr val="accent1"/>
                </a:solidFill>
                <a:ea typeface="Cambria" panose="02040503050406030204" pitchFamily="18" charset="0"/>
              </a:rPr>
            </a:br>
            <a:endParaRPr lang="ru-RU" sz="1200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49" name="Text 5">
            <a:extLst>
              <a:ext uri="{FF2B5EF4-FFF2-40B4-BE49-F238E27FC236}">
                <a16:creationId xmlns:a16="http://schemas.microsoft.com/office/drawing/2014/main" id="{23041E6A-B23C-4918-BED0-4816A530A427}"/>
              </a:ext>
            </a:extLst>
          </p:cNvPr>
          <p:cNvSpPr txBox="1"/>
          <p:nvPr/>
        </p:nvSpPr>
        <p:spPr>
          <a:xfrm>
            <a:off x="318750" y="4455564"/>
            <a:ext cx="2752841" cy="758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endParaRPr sz="1200" dirty="0"/>
          </a:p>
          <a:p>
            <a:pPr>
              <a:lnSpc>
                <a:spcPts val="1467"/>
              </a:lnSpc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ru-RU" sz="1200" b="1" dirty="0"/>
              <a:t>Складской запас </a:t>
            </a:r>
            <a:r>
              <a:rPr lang="ru-RU" sz="1200" dirty="0"/>
              <a:t>готовой продукции на случай выхода оборудования из строя.</a:t>
            </a:r>
            <a:endParaRPr sz="1200" dirty="0"/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C6FD5DB2-5CD4-4466-88E6-3A27B1C7F3CA}"/>
              </a:ext>
            </a:extLst>
          </p:cNvPr>
          <p:cNvSpPr txBox="1">
            <a:spLocks/>
          </p:cNvSpPr>
          <p:nvPr/>
        </p:nvSpPr>
        <p:spPr>
          <a:xfrm>
            <a:off x="463549" y="370430"/>
            <a:ext cx="10946995" cy="749300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ПРОЕКТНЫЙ</a:t>
            </a:r>
            <a:br>
              <a:rPr lang="ru-RU" sz="3200" dirty="0"/>
            </a:br>
            <a:r>
              <a:rPr lang="ru-RU" sz="3200" dirty="0"/>
              <a:t>ПОДХОД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963" y="6283326"/>
            <a:ext cx="821215" cy="31432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ED29940-2090-431B-A810-9434E3CE98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5091" y="0"/>
            <a:ext cx="4566909" cy="685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EA0E496-2955-4051-8651-5F70162AE331}"/>
              </a:ext>
            </a:extLst>
          </p:cNvPr>
          <p:cNvSpPr txBox="1"/>
          <p:nvPr/>
        </p:nvSpPr>
        <p:spPr>
          <a:xfrm>
            <a:off x="7850263" y="260350"/>
            <a:ext cx="410554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dirty="0">
                <a:solidFill>
                  <a:schemeClr val="bg1"/>
                </a:solidFill>
              </a:rPr>
              <a:t>ЦОД «Иннополис»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Республика Татарстан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6235E4A-2462-486D-928E-7F2AFF471B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143" y="6358959"/>
            <a:ext cx="1936657" cy="16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99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b="0" dirty="0">
                <a:solidFill>
                  <a:schemeClr val="bg1"/>
                </a:solidFill>
              </a:rPr>
              <a:t>МЫ</a:t>
            </a:r>
            <a:br>
              <a:rPr lang="ru-RU" sz="2800" b="0" dirty="0">
                <a:solidFill>
                  <a:schemeClr val="bg1"/>
                </a:solidFill>
              </a:rPr>
            </a:br>
            <a:r>
              <a:rPr lang="ru-RU" sz="2800" b="0" dirty="0">
                <a:solidFill>
                  <a:schemeClr val="bg1"/>
                </a:solidFill>
              </a:rPr>
              <a:t>В ВЕНДОР ЛИСТАХ: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EFD155D-BAE3-439D-B00A-765A6F9FC098}"/>
              </a:ext>
            </a:extLst>
          </p:cNvPr>
          <p:cNvSpPr txBox="1"/>
          <p:nvPr/>
        </p:nvSpPr>
        <p:spPr>
          <a:xfrm>
            <a:off x="5886120" y="1636012"/>
            <a:ext cx="713531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РУСАЛ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6B5A4C-4D35-437C-A85D-37130BE16AE1}"/>
              </a:ext>
            </a:extLst>
          </p:cNvPr>
          <p:cNvSpPr txBox="1"/>
          <p:nvPr/>
        </p:nvSpPr>
        <p:spPr>
          <a:xfrm>
            <a:off x="8235066" y="2373478"/>
            <a:ext cx="166104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НОРНИКЕЛЬ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C402C09-C892-45BF-87D3-DE3F63FB1F5D}"/>
              </a:ext>
            </a:extLst>
          </p:cNvPr>
          <p:cNvSpPr txBox="1"/>
          <p:nvPr/>
        </p:nvSpPr>
        <p:spPr>
          <a:xfrm>
            <a:off x="8235066" y="3922464"/>
            <a:ext cx="166104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«АЗОТ»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577DFC-6828-4554-8A42-D5E9918CB80D}"/>
              </a:ext>
            </a:extLst>
          </p:cNvPr>
          <p:cNvSpPr txBox="1"/>
          <p:nvPr/>
        </p:nvSpPr>
        <p:spPr>
          <a:xfrm>
            <a:off x="8235066" y="1636012"/>
            <a:ext cx="1071216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«Полюс»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BC2CAB-F030-42FA-A9E7-47CDDF4D399B}"/>
              </a:ext>
            </a:extLst>
          </p:cNvPr>
          <p:cNvSpPr txBox="1"/>
          <p:nvPr/>
        </p:nvSpPr>
        <p:spPr>
          <a:xfrm>
            <a:off x="10482663" y="1636012"/>
            <a:ext cx="72487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ЕВРАЗ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A13E0B7-C3F8-42B1-8278-1AE27A8D2B14}"/>
              </a:ext>
            </a:extLst>
          </p:cNvPr>
          <p:cNvSpPr txBox="1"/>
          <p:nvPr/>
        </p:nvSpPr>
        <p:spPr>
          <a:xfrm>
            <a:off x="3213757" y="2304228"/>
            <a:ext cx="2265144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Сибирская угольная энергетическая компания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ECE1A1F-8CB0-4AB8-9708-087D6D89C7CE}"/>
              </a:ext>
            </a:extLst>
          </p:cNvPr>
          <p:cNvSpPr txBox="1"/>
          <p:nvPr/>
        </p:nvSpPr>
        <p:spPr>
          <a:xfrm>
            <a:off x="1250675" y="2234979"/>
            <a:ext cx="1313425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Сибирская генерирующая компания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63956E-B5E8-472B-B34E-104400CB24E6}"/>
              </a:ext>
            </a:extLst>
          </p:cNvPr>
          <p:cNvSpPr txBox="1"/>
          <p:nvPr/>
        </p:nvSpPr>
        <p:spPr>
          <a:xfrm>
            <a:off x="1250675" y="4615925"/>
            <a:ext cx="131342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НОВАПОРТ ХОЛДИНГ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5375987-EA94-4DC1-AE73-67CD3A5C77A2}"/>
              </a:ext>
            </a:extLst>
          </p:cNvPr>
          <p:cNvSpPr txBox="1"/>
          <p:nvPr/>
        </p:nvSpPr>
        <p:spPr>
          <a:xfrm>
            <a:off x="3213758" y="4615925"/>
            <a:ext cx="170123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УК  «АЭРОПОРТЫ РЕГИОНОВ»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9A3927F-2A8A-429D-8146-F80EAFD57891}"/>
              </a:ext>
            </a:extLst>
          </p:cNvPr>
          <p:cNvSpPr txBox="1"/>
          <p:nvPr/>
        </p:nvSpPr>
        <p:spPr>
          <a:xfrm>
            <a:off x="10482663" y="3853214"/>
            <a:ext cx="1381073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«РОССЕТИ»  -МЭС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905993-8648-4DA9-9968-1FB7D7E3EFF3}"/>
              </a:ext>
            </a:extLst>
          </p:cNvPr>
          <p:cNvSpPr txBox="1"/>
          <p:nvPr/>
        </p:nvSpPr>
        <p:spPr>
          <a:xfrm>
            <a:off x="1251903" y="3116205"/>
            <a:ext cx="145310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АЛРОСА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55DCB32-1D17-4726-8467-3060B5C01308}"/>
              </a:ext>
            </a:extLst>
          </p:cNvPr>
          <p:cNvSpPr txBox="1"/>
          <p:nvPr/>
        </p:nvSpPr>
        <p:spPr>
          <a:xfrm>
            <a:off x="8235066" y="3046955"/>
            <a:ext cx="1554309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</a:t>
            </a:r>
            <a:b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«СИБУР Холдинг»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65B1EC9-165F-468F-9164-545EDD6366DE}"/>
              </a:ext>
            </a:extLst>
          </p:cNvPr>
          <p:cNvSpPr txBox="1"/>
          <p:nvPr/>
        </p:nvSpPr>
        <p:spPr>
          <a:xfrm>
            <a:off x="3215197" y="3853214"/>
            <a:ext cx="188216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Лукойл-ПЕРМНЕФТЕОРГСИНТЕЗ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9D2F2F7-F4F8-4878-92AC-D4334C834D3D}"/>
              </a:ext>
            </a:extLst>
          </p:cNvPr>
          <p:cNvSpPr txBox="1"/>
          <p:nvPr/>
        </p:nvSpPr>
        <p:spPr>
          <a:xfrm>
            <a:off x="1250675" y="3922464"/>
            <a:ext cx="145310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ГАЗПРОМНЕФТЬ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8C51B55-BD52-4BA4-A6F7-1E6CD814663E}"/>
              </a:ext>
            </a:extLst>
          </p:cNvPr>
          <p:cNvSpPr txBox="1"/>
          <p:nvPr/>
        </p:nvSpPr>
        <p:spPr>
          <a:xfrm>
            <a:off x="10482663" y="3046955"/>
            <a:ext cx="163403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Холдинг «</a:t>
            </a:r>
            <a:r>
              <a:rPr lang="ru-RU" sz="900" dirty="0" err="1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Технодинамика</a:t>
            </a: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BAC4EF5-C093-41B1-B6E7-17EB91A205EE}"/>
              </a:ext>
            </a:extLst>
          </p:cNvPr>
          <p:cNvSpPr txBox="1"/>
          <p:nvPr/>
        </p:nvSpPr>
        <p:spPr>
          <a:xfrm>
            <a:off x="1250675" y="1497513"/>
            <a:ext cx="1221829" cy="5078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«Русская медная компания»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CA417DA-FB18-4DA8-A9A6-AAEB490F55E5}"/>
              </a:ext>
            </a:extLst>
          </p:cNvPr>
          <p:cNvSpPr txBox="1"/>
          <p:nvPr/>
        </p:nvSpPr>
        <p:spPr>
          <a:xfrm>
            <a:off x="3240509" y="1636012"/>
            <a:ext cx="170123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ОАО «УГМК»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E67042-D549-49A6-BFC3-784CECF47F4D}"/>
              </a:ext>
            </a:extLst>
          </p:cNvPr>
          <p:cNvSpPr txBox="1"/>
          <p:nvPr/>
        </p:nvSpPr>
        <p:spPr>
          <a:xfrm>
            <a:off x="5886121" y="2373478"/>
            <a:ext cx="1153212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«ММК»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9B2E56C-C020-483B-87C9-F6317AA2BA65}"/>
              </a:ext>
            </a:extLst>
          </p:cNvPr>
          <p:cNvSpPr txBox="1"/>
          <p:nvPr/>
        </p:nvSpPr>
        <p:spPr>
          <a:xfrm>
            <a:off x="3213759" y="3116205"/>
            <a:ext cx="20407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«СЕВЕРСТАЛЬ»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E4EFB01-FF56-4FCD-BC07-B1208477799E}"/>
              </a:ext>
            </a:extLst>
          </p:cNvPr>
          <p:cNvSpPr txBox="1"/>
          <p:nvPr/>
        </p:nvSpPr>
        <p:spPr>
          <a:xfrm>
            <a:off x="5886121" y="3922464"/>
            <a:ext cx="1144514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«РОСХИМ»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98E971B-132A-4A3D-A179-386C195738FD}"/>
              </a:ext>
            </a:extLst>
          </p:cNvPr>
          <p:cNvSpPr txBox="1"/>
          <p:nvPr/>
        </p:nvSpPr>
        <p:spPr>
          <a:xfrm>
            <a:off x="10482663" y="5351090"/>
            <a:ext cx="14474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«АКРОН ХОЛДИНГ»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E194DC7-8BD2-431E-92FE-6BF5ED7D5404}"/>
              </a:ext>
            </a:extLst>
          </p:cNvPr>
          <p:cNvSpPr txBox="1"/>
          <p:nvPr/>
        </p:nvSpPr>
        <p:spPr>
          <a:xfrm>
            <a:off x="3213759" y="6028064"/>
            <a:ext cx="179568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фирма «Агрокомплекс»</a:t>
            </a:r>
            <a:b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</a:br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им. Н.И. Ткачёва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C30BAD6-9114-46C5-8612-3F503AB0DB8C}"/>
              </a:ext>
            </a:extLst>
          </p:cNvPr>
          <p:cNvSpPr txBox="1"/>
          <p:nvPr/>
        </p:nvSpPr>
        <p:spPr>
          <a:xfrm>
            <a:off x="8235067" y="6097314"/>
            <a:ext cx="155430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«РУСАГРО»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B7880F8-5CC7-4437-BD02-27408773B5D2}"/>
              </a:ext>
            </a:extLst>
          </p:cNvPr>
          <p:cNvSpPr txBox="1"/>
          <p:nvPr/>
        </p:nvSpPr>
        <p:spPr>
          <a:xfrm>
            <a:off x="5886191" y="5420340"/>
            <a:ext cx="1274279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«АГРОЭКО»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C726231-CA1A-4E31-B7CA-EC8620038A23}"/>
              </a:ext>
            </a:extLst>
          </p:cNvPr>
          <p:cNvSpPr txBox="1"/>
          <p:nvPr/>
        </p:nvSpPr>
        <p:spPr>
          <a:xfrm>
            <a:off x="8235067" y="5420340"/>
            <a:ext cx="155430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ГК «ЭКОНИВА»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6CF6B92-CE7A-459B-ABC8-A51AB5AD6DEB}"/>
              </a:ext>
            </a:extLst>
          </p:cNvPr>
          <p:cNvSpPr txBox="1"/>
          <p:nvPr/>
        </p:nvSpPr>
        <p:spPr>
          <a:xfrm>
            <a:off x="5895421" y="6097314"/>
            <a:ext cx="141337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АПХ «МИРАТОРГ»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A3D10C7-FF64-4376-BE48-C6CE29246EBC}"/>
              </a:ext>
            </a:extLst>
          </p:cNvPr>
          <p:cNvSpPr txBox="1"/>
          <p:nvPr/>
        </p:nvSpPr>
        <p:spPr>
          <a:xfrm>
            <a:off x="10482664" y="6097314"/>
            <a:ext cx="14474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«СИБАГРО»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19F1C2B-5550-4C54-9CBB-6D0169CC812D}"/>
              </a:ext>
            </a:extLst>
          </p:cNvPr>
          <p:cNvSpPr txBox="1"/>
          <p:nvPr/>
        </p:nvSpPr>
        <p:spPr>
          <a:xfrm>
            <a:off x="10482663" y="2373478"/>
            <a:ext cx="876084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РОСТЕХ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5B82E5B-8D91-44C3-9A05-38CCDABABE5A}"/>
              </a:ext>
            </a:extLst>
          </p:cNvPr>
          <p:cNvSpPr txBox="1"/>
          <p:nvPr/>
        </p:nvSpPr>
        <p:spPr>
          <a:xfrm>
            <a:off x="1250675" y="5420340"/>
            <a:ext cx="86791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«ОДК»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CCC31A5-9D4A-4A19-926A-FB52E7055934}"/>
              </a:ext>
            </a:extLst>
          </p:cNvPr>
          <p:cNvSpPr txBox="1"/>
          <p:nvPr/>
        </p:nvSpPr>
        <p:spPr>
          <a:xfrm>
            <a:off x="1279743" y="6097314"/>
            <a:ext cx="93686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«ОАК»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DAEFDCD-DB1F-4B5E-9D8A-F1C48C02D0FE}"/>
              </a:ext>
            </a:extLst>
          </p:cNvPr>
          <p:cNvSpPr txBox="1"/>
          <p:nvPr/>
        </p:nvSpPr>
        <p:spPr>
          <a:xfrm>
            <a:off x="10482664" y="4685175"/>
            <a:ext cx="1447400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«ГАЗ»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874D9C-2DB8-42DA-A56C-6FBC0DB7FD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3294" y="1536151"/>
            <a:ext cx="470956" cy="434381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E22671C7-FFFB-40EB-913A-90093BCE76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6996" y="2308836"/>
            <a:ext cx="537764" cy="3601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E44593-EC9E-44B1-AB40-AFF40796D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5584" y="3919462"/>
            <a:ext cx="580589" cy="23683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27A4C7A0-E39F-49C3-83B7-959A1DC954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3358" y="1488526"/>
            <a:ext cx="525040" cy="485894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1444D731-BA30-40EC-AC68-A0822EAC4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48" y="3770178"/>
            <a:ext cx="980232" cy="535405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7E67D9A1-9620-465C-B369-D7028CFBD9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8390" y="1536151"/>
            <a:ext cx="421057" cy="412234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C5DADE74-E2B5-48FD-A8E7-F8B96CE5B41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6330" y="2234979"/>
            <a:ext cx="537764" cy="507831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7DE4894F-AAB9-4155-BB97-F3B779961A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547" y="2278162"/>
            <a:ext cx="461835" cy="421464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66CAD2C2-F39D-4118-9161-FCD1246199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27" y="4584554"/>
            <a:ext cx="487474" cy="432074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581CEB04-E84E-4469-825A-24A430C5D4A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8413" y="4552215"/>
            <a:ext cx="484718" cy="496752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49E36E52-0759-44F1-816E-06B410A23C0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95115" y="3807549"/>
            <a:ext cx="487723" cy="460663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5DE34CB5-F70E-495A-B134-6B207B313E4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344" y="3022269"/>
            <a:ext cx="718240" cy="418704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457CE6A1-747E-4700-BED5-E9F9D80C0A7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1373" y="3152625"/>
            <a:ext cx="809011" cy="157993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3F17A89D-E4AB-4806-9FC9-FB4923B73D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901" y="3776797"/>
            <a:ext cx="409379" cy="52216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0CFC5F90-0D16-47A3-87FB-CCAEF12B3971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1675" y="3001290"/>
            <a:ext cx="702036" cy="460663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F6EB8C0D-8BC1-46FC-BE68-BFA23C549A4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294" y="2299994"/>
            <a:ext cx="470956" cy="377800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0BC70EDE-5A8A-436A-9FAC-98D93DBDFF25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9277" y="2980789"/>
            <a:ext cx="537764" cy="501665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7D92FBA9-27B2-4C41-93D6-60F56D73859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7596" y="3770177"/>
            <a:ext cx="582353" cy="535406"/>
          </a:xfrm>
          <a:prstGeom prst="rect">
            <a:avLst/>
          </a:prstGeom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2ABA673D-D0F8-46A8-9E48-5F83DD3F592A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8603" y="5328841"/>
            <a:ext cx="455349" cy="413830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7D7F28A5-9259-4264-8209-B8C24A69C1B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390" y="2277091"/>
            <a:ext cx="421057" cy="576006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55E9F584-8D07-45AB-8E72-B4FC76DAF486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417"/>
          <a:stretch/>
        </p:blipFill>
        <p:spPr>
          <a:xfrm>
            <a:off x="598567" y="5311839"/>
            <a:ext cx="435794" cy="447834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6E7736B5-06B2-4216-9728-1BD193B72A36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457"/>
          <a:stretch/>
        </p:blipFill>
        <p:spPr>
          <a:xfrm>
            <a:off x="405142" y="6062122"/>
            <a:ext cx="822645" cy="301217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E8B0610C-7819-41F8-A42E-051AE805CB89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0744" y="4658931"/>
            <a:ext cx="769585" cy="283320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B80A9A53-BB08-4D7A-AEBF-2EFC8E29EB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558" y="5971583"/>
            <a:ext cx="482295" cy="482295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3C87605-896E-4E64-87A1-F831F7CFC06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985" y="5305969"/>
            <a:ext cx="475575" cy="478624"/>
          </a:xfrm>
          <a:prstGeom prst="rect">
            <a:avLst/>
          </a:prstGeom>
        </p:spPr>
      </p:pic>
      <p:pic>
        <p:nvPicPr>
          <p:cNvPr id="136" name="Рисунок 135">
            <a:extLst>
              <a:ext uri="{FF2B5EF4-FFF2-40B4-BE49-F238E27FC236}">
                <a16:creationId xmlns:a16="http://schemas.microsoft.com/office/drawing/2014/main" id="{D1062815-86F4-443C-99C8-8FCD5137EC1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373" y="5408121"/>
            <a:ext cx="809011" cy="255271"/>
          </a:xfrm>
          <a:prstGeom prst="rect">
            <a:avLst/>
          </a:prstGeom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6FBFB50C-F8B8-4728-81FC-3CF793D95D7D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7352" y="6109918"/>
            <a:ext cx="662841" cy="205624"/>
          </a:xfrm>
          <a:prstGeom prst="rect">
            <a:avLst/>
          </a:prstGeom>
        </p:spPr>
      </p:pic>
      <p:pic>
        <p:nvPicPr>
          <p:cNvPr id="140" name="Рисунок 139">
            <a:extLst>
              <a:ext uri="{FF2B5EF4-FFF2-40B4-BE49-F238E27FC236}">
                <a16:creationId xmlns:a16="http://schemas.microsoft.com/office/drawing/2014/main" id="{57162ED8-327B-4EE0-9EBE-77D2ABCD4EE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294" y="5971583"/>
            <a:ext cx="539169" cy="482294"/>
          </a:xfrm>
          <a:prstGeom prst="rect">
            <a:avLst/>
          </a:prstGeom>
        </p:spPr>
      </p:pic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BC33CDA3-AE0C-4069-A17B-70F94B5FE26A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8136" y="6072626"/>
            <a:ext cx="749114" cy="213324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BB6D413A-52EC-4D29-8FD9-8E6F9D50053B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793" y="1536151"/>
            <a:ext cx="411343" cy="469697"/>
          </a:xfrm>
          <a:prstGeom prst="rect">
            <a:avLst/>
          </a:prstGeom>
        </p:spPr>
      </p:pic>
      <p:pic>
        <p:nvPicPr>
          <p:cNvPr id="146" name="Рисунок 145">
            <a:extLst>
              <a:ext uri="{FF2B5EF4-FFF2-40B4-BE49-F238E27FC236}">
                <a16:creationId xmlns:a16="http://schemas.microsoft.com/office/drawing/2014/main" id="{1D71C1B8-A700-41BA-962A-D8FE10CFE9F5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337" y="1536151"/>
            <a:ext cx="509750" cy="461665"/>
          </a:xfrm>
          <a:prstGeom prst="rect">
            <a:avLst/>
          </a:prstGeom>
        </p:spPr>
      </p:pic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44857E8F-F8F9-4041-8830-AFD88D8D61B7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7838" y="2982624"/>
            <a:ext cx="514819" cy="458350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CC1942D7-70A2-46D8-8219-9FECB02CAA2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0990" y="5296445"/>
            <a:ext cx="435794" cy="478623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05F9516F-949E-4346-970F-A47C78AF3DB8}"/>
              </a:ext>
            </a:extLst>
          </p:cNvPr>
          <p:cNvSpPr txBox="1"/>
          <p:nvPr/>
        </p:nvSpPr>
        <p:spPr>
          <a:xfrm>
            <a:off x="5881436" y="3116205"/>
            <a:ext cx="887363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РОСАТОМ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90DDCB5-0483-4541-9C4F-2E24BBF0D72E}"/>
              </a:ext>
            </a:extLst>
          </p:cNvPr>
          <p:cNvSpPr txBox="1"/>
          <p:nvPr/>
        </p:nvSpPr>
        <p:spPr>
          <a:xfrm>
            <a:off x="3240509" y="5420340"/>
            <a:ext cx="170123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«СОЛЛЕРС»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FC7F27F9-C762-4E21-AF5E-D11AB8E34C5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167" y="4623868"/>
            <a:ext cx="531423" cy="353446"/>
          </a:xfrm>
          <a:prstGeom prst="rect">
            <a:avLst/>
          </a:prstGeom>
        </p:spPr>
      </p:pic>
      <p:sp>
        <p:nvSpPr>
          <p:cNvPr id="154" name="TextBox 153">
            <a:extLst>
              <a:ext uri="{FF2B5EF4-FFF2-40B4-BE49-F238E27FC236}">
                <a16:creationId xmlns:a16="http://schemas.microsoft.com/office/drawing/2014/main" id="{C1C40CA2-14CF-4A12-BCCC-0595CB9C408D}"/>
              </a:ext>
            </a:extLst>
          </p:cNvPr>
          <p:cNvSpPr txBox="1"/>
          <p:nvPr/>
        </p:nvSpPr>
        <p:spPr>
          <a:xfrm>
            <a:off x="8235066" y="4685175"/>
            <a:ext cx="1295755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АО НПК «УВЗ»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F77EE39-F6A7-43B8-B52D-1735AC414989}"/>
              </a:ext>
            </a:extLst>
          </p:cNvPr>
          <p:cNvSpPr txBox="1"/>
          <p:nvPr/>
        </p:nvSpPr>
        <p:spPr>
          <a:xfrm>
            <a:off x="5891032" y="4685175"/>
            <a:ext cx="1092748" cy="2308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00" dirty="0">
                <a:latin typeface="Wix Madefor Display Medium" panose="020B0503020203020203" pitchFamily="34" charset="-52"/>
                <a:cs typeface="Wix Madefor Display Medium" panose="020B0503020203020203" pitchFamily="34" charset="-52"/>
              </a:rPr>
              <a:t>ПАО «ТМК»</a:t>
            </a:r>
            <a:endParaRPr lang="ru-RU" sz="1000" dirty="0">
              <a:latin typeface="Wix Madefor Display Medium" panose="020B0503020203020203" pitchFamily="34" charset="-52"/>
              <a:cs typeface="Wix Madefor Display Medium" panose="020B0503020203020203" pitchFamily="34" charset="-52"/>
            </a:endParaRPr>
          </a:p>
        </p:txBody>
      </p: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0A99018C-9F97-4A0E-8201-8C470B3617C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195" y="4565014"/>
            <a:ext cx="471155" cy="47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25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6E4A2A-8DC9-43E6-9BBE-2549C4658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418" y="6164545"/>
            <a:ext cx="4119870" cy="34687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C0E14D-4A33-4745-BB83-FDC16C59114F}"/>
              </a:ext>
            </a:extLst>
          </p:cNvPr>
          <p:cNvSpPr/>
          <p:nvPr/>
        </p:nvSpPr>
        <p:spPr>
          <a:xfrm>
            <a:off x="5378824" y="1987211"/>
            <a:ext cx="6813176" cy="1332595"/>
          </a:xfrm>
          <a:prstGeom prst="rect">
            <a:avLst/>
          </a:prstGeom>
          <a:solidFill>
            <a:srgbClr val="FFE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C4D54-208E-4DBB-89FD-749F26081432}"/>
              </a:ext>
            </a:extLst>
          </p:cNvPr>
          <p:cNvSpPr txBox="1"/>
          <p:nvPr/>
        </p:nvSpPr>
        <p:spPr>
          <a:xfrm>
            <a:off x="5582205" y="2421403"/>
            <a:ext cx="658035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ПОДПИСЫВАЙТЕСЬ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F70BE7-72DF-4B59-B17F-DA69BFC63664}"/>
              </a:ext>
            </a:extLst>
          </p:cNvPr>
          <p:cNvSpPr txBox="1"/>
          <p:nvPr/>
        </p:nvSpPr>
        <p:spPr>
          <a:xfrm>
            <a:off x="5582205" y="3675605"/>
            <a:ext cx="5861242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dirty="0">
                <a:latin typeface="+mj-lt"/>
              </a:rPr>
              <a:t>БУДЬТЕ В КУРСЕ СОБЫТИЙ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54695F5-84C0-4E3E-A6CD-ED270B1773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18" t="10886" r="9718" b="11110"/>
          <a:stretch/>
        </p:blipFill>
        <p:spPr>
          <a:xfrm>
            <a:off x="1439015" y="1987211"/>
            <a:ext cx="2694333" cy="2608729"/>
          </a:xfrm>
          <a:prstGeom prst="rect">
            <a:avLst/>
          </a:prstGeom>
        </p:spPr>
      </p:pic>
      <p:sp>
        <p:nvSpPr>
          <p:cNvPr id="38" name="Текст 3">
            <a:extLst>
              <a:ext uri="{FF2B5EF4-FFF2-40B4-BE49-F238E27FC236}">
                <a16:creationId xmlns:a16="http://schemas.microsoft.com/office/drawing/2014/main" id="{EAF1CBDA-4287-4010-A459-5DA90106DD10}"/>
              </a:ext>
            </a:extLst>
          </p:cNvPr>
          <p:cNvSpPr txBox="1">
            <a:spLocks/>
          </p:cNvSpPr>
          <p:nvPr/>
        </p:nvSpPr>
        <p:spPr>
          <a:xfrm>
            <a:off x="1439015" y="4785022"/>
            <a:ext cx="2694333" cy="602492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TELEGRAM-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КАНАЛ</a:t>
            </a:r>
            <a:endParaRPr lang="en-US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  <a:p>
            <a:pPr marL="0" lvl="0" indent="0">
              <a:spcBef>
                <a:spcPts val="600"/>
              </a:spcBef>
              <a:buClr>
                <a:srgbClr val="FFCB25"/>
              </a:buClr>
              <a:buSzPct val="130000"/>
              <a:buNone/>
              <a:defRPr/>
            </a:pP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LEDEL </a:t>
            </a:r>
            <a:r>
              <a:rPr lang="ru-RU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И</a:t>
            </a:r>
            <a:r>
              <a:rPr lang="en-US" sz="2000" b="1" dirty="0">
                <a:solidFill>
                  <a:schemeClr val="accent1"/>
                </a:solidFill>
                <a:ea typeface="Cambria" panose="02040503050406030204" pitchFamily="18" charset="0"/>
              </a:rPr>
              <a:t> FEREKS</a:t>
            </a:r>
            <a:endParaRPr lang="ru-RU" sz="2000" b="1" dirty="0">
              <a:solidFill>
                <a:schemeClr val="accent1"/>
              </a:solidFill>
              <a:ea typeface="Cambria" panose="02040503050406030204" pitchFamily="18" charset="0"/>
            </a:endParaRPr>
          </a:p>
        </p:txBody>
      </p:sp>
      <p:sp>
        <p:nvSpPr>
          <p:cNvPr id="39" name="Заголовок 1">
            <a:extLst>
              <a:ext uri="{FF2B5EF4-FFF2-40B4-BE49-F238E27FC236}">
                <a16:creationId xmlns:a16="http://schemas.microsoft.com/office/drawing/2014/main" id="{FCA9C03B-F695-4961-920F-5A98D1638552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pPr>
              <a:lnSpc>
                <a:spcPct val="100000"/>
              </a:lnSpc>
            </a:pPr>
            <a:r>
              <a:rPr lang="ru-RU" sz="3200" b="0" dirty="0"/>
              <a:t>НОВОСТИ, НОВИНКИ</a:t>
            </a:r>
            <a:br>
              <a:rPr lang="ru-RU" sz="3200" b="0" dirty="0"/>
            </a:br>
            <a:r>
              <a:rPr lang="ru-RU" sz="3200" b="0" dirty="0"/>
              <a:t>И АКЦИИ</a:t>
            </a:r>
          </a:p>
        </p:txBody>
      </p:sp>
    </p:spTree>
    <p:extLst>
      <p:ext uri="{BB962C8B-B14F-4D97-AF65-F5344CB8AC3E}">
        <p14:creationId xmlns:p14="http://schemas.microsoft.com/office/powerpoint/2010/main" val="217871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452327-3FE8-4C72-95A1-8F03098A10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2471" y="1780674"/>
            <a:ext cx="6299529" cy="490888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bIns="180000" anchor="ctr"/>
          <a:lstStyle/>
          <a:p>
            <a:r>
              <a:rPr lang="ru-RU" sz="2400" dirty="0"/>
              <a:t>КОМПЛЕКСНОЕ РЕШЕНИЕ</a:t>
            </a:r>
            <a:br>
              <a:rPr lang="ru-RU" sz="2400" dirty="0"/>
            </a:br>
            <a:r>
              <a:rPr lang="en-US" sz="2400" dirty="0"/>
              <a:t>IEK GROUP</a:t>
            </a:r>
            <a:r>
              <a:rPr lang="ru-RU" sz="2400" dirty="0"/>
              <a:t> </a:t>
            </a:r>
            <a:r>
              <a:rPr lang="ru-RU" sz="2400" dirty="0">
                <a:solidFill>
                  <a:schemeClr val="bg1"/>
                </a:solidFill>
              </a:rPr>
              <a:t>ДЛЯ ОФИСА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16F37D6-7D43-40F2-9C4C-8E330E705E6E}"/>
              </a:ext>
            </a:extLst>
          </p:cNvPr>
          <p:cNvSpPr/>
          <p:nvPr/>
        </p:nvSpPr>
        <p:spPr>
          <a:xfrm>
            <a:off x="559328" y="1400994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7850B15-5BDB-46C4-A5AB-18FDAF7BFE04}"/>
              </a:ext>
            </a:extLst>
          </p:cNvPr>
          <p:cNvSpPr/>
          <p:nvPr/>
        </p:nvSpPr>
        <p:spPr>
          <a:xfrm>
            <a:off x="559328" y="5415261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459C58-8DD7-4FF6-87CB-E4EF4B24E6DB}"/>
              </a:ext>
            </a:extLst>
          </p:cNvPr>
          <p:cNvSpPr txBox="1"/>
          <p:nvPr/>
        </p:nvSpPr>
        <p:spPr>
          <a:xfrm>
            <a:off x="1960350" y="5437457"/>
            <a:ext cx="1598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b="1" dirty="0"/>
              <a:t>КАБЕЛЬНАЯ</a:t>
            </a:r>
          </a:p>
          <a:p>
            <a:pPr algn="r"/>
            <a:r>
              <a:rPr lang="ru-RU" sz="1600" b="1" dirty="0"/>
              <a:t>ПРОДУКЦИЯ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BFAB518F-E488-47AB-80EC-3AB1ADA08C90}"/>
              </a:ext>
            </a:extLst>
          </p:cNvPr>
          <p:cNvSpPr/>
          <p:nvPr/>
        </p:nvSpPr>
        <p:spPr>
          <a:xfrm>
            <a:off x="1942718" y="1545353"/>
            <a:ext cx="16161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ОСВЕЩЕНИЕ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CAD72D0-CC08-4960-B897-E692EDEDC1FD}"/>
              </a:ext>
            </a:extLst>
          </p:cNvPr>
          <p:cNvSpPr/>
          <p:nvPr/>
        </p:nvSpPr>
        <p:spPr>
          <a:xfrm>
            <a:off x="559328" y="2739083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5C7BE55E-FA56-4003-B28C-FDF7C46D2674}"/>
              </a:ext>
            </a:extLst>
          </p:cNvPr>
          <p:cNvSpPr/>
          <p:nvPr/>
        </p:nvSpPr>
        <p:spPr>
          <a:xfrm>
            <a:off x="568391" y="4077172"/>
            <a:ext cx="3024187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3230CD-1453-40D7-B124-B817DBD3C71D}"/>
              </a:ext>
            </a:extLst>
          </p:cNvPr>
          <p:cNvSpPr txBox="1"/>
          <p:nvPr/>
        </p:nvSpPr>
        <p:spPr>
          <a:xfrm>
            <a:off x="1057275" y="2082257"/>
            <a:ext cx="25015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c</a:t>
            </a:r>
            <a:r>
              <a:rPr lang="ru-RU" sz="1100" dirty="0" err="1"/>
              <a:t>ветильники</a:t>
            </a:r>
            <a:br>
              <a:rPr lang="en-US" sz="1100" dirty="0"/>
            </a:br>
            <a:r>
              <a:rPr lang="ru-RU" sz="1100" dirty="0"/>
              <a:t>для всех видов объектов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44C94DDC-4C26-423E-BA99-B2946A76CB1C}"/>
              </a:ext>
            </a:extLst>
          </p:cNvPr>
          <p:cNvSpPr/>
          <p:nvPr/>
        </p:nvSpPr>
        <p:spPr>
          <a:xfrm>
            <a:off x="1947527" y="4093298"/>
            <a:ext cx="16113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600" b="1" dirty="0"/>
              <a:t>ПРОКЛАДКА</a:t>
            </a:r>
          </a:p>
          <a:p>
            <a:pPr algn="r"/>
            <a:r>
              <a:rPr lang="ru-RU" sz="1600" b="1" dirty="0"/>
              <a:t>КАБЕЛЕЙ</a:t>
            </a: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C84F71D-91C7-4D28-896C-B7A98386E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1052" y="4076164"/>
            <a:ext cx="976283" cy="136258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4F55A00-9031-4291-A528-0D7CFA74E3A6}"/>
              </a:ext>
            </a:extLst>
          </p:cNvPr>
          <p:cNvSpPr txBox="1"/>
          <p:nvPr/>
        </p:nvSpPr>
        <p:spPr>
          <a:xfrm>
            <a:off x="1362095" y="4766522"/>
            <a:ext cx="2196771" cy="401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металлические </a:t>
            </a:r>
            <a:r>
              <a:rPr lang="ru-RU" dirty="0" err="1">
                <a:solidFill>
                  <a:schemeClr val="tx1"/>
                </a:solidFill>
              </a:rPr>
              <a:t>кабеленесущие</a:t>
            </a:r>
            <a:r>
              <a:rPr lang="ru-RU" dirty="0">
                <a:solidFill>
                  <a:schemeClr val="tx1"/>
                </a:solidFill>
              </a:rPr>
              <a:t> системы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B087D58-62B0-4FE1-B922-0E4113C4138F}"/>
              </a:ext>
            </a:extLst>
          </p:cNvPr>
          <p:cNvSpPr txBox="1"/>
          <p:nvPr/>
        </p:nvSpPr>
        <p:spPr>
          <a:xfrm>
            <a:off x="1418782" y="5978886"/>
            <a:ext cx="2140083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построение структурированных кабельных систем</a:t>
            </a: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97D11CA-A322-440B-B77B-1EEC9E26F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445" y="5409275"/>
            <a:ext cx="1446058" cy="845944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2D1E8025-E3F3-44B2-9711-6E1A53ED63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3" y="2593364"/>
            <a:ext cx="969675" cy="998765"/>
          </a:xfrm>
          <a:prstGeom prst="rect">
            <a:avLst/>
          </a:prstGeom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AD3F5224-FD80-4E5D-BACE-EA928C3CDEE6}"/>
              </a:ext>
            </a:extLst>
          </p:cNvPr>
          <p:cNvSpPr/>
          <p:nvPr/>
        </p:nvSpPr>
        <p:spPr>
          <a:xfrm>
            <a:off x="1418783" y="2752643"/>
            <a:ext cx="21400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/>
              <a:t>ЩИТОВОЕ </a:t>
            </a:r>
          </a:p>
          <a:p>
            <a:pPr algn="r"/>
            <a:r>
              <a:rPr lang="ru-RU" sz="1600" b="1" dirty="0"/>
              <a:t>ОБОРУДОВАНИЕ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CD1E44C-A87E-45C2-984E-433567365A3D}"/>
              </a:ext>
            </a:extLst>
          </p:cNvPr>
          <p:cNvSpPr txBox="1"/>
          <p:nvPr/>
        </p:nvSpPr>
        <p:spPr>
          <a:xfrm>
            <a:off x="1362095" y="3286992"/>
            <a:ext cx="2196771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100" dirty="0"/>
              <a:t>оболочки </a:t>
            </a:r>
            <a:br>
              <a:rPr lang="ru-RU" sz="1100" dirty="0"/>
            </a:br>
            <a:r>
              <a:rPr lang="ru-RU" sz="1100" dirty="0"/>
              <a:t>для электрических щитов и щитов управления 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5F77FD4A-114E-41F2-992D-F0DE2E2565E3}"/>
              </a:ext>
            </a:extLst>
          </p:cNvPr>
          <p:cNvSpPr/>
          <p:nvPr/>
        </p:nvSpPr>
        <p:spPr>
          <a:xfrm>
            <a:off x="3793325" y="140321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3DD951EA-0CB2-4D82-9EC2-C0CAA583F9CB}"/>
              </a:ext>
            </a:extLst>
          </p:cNvPr>
          <p:cNvSpPr/>
          <p:nvPr/>
        </p:nvSpPr>
        <p:spPr>
          <a:xfrm>
            <a:off x="4988033" y="1422243"/>
            <a:ext cx="2098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cap="all" dirty="0"/>
              <a:t>Кабель-каналы</a:t>
            </a:r>
          </a:p>
          <a:p>
            <a:r>
              <a:rPr lang="en-US" sz="1600" b="1" cap="all" dirty="0"/>
              <a:t>PRIMER</a:t>
            </a:r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FF36BB4B-1447-4520-9B05-B951116ABD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5275" y="1401121"/>
            <a:ext cx="1020234" cy="118238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C6A69893-73D7-40F7-B6E0-88EA017F3C7E}"/>
              </a:ext>
            </a:extLst>
          </p:cNvPr>
          <p:cNvSpPr txBox="1"/>
          <p:nvPr/>
        </p:nvSpPr>
        <p:spPr>
          <a:xfrm>
            <a:off x="4988033" y="2099184"/>
            <a:ext cx="244905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пластиковые </a:t>
            </a:r>
            <a:r>
              <a:rPr lang="ru-RU" sz="1100" dirty="0" err="1"/>
              <a:t>кабеленесущие</a:t>
            </a:r>
            <a:r>
              <a:rPr lang="ru-RU" sz="1100" dirty="0"/>
              <a:t> системы</a:t>
            </a: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8D5C1E9F-BD90-4242-9900-AED13A079786}"/>
              </a:ext>
            </a:extLst>
          </p:cNvPr>
          <p:cNvSpPr/>
          <p:nvPr/>
        </p:nvSpPr>
        <p:spPr>
          <a:xfrm>
            <a:off x="3793324" y="2743603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70135485-3C04-46D4-85F5-D67F5E200F56}"/>
              </a:ext>
            </a:extLst>
          </p:cNvPr>
          <p:cNvSpPr/>
          <p:nvPr/>
        </p:nvSpPr>
        <p:spPr>
          <a:xfrm>
            <a:off x="4988033" y="2752643"/>
            <a:ext cx="21673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ОБОРУДОВАНИЕ «КОНТАКТОР»</a:t>
            </a: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290F571D-437D-4C12-A0C0-D0FADDA3A7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795" y="2629346"/>
            <a:ext cx="820968" cy="118837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B6129ECF-7DCD-4077-87AB-45DDFF8584BF}"/>
              </a:ext>
            </a:extLst>
          </p:cNvPr>
          <p:cNvSpPr txBox="1"/>
          <p:nvPr/>
        </p:nvSpPr>
        <p:spPr>
          <a:xfrm>
            <a:off x="4988033" y="3286992"/>
            <a:ext cx="2784822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автоматические выключатели модульные, в литом корпусе, воздушные</a:t>
            </a: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D9E1F317-D787-4F07-A3F2-D2361535B5A3}"/>
              </a:ext>
            </a:extLst>
          </p:cNvPr>
          <p:cNvSpPr/>
          <p:nvPr/>
        </p:nvSpPr>
        <p:spPr>
          <a:xfrm>
            <a:off x="3793325" y="5420021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3F697030-F027-43D4-8809-EA8E79ED98EF}"/>
              </a:ext>
            </a:extLst>
          </p:cNvPr>
          <p:cNvSpPr/>
          <p:nvPr/>
        </p:nvSpPr>
        <p:spPr>
          <a:xfrm>
            <a:off x="4988033" y="5437457"/>
            <a:ext cx="24511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АВТОМАТИЗАЦИЯ </a:t>
            </a:r>
            <a:r>
              <a:rPr lang="en-US" sz="1600" b="1" dirty="0"/>
              <a:t>ONI</a:t>
            </a:r>
            <a:endParaRPr lang="ru-RU" sz="1600" b="1" dirty="0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F4188A6F-555C-4E49-BA84-FF7EF46D8C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4695" y="5325977"/>
            <a:ext cx="721189" cy="1230667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0B0A2155-7BB7-478C-B22B-0CDDE1741FFF}"/>
              </a:ext>
            </a:extLst>
          </p:cNvPr>
          <p:cNvSpPr txBox="1"/>
          <p:nvPr/>
        </p:nvSpPr>
        <p:spPr>
          <a:xfrm>
            <a:off x="4988033" y="5978886"/>
            <a:ext cx="2977987" cy="553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100" dirty="0"/>
              <a:t>оборудование </a:t>
            </a:r>
            <a:br>
              <a:rPr lang="ru-RU" sz="1100" dirty="0"/>
            </a:br>
            <a:r>
              <a:rPr lang="ru-RU" sz="1100" dirty="0"/>
              <a:t>для автоматизации процессов </a:t>
            </a:r>
            <a:br>
              <a:rPr lang="ru-RU" sz="1100" dirty="0"/>
            </a:br>
            <a:r>
              <a:rPr lang="ru-RU" sz="1100" dirty="0"/>
              <a:t>и управления объектом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3EA834FA-B76F-4FDE-9D9F-A7192C9265F7}"/>
              </a:ext>
            </a:extLst>
          </p:cNvPr>
          <p:cNvSpPr/>
          <p:nvPr/>
        </p:nvSpPr>
        <p:spPr>
          <a:xfrm>
            <a:off x="3793324" y="4081096"/>
            <a:ext cx="3643763" cy="11823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6781C145-6A29-41DE-80A9-93CBE10AEE07}"/>
              </a:ext>
            </a:extLst>
          </p:cNvPr>
          <p:cNvSpPr/>
          <p:nvPr/>
        </p:nvSpPr>
        <p:spPr>
          <a:xfrm>
            <a:off x="4988033" y="4093298"/>
            <a:ext cx="1705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НКУ </a:t>
            </a:r>
            <a:br>
              <a:rPr lang="ru-RU" sz="1600" b="1" dirty="0"/>
            </a:br>
            <a:r>
              <a:rPr lang="en-US" sz="1600" b="1" dirty="0"/>
              <a:t>FORMAT PRO</a:t>
            </a:r>
            <a:endParaRPr lang="ru-RU" sz="1600" b="1" dirty="0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4EEE2368-3EA8-4BF8-AA3A-B6DE2F9B407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553" y="3843672"/>
            <a:ext cx="588568" cy="1374697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3A738D7-7232-4A23-9580-6E0797BCD865}"/>
              </a:ext>
            </a:extLst>
          </p:cNvPr>
          <p:cNvSpPr txBox="1"/>
          <p:nvPr/>
        </p:nvSpPr>
        <p:spPr>
          <a:xfrm>
            <a:off x="4988033" y="4767035"/>
            <a:ext cx="2734493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1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tx1"/>
                </a:solidFill>
              </a:rPr>
              <a:t>система низковольтных комплектных устройств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237939-8B3E-4C3E-9C06-9E8308B6E7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3" y="1265449"/>
            <a:ext cx="2056708" cy="115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3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5">
            <a:extLst>
              <a:ext uri="{FF2B5EF4-FFF2-40B4-BE49-F238E27FC236}">
                <a16:creationId xmlns:a16="http://schemas.microsoft.com/office/drawing/2014/main" id="{F774FB32-EB13-470A-B950-733916563CA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271235"/>
            <a:ext cx="2255801" cy="5586765"/>
          </a:xfrm>
          <a:prstGeom prst="rect">
            <a:avLst/>
          </a:prstGeom>
        </p:spPr>
      </p:pic>
      <p:pic>
        <p:nvPicPr>
          <p:cNvPr id="23" name="object 6">
            <a:extLst>
              <a:ext uri="{FF2B5EF4-FFF2-40B4-BE49-F238E27FC236}">
                <a16:creationId xmlns:a16="http://schemas.microsoft.com/office/drawing/2014/main" id="{41C579F4-7759-488A-8C7E-78FD86261F3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7999" y="1271236"/>
            <a:ext cx="2247899" cy="5586764"/>
          </a:xfrm>
          <a:prstGeom prst="rect">
            <a:avLst/>
          </a:prstGeom>
        </p:spPr>
      </p:pic>
      <p:pic>
        <p:nvPicPr>
          <p:cNvPr id="24" name="object 7">
            <a:extLst>
              <a:ext uri="{FF2B5EF4-FFF2-40B4-BE49-F238E27FC236}">
                <a16:creationId xmlns:a16="http://schemas.microsoft.com/office/drawing/2014/main" id="{5A40E070-B648-4066-86E1-1CA87AA9852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544" y="1271235"/>
            <a:ext cx="2258854" cy="5586764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81616" y="1658490"/>
            <a:ext cx="6453559" cy="73792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0" dirty="0"/>
              <a:t>ТД ФОРТУНА ПЛАЗА</a:t>
            </a:r>
            <a:endParaRPr lang="ru-RU" sz="2800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59528" y="1687065"/>
            <a:ext cx="2984500" cy="511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г. Иркутск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УДАЧНОЕ РЕШЕНИЕ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ED6306A-C101-4420-AA89-7603663CE70F}"/>
              </a:ext>
            </a:extLst>
          </p:cNvPr>
          <p:cNvSpPr txBox="1">
            <a:spLocks/>
          </p:cNvSpPr>
          <p:nvPr/>
        </p:nvSpPr>
        <p:spPr>
          <a:xfrm>
            <a:off x="7586233" y="2781194"/>
            <a:ext cx="3957795" cy="689784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LEDEL</a:t>
            </a:r>
            <a:b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L-OFFICE BALANCE</a:t>
            </a:r>
            <a:endParaRPr lang="ru-RU" sz="20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BC863FFD-35C1-49EC-9322-02D9CC5DD772}"/>
              </a:ext>
            </a:extLst>
          </p:cNvPr>
          <p:cNvSpPr txBox="1">
            <a:spLocks/>
          </p:cNvSpPr>
          <p:nvPr/>
        </p:nvSpPr>
        <p:spPr>
          <a:xfrm>
            <a:off x="7582657" y="3500972"/>
            <a:ext cx="3447293" cy="32463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Панель с равномерной засветкой.</a:t>
            </a:r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8ABEADAB-BC8C-4994-8D8B-39E7747A22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9957" y="4141585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1" name="CorelDRAW" r:id="rId6" imgW="1364362" imgH="1365885" progId="CorelDraw.Graphic.23">
                  <p:embed/>
                </p:oleObj>
              </mc:Choice>
              <mc:Fallback>
                <p:oleObj name="CorelDRAW" r:id="rId6" imgW="1364362" imgH="1365885" progId="CorelDraw.Graphic.23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id="{8ABEADAB-BC8C-4994-8D8B-39E7747A22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89957" y="4141585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89EABFFA-6664-4C6C-B551-4A34893304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9957" y="5414834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2" name="CorelDRAW" r:id="rId8" imgW="1364362" imgH="1365885" progId="CorelDraw.Graphic.23">
                  <p:embed/>
                </p:oleObj>
              </mc:Choice>
              <mc:Fallback>
                <p:oleObj name="CorelDRAW" r:id="rId8" imgW="1364362" imgH="1365885" progId="CorelDraw.Graphic.23">
                  <p:embed/>
                  <p:pic>
                    <p:nvPicPr>
                      <p:cNvPr id="22" name="Объект 21">
                        <a:extLst>
                          <a:ext uri="{FF2B5EF4-FFF2-40B4-BE49-F238E27FC236}">
                            <a16:creationId xmlns:a16="http://schemas.microsoft.com/office/drawing/2014/main" id="{89EABFFA-6664-4C6C-B551-4A34893304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89957" y="5414834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2">
            <a:extLst>
              <a:ext uri="{FF2B5EF4-FFF2-40B4-BE49-F238E27FC236}">
                <a16:creationId xmlns:a16="http://schemas.microsoft.com/office/drawing/2014/main" id="{A1D40A72-ABB9-4106-B522-FF6D3BC5FF23}"/>
              </a:ext>
            </a:extLst>
          </p:cNvPr>
          <p:cNvSpPr txBox="1"/>
          <p:nvPr/>
        </p:nvSpPr>
        <p:spPr>
          <a:xfrm>
            <a:off x="8077202" y="4779675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5000К</a:t>
            </a:r>
            <a:b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1050" dirty="0"/>
              <a:t>цветовая температура</a:t>
            </a:r>
            <a:endParaRPr sz="1050" dirty="0"/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A176ACB5-9934-4696-93E2-C2068F0FC626}"/>
              </a:ext>
            </a:extLst>
          </p:cNvPr>
          <p:cNvSpPr txBox="1"/>
          <p:nvPr/>
        </p:nvSpPr>
        <p:spPr>
          <a:xfrm>
            <a:off x="8077202" y="4144515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3</a:t>
            </a: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0 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F4579B98-1CF3-44E3-86D7-208551CA442A}"/>
              </a:ext>
            </a:extLst>
          </p:cNvPr>
          <p:cNvSpPr txBox="1"/>
          <p:nvPr/>
        </p:nvSpPr>
        <p:spPr>
          <a:xfrm>
            <a:off x="8077202" y="5414835"/>
            <a:ext cx="183089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КСС</a:t>
            </a:r>
            <a:endParaRPr sz="105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6D111B0-C0EB-4FF3-A5B7-5CB7CCA1FF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957" y="4776744"/>
            <a:ext cx="380430" cy="380430"/>
          </a:xfrm>
          <a:prstGeom prst="rect">
            <a:avLst/>
          </a:prstGeom>
        </p:spPr>
      </p:pic>
      <p:sp>
        <p:nvSpPr>
          <p:cNvPr id="30" name="Текст 10">
            <a:extLst>
              <a:ext uri="{FF2B5EF4-FFF2-40B4-BE49-F238E27FC236}">
                <a16:creationId xmlns:a16="http://schemas.microsoft.com/office/drawing/2014/main" id="{26A20EFE-138B-4618-AE04-2CC5205D327A}"/>
              </a:ext>
            </a:extLst>
          </p:cNvPr>
          <p:cNvSpPr txBox="1">
            <a:spLocks/>
          </p:cNvSpPr>
          <p:nvPr/>
        </p:nvSpPr>
        <p:spPr>
          <a:xfrm>
            <a:off x="10810875" y="6408025"/>
            <a:ext cx="1094575" cy="34489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2025</a:t>
            </a:r>
            <a:endParaRPr lang="ru-RU" sz="20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aphicFrame>
        <p:nvGraphicFramePr>
          <p:cNvPr id="31" name="Объект 30">
            <a:extLst>
              <a:ext uri="{FF2B5EF4-FFF2-40B4-BE49-F238E27FC236}">
                <a16:creationId xmlns:a16="http://schemas.microsoft.com/office/drawing/2014/main" id="{D6782476-A9E2-4FD2-80A3-C25EE90BB8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9957" y="6049994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63" name="CorelDRAW" r:id="rId11" imgW="1364362" imgH="1365885" progId="CorelDraw.Graphic.23">
                  <p:embed/>
                </p:oleObj>
              </mc:Choice>
              <mc:Fallback>
                <p:oleObj name="CorelDRAW" r:id="rId11" imgW="1364362" imgH="1365885" progId="CorelDraw.Graphic.23">
                  <p:embed/>
                  <p:pic>
                    <p:nvPicPr>
                      <p:cNvPr id="31" name="Объект 30">
                        <a:extLst>
                          <a:ext uri="{FF2B5EF4-FFF2-40B4-BE49-F238E27FC236}">
                            <a16:creationId xmlns:a16="http://schemas.microsoft.com/office/drawing/2014/main" id="{D6782476-A9E2-4FD2-80A3-C25EE90BB8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589957" y="6049994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2">
            <a:extLst>
              <a:ext uri="{FF2B5EF4-FFF2-40B4-BE49-F238E27FC236}">
                <a16:creationId xmlns:a16="http://schemas.microsoft.com/office/drawing/2014/main" id="{A14D13B6-5BB4-4D98-B42D-EDC2EC57906B}"/>
              </a:ext>
            </a:extLst>
          </p:cNvPr>
          <p:cNvSpPr txBox="1"/>
          <p:nvPr/>
        </p:nvSpPr>
        <p:spPr>
          <a:xfrm>
            <a:off x="8077411" y="6049995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CRI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80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индекс цветопередачи</a:t>
            </a:r>
            <a:endParaRPr sz="105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D0DDD2-EBE8-490A-8086-C388E0C64DF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27" t="27452" r="61870" b="25556"/>
          <a:stretch/>
        </p:blipFill>
        <p:spPr>
          <a:xfrm>
            <a:off x="9718224" y="3717758"/>
            <a:ext cx="2473776" cy="269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12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5">
            <a:extLst>
              <a:ext uri="{FF2B5EF4-FFF2-40B4-BE49-F238E27FC236}">
                <a16:creationId xmlns:a16="http://schemas.microsoft.com/office/drawing/2014/main" id="{F774FB32-EB13-470A-B950-733916563CA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271236"/>
            <a:ext cx="2255801" cy="5586764"/>
          </a:xfrm>
          <a:prstGeom prst="rect">
            <a:avLst/>
          </a:prstGeom>
        </p:spPr>
      </p:pic>
      <p:pic>
        <p:nvPicPr>
          <p:cNvPr id="23" name="object 6">
            <a:extLst>
              <a:ext uri="{FF2B5EF4-FFF2-40B4-BE49-F238E27FC236}">
                <a16:creationId xmlns:a16="http://schemas.microsoft.com/office/drawing/2014/main" id="{41C579F4-7759-488A-8C7E-78FD86261F3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7999" y="1271236"/>
            <a:ext cx="2247899" cy="5586764"/>
          </a:xfrm>
          <a:prstGeom prst="rect">
            <a:avLst/>
          </a:prstGeom>
        </p:spPr>
      </p:pic>
      <p:pic>
        <p:nvPicPr>
          <p:cNvPr id="24" name="object 7">
            <a:extLst>
              <a:ext uri="{FF2B5EF4-FFF2-40B4-BE49-F238E27FC236}">
                <a16:creationId xmlns:a16="http://schemas.microsoft.com/office/drawing/2014/main" id="{5A40E070-B648-4066-86E1-1CA87AA9852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544" y="1271235"/>
            <a:ext cx="2258854" cy="5586765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681616" y="1538456"/>
            <a:ext cx="6453559" cy="886529"/>
          </a:xfrm>
        </p:spPr>
        <p:txBody>
          <a:bodyPr/>
          <a:lstStyle/>
          <a:p>
            <a:pPr marL="0" indent="0" algn="ctr">
              <a:buNone/>
            </a:pPr>
            <a:r>
              <a:rPr lang="ru-RU" sz="2200" b="0" dirty="0"/>
              <a:t>ОФИС</a:t>
            </a:r>
            <a:br>
              <a:rPr lang="ru-RU" sz="2200" b="0" dirty="0"/>
            </a:br>
            <a:r>
              <a:rPr lang="en-US" sz="2200" b="0" dirty="0"/>
              <a:t>THE COCA-COLA COMPANY</a:t>
            </a:r>
          </a:p>
          <a:p>
            <a:pPr marL="0" indent="0" algn="ctr">
              <a:buNone/>
            </a:pPr>
            <a:endParaRPr lang="ru-RU" sz="2400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59528" y="1687065"/>
            <a:ext cx="2984500" cy="511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г. Белград (Сербия)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РАСШИРЯЯ ГРАНИЦЫ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ED6306A-C101-4420-AA89-7603663CE70F}"/>
              </a:ext>
            </a:extLst>
          </p:cNvPr>
          <p:cNvSpPr txBox="1">
            <a:spLocks/>
          </p:cNvSpPr>
          <p:nvPr/>
        </p:nvSpPr>
        <p:spPr>
          <a:xfrm>
            <a:off x="7586233" y="2781194"/>
            <a:ext cx="3148571" cy="689784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LEDEL</a:t>
            </a:r>
            <a:b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L-SCHOOL </a:t>
            </a:r>
            <a:r>
              <a:rPr lang="ru-RU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32 </a:t>
            </a: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S</a:t>
            </a:r>
            <a:endParaRPr lang="ru-RU" sz="20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BC863FFD-35C1-49EC-9322-02D9CC5DD772}"/>
              </a:ext>
            </a:extLst>
          </p:cNvPr>
          <p:cNvSpPr txBox="1">
            <a:spLocks/>
          </p:cNvSpPr>
          <p:nvPr/>
        </p:nvSpPr>
        <p:spPr>
          <a:xfrm>
            <a:off x="7582657" y="3500972"/>
            <a:ext cx="2801419" cy="689784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Светильник для освещения образовательных учреждений.</a:t>
            </a:r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8ABEADAB-BC8C-4994-8D8B-39E7747A22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9957" y="4141585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4" name="CorelDRAW" r:id="rId6" imgW="1364362" imgH="1365885" progId="CorelDraw.Graphic.23">
                  <p:embed/>
                </p:oleObj>
              </mc:Choice>
              <mc:Fallback>
                <p:oleObj name="CorelDRAW" r:id="rId6" imgW="1364362" imgH="1365885" progId="CorelDraw.Graphic.23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id="{8ABEADAB-BC8C-4994-8D8B-39E7747A22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89957" y="4141585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89EABFFA-6664-4C6C-B551-4A34893304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9957" y="5414834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5" name="CorelDRAW" r:id="rId8" imgW="1364362" imgH="1365885" progId="CorelDraw.Graphic.23">
                  <p:embed/>
                </p:oleObj>
              </mc:Choice>
              <mc:Fallback>
                <p:oleObj name="CorelDRAW" r:id="rId8" imgW="1364362" imgH="1365885" progId="CorelDraw.Graphic.23">
                  <p:embed/>
                  <p:pic>
                    <p:nvPicPr>
                      <p:cNvPr id="22" name="Объект 21">
                        <a:extLst>
                          <a:ext uri="{FF2B5EF4-FFF2-40B4-BE49-F238E27FC236}">
                            <a16:creationId xmlns:a16="http://schemas.microsoft.com/office/drawing/2014/main" id="{89EABFFA-6664-4C6C-B551-4A34893304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89957" y="5414834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2">
            <a:extLst>
              <a:ext uri="{FF2B5EF4-FFF2-40B4-BE49-F238E27FC236}">
                <a16:creationId xmlns:a16="http://schemas.microsoft.com/office/drawing/2014/main" id="{A1D40A72-ABB9-4106-B522-FF6D3BC5FF23}"/>
              </a:ext>
            </a:extLst>
          </p:cNvPr>
          <p:cNvSpPr txBox="1"/>
          <p:nvPr/>
        </p:nvSpPr>
        <p:spPr>
          <a:xfrm>
            <a:off x="8077202" y="4779675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4000К</a:t>
            </a:r>
            <a:b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1050" dirty="0"/>
              <a:t>цветовая температура</a:t>
            </a:r>
            <a:endParaRPr sz="1050" dirty="0"/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A176ACB5-9934-4696-93E2-C2068F0FC626}"/>
              </a:ext>
            </a:extLst>
          </p:cNvPr>
          <p:cNvSpPr txBox="1"/>
          <p:nvPr/>
        </p:nvSpPr>
        <p:spPr>
          <a:xfrm>
            <a:off x="8077202" y="4144515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2</a:t>
            </a: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0 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F4579B98-1CF3-44E3-86D7-208551CA442A}"/>
              </a:ext>
            </a:extLst>
          </p:cNvPr>
          <p:cNvSpPr txBox="1"/>
          <p:nvPr/>
        </p:nvSpPr>
        <p:spPr>
          <a:xfrm>
            <a:off x="8077202" y="5414835"/>
            <a:ext cx="183089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КСС</a:t>
            </a:r>
            <a:endParaRPr sz="105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6D111B0-C0EB-4FF3-A5B7-5CB7CCA1FF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957" y="4776744"/>
            <a:ext cx="380430" cy="380430"/>
          </a:xfrm>
          <a:prstGeom prst="rect">
            <a:avLst/>
          </a:prstGeom>
        </p:spPr>
      </p:pic>
      <p:sp>
        <p:nvSpPr>
          <p:cNvPr id="35" name="Text 2">
            <a:extLst>
              <a:ext uri="{FF2B5EF4-FFF2-40B4-BE49-F238E27FC236}">
                <a16:creationId xmlns:a16="http://schemas.microsoft.com/office/drawing/2014/main" id="{7D683165-B763-4A24-8B32-85FF82136C53}"/>
              </a:ext>
            </a:extLst>
          </p:cNvPr>
          <p:cNvSpPr txBox="1"/>
          <p:nvPr/>
        </p:nvSpPr>
        <p:spPr>
          <a:xfrm>
            <a:off x="8077201" y="6049994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4825 кд/м2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габаритная яркость</a:t>
            </a:r>
            <a:endParaRPr sz="1050" dirty="0"/>
          </a:p>
        </p:txBody>
      </p:sp>
      <p:sp>
        <p:nvSpPr>
          <p:cNvPr id="30" name="Текст 10">
            <a:extLst>
              <a:ext uri="{FF2B5EF4-FFF2-40B4-BE49-F238E27FC236}">
                <a16:creationId xmlns:a16="http://schemas.microsoft.com/office/drawing/2014/main" id="{26A20EFE-138B-4618-AE04-2CC5205D327A}"/>
              </a:ext>
            </a:extLst>
          </p:cNvPr>
          <p:cNvSpPr txBox="1">
            <a:spLocks/>
          </p:cNvSpPr>
          <p:nvPr/>
        </p:nvSpPr>
        <p:spPr>
          <a:xfrm>
            <a:off x="10903750" y="6408025"/>
            <a:ext cx="1001700" cy="344892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2019</a:t>
            </a:r>
            <a:endParaRPr lang="ru-RU" sz="20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A6396C-DFF0-4E39-95A7-427F59ADA04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1778" y="2424985"/>
            <a:ext cx="2140222" cy="41134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397705-FC8C-4540-9712-38B854A0C7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3147" y="6049994"/>
            <a:ext cx="377654" cy="38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71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ject 5">
            <a:extLst>
              <a:ext uri="{FF2B5EF4-FFF2-40B4-BE49-F238E27FC236}">
                <a16:creationId xmlns:a16="http://schemas.microsoft.com/office/drawing/2014/main" id="{F774FB32-EB13-470A-B950-733916563CA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271234"/>
            <a:ext cx="2255801" cy="5586765"/>
          </a:xfrm>
          <a:prstGeom prst="rect">
            <a:avLst/>
          </a:prstGeom>
        </p:spPr>
      </p:pic>
      <p:pic>
        <p:nvPicPr>
          <p:cNvPr id="23" name="object 6">
            <a:extLst>
              <a:ext uri="{FF2B5EF4-FFF2-40B4-BE49-F238E27FC236}">
                <a16:creationId xmlns:a16="http://schemas.microsoft.com/office/drawing/2014/main" id="{41C579F4-7759-488A-8C7E-78FD86261F3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7999" y="1271234"/>
            <a:ext cx="2247899" cy="5586765"/>
          </a:xfrm>
          <a:prstGeom prst="rect">
            <a:avLst/>
          </a:prstGeom>
        </p:spPr>
      </p:pic>
      <p:pic>
        <p:nvPicPr>
          <p:cNvPr id="24" name="object 7">
            <a:extLst>
              <a:ext uri="{FF2B5EF4-FFF2-40B4-BE49-F238E27FC236}">
                <a16:creationId xmlns:a16="http://schemas.microsoft.com/office/drawing/2014/main" id="{5A40E070-B648-4066-86E1-1CA87AA9852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544" y="1271234"/>
            <a:ext cx="2258854" cy="5586766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31219" y="1637417"/>
            <a:ext cx="6453559" cy="71771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0" dirty="0"/>
              <a:t>КОВОРКИНГ </a:t>
            </a:r>
            <a:r>
              <a:rPr lang="en-US" sz="2800" b="0" dirty="0"/>
              <a:t>OPEN</a:t>
            </a:r>
          </a:p>
          <a:p>
            <a:pPr marL="0" indent="0" algn="ctr">
              <a:buNone/>
            </a:pPr>
            <a:endParaRPr lang="ru-RU" sz="2400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59528" y="1687065"/>
            <a:ext cx="2984500" cy="511368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г. Реутов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РЕАЛИЗОВАННЫЙ ПРОЕКТ</a:t>
            </a:r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id="{EED6306A-C101-4420-AA89-7603663CE70F}"/>
              </a:ext>
            </a:extLst>
          </p:cNvPr>
          <p:cNvSpPr txBox="1">
            <a:spLocks/>
          </p:cNvSpPr>
          <p:nvPr/>
        </p:nvSpPr>
        <p:spPr>
          <a:xfrm>
            <a:off x="7586233" y="2781194"/>
            <a:ext cx="3148571" cy="689784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FEREKS</a:t>
            </a:r>
            <a:b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FLT</a:t>
            </a:r>
            <a:endParaRPr lang="ru-RU" sz="2000" dirty="0">
              <a:latin typeface="+mj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id="{BC863FFD-35C1-49EC-9322-02D9CC5DD772}"/>
              </a:ext>
            </a:extLst>
          </p:cNvPr>
          <p:cNvSpPr txBox="1">
            <a:spLocks/>
          </p:cNvSpPr>
          <p:nvPr/>
        </p:nvSpPr>
        <p:spPr>
          <a:xfrm>
            <a:off x="7582657" y="3500972"/>
            <a:ext cx="2801419" cy="552767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Светильник </a:t>
            </a:r>
            <a:r>
              <a:rPr lang="en-US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c </a:t>
            </a: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транзитным подключением.</a:t>
            </a:r>
          </a:p>
        </p:txBody>
      </p:sp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8ABEADAB-BC8C-4994-8D8B-39E7747A22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9957" y="4141585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8" name="CorelDRAW" r:id="rId6" imgW="1364362" imgH="1365885" progId="CorelDraw.Graphic.23">
                  <p:embed/>
                </p:oleObj>
              </mc:Choice>
              <mc:Fallback>
                <p:oleObj name="CorelDRAW" r:id="rId6" imgW="1364362" imgH="1365885" progId="CorelDraw.Graphic.23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id="{8ABEADAB-BC8C-4994-8D8B-39E7747A22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89957" y="4141585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89EABFFA-6664-4C6C-B551-4A34893304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89957" y="5414834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9" name="CorelDRAW" r:id="rId8" imgW="1364362" imgH="1365885" progId="CorelDraw.Graphic.23">
                  <p:embed/>
                </p:oleObj>
              </mc:Choice>
              <mc:Fallback>
                <p:oleObj name="CorelDRAW" r:id="rId8" imgW="1364362" imgH="1365885" progId="CorelDraw.Graphic.23">
                  <p:embed/>
                  <p:pic>
                    <p:nvPicPr>
                      <p:cNvPr id="22" name="Объект 21">
                        <a:extLst>
                          <a:ext uri="{FF2B5EF4-FFF2-40B4-BE49-F238E27FC236}">
                            <a16:creationId xmlns:a16="http://schemas.microsoft.com/office/drawing/2014/main" id="{89EABFFA-6664-4C6C-B551-4A34893304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89957" y="5414834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 2">
            <a:extLst>
              <a:ext uri="{FF2B5EF4-FFF2-40B4-BE49-F238E27FC236}">
                <a16:creationId xmlns:a16="http://schemas.microsoft.com/office/drawing/2014/main" id="{A1D40A72-ABB9-4106-B522-FF6D3BC5FF23}"/>
              </a:ext>
            </a:extLst>
          </p:cNvPr>
          <p:cNvSpPr txBox="1"/>
          <p:nvPr/>
        </p:nvSpPr>
        <p:spPr>
          <a:xfrm>
            <a:off x="8077202" y="4779675"/>
            <a:ext cx="2657602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3000К, 4000К, 5000К</a:t>
            </a:r>
            <a:b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</a:br>
            <a:r>
              <a:rPr lang="ru-RU" sz="1050" dirty="0"/>
              <a:t>цветовая температура</a:t>
            </a:r>
            <a:endParaRPr sz="1050" dirty="0"/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A176ACB5-9934-4696-93E2-C2068F0FC626}"/>
              </a:ext>
            </a:extLst>
          </p:cNvPr>
          <p:cNvSpPr txBox="1"/>
          <p:nvPr/>
        </p:nvSpPr>
        <p:spPr>
          <a:xfrm>
            <a:off x="8077202" y="4144515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40 - 6</a:t>
            </a: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0 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27" name="Text 2">
            <a:extLst>
              <a:ext uri="{FF2B5EF4-FFF2-40B4-BE49-F238E27FC236}">
                <a16:creationId xmlns:a16="http://schemas.microsoft.com/office/drawing/2014/main" id="{F4579B98-1CF3-44E3-86D7-208551CA442A}"/>
              </a:ext>
            </a:extLst>
          </p:cNvPr>
          <p:cNvSpPr txBox="1"/>
          <p:nvPr/>
        </p:nvSpPr>
        <p:spPr>
          <a:xfrm>
            <a:off x="8077202" y="5414835"/>
            <a:ext cx="183089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КСС</a:t>
            </a:r>
            <a:endParaRPr sz="105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6D111B0-C0EB-4FF3-A5B7-5CB7CCA1FF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957" y="4776744"/>
            <a:ext cx="380430" cy="3804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A9824F-FACA-4F28-9763-1D9FC9D6958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762521" y="2680157"/>
            <a:ext cx="2429424" cy="2429534"/>
          </a:xfrm>
          <a:prstGeom prst="rect">
            <a:avLst/>
          </a:prstGeom>
        </p:spPr>
      </p:pic>
      <p:sp>
        <p:nvSpPr>
          <p:cNvPr id="31" name="Text 2">
            <a:extLst>
              <a:ext uri="{FF2B5EF4-FFF2-40B4-BE49-F238E27FC236}">
                <a16:creationId xmlns:a16="http://schemas.microsoft.com/office/drawing/2014/main" id="{57661E01-1767-479C-A820-C1087BF28AD8}"/>
              </a:ext>
            </a:extLst>
          </p:cNvPr>
          <p:cNvSpPr txBox="1"/>
          <p:nvPr/>
        </p:nvSpPr>
        <p:spPr>
          <a:xfrm>
            <a:off x="8077202" y="6049995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IP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40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степень защиты</a:t>
            </a:r>
            <a:endParaRPr sz="1050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06069DB-AFF1-4772-949D-863AD83C7E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0051" y="6049994"/>
            <a:ext cx="380430" cy="3831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B30C66-7AAF-4924-8E5E-C7EFDABB20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233" y="6045299"/>
            <a:ext cx="387730" cy="390264"/>
          </a:xfrm>
          <a:prstGeom prst="rect">
            <a:avLst/>
          </a:prstGeom>
        </p:spPr>
      </p:pic>
      <p:sp>
        <p:nvSpPr>
          <p:cNvPr id="33" name="Text 2">
            <a:extLst>
              <a:ext uri="{FF2B5EF4-FFF2-40B4-BE49-F238E27FC236}">
                <a16:creationId xmlns:a16="http://schemas.microsoft.com/office/drawing/2014/main" id="{46BA396C-1743-4878-A85B-4764E1C449BB}"/>
              </a:ext>
            </a:extLst>
          </p:cNvPr>
          <p:cNvSpPr txBox="1"/>
          <p:nvPr/>
        </p:nvSpPr>
        <p:spPr>
          <a:xfrm>
            <a:off x="10204787" y="6045299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RAL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покраска по ТЗ</a:t>
            </a:r>
            <a:endParaRPr sz="1050" dirty="0"/>
          </a:p>
        </p:txBody>
      </p:sp>
    </p:spTree>
    <p:extLst>
      <p:ext uri="{BB962C8B-B14F-4D97-AF65-F5344CB8AC3E}">
        <p14:creationId xmlns:p14="http://schemas.microsoft.com/office/powerpoint/2010/main" val="3042506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DDC605-5B1A-465F-8818-953B2F1928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9106368" y="2354646"/>
            <a:ext cx="1001127" cy="14276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641674-D43A-46E3-8F4A-BAB292DD1F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9584" y="2567895"/>
            <a:ext cx="1297166" cy="168020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682830A-7193-43D9-B60A-79FE25581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19" y="5740181"/>
            <a:ext cx="380430" cy="3831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9EE8A2-6D73-41FC-979D-E2E46137D0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6825"/>
            <a:ext cx="5126038" cy="5591175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2B9A0121-515E-4FA4-8544-C983E4E572E8}"/>
              </a:ext>
            </a:extLst>
          </p:cNvPr>
          <p:cNvSpPr/>
          <p:nvPr/>
        </p:nvSpPr>
        <p:spPr>
          <a:xfrm>
            <a:off x="1739590" y="1568450"/>
            <a:ext cx="6337612" cy="85811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F6344A07-A1FE-45A5-88B0-D3B6CF380A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49993" y="1648255"/>
            <a:ext cx="5916806" cy="6985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0" dirty="0"/>
              <a:t>АО КАЛАШНИКОВ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CF1327C1-4D65-4411-93EA-7970EE316C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0469" y="1678725"/>
            <a:ext cx="2203076" cy="625243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г. Ижевск</a:t>
            </a:r>
          </a:p>
        </p:txBody>
      </p:sp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80C72B1D-FB96-4E08-B91D-A6320AD2F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136526"/>
            <a:ext cx="9957700" cy="930130"/>
          </a:xfrm>
          <a:prstGeom prst="rect">
            <a:avLst/>
          </a:prstGeom>
        </p:spPr>
        <p:txBody>
          <a:bodyPr bIns="180000" anchor="ctr"/>
          <a:lstStyle/>
          <a:p>
            <a:pPr>
              <a:spcBef>
                <a:spcPts val="0"/>
              </a:spcBef>
            </a:pPr>
            <a:r>
              <a:rPr lang="ru-RU" sz="3200" b="0" dirty="0">
                <a:solidFill>
                  <a:schemeClr val="accent1"/>
                </a:solidFill>
              </a:rPr>
              <a:t>РЕАЛИЗОВАННЫЙ ПРОЕКТ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F3097246-A1A7-4F44-B312-FDE0DEC92F27}"/>
              </a:ext>
            </a:extLst>
          </p:cNvPr>
          <p:cNvSpPr txBox="1">
            <a:spLocks/>
          </p:cNvSpPr>
          <p:nvPr/>
        </p:nvSpPr>
        <p:spPr>
          <a:xfrm>
            <a:off x="6834552" y="2714497"/>
            <a:ext cx="1679071" cy="69579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FEREKS</a:t>
            </a:r>
            <a:b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ССВ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25F779BA-45ED-4197-AA38-E53D96D4C94F}"/>
              </a:ext>
            </a:extLst>
          </p:cNvPr>
          <p:cNvSpPr txBox="1">
            <a:spLocks/>
          </p:cNvSpPr>
          <p:nvPr/>
        </p:nvSpPr>
        <p:spPr>
          <a:xfrm>
            <a:off x="6172994" y="3471290"/>
            <a:ext cx="2364001" cy="52930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4537 установленных светильников.</a:t>
            </a:r>
            <a:endParaRPr lang="ru-RU" sz="1400" dirty="0"/>
          </a:p>
        </p:txBody>
      </p:sp>
      <p:graphicFrame>
        <p:nvGraphicFramePr>
          <p:cNvPr id="41" name="Объект 40">
            <a:extLst>
              <a:ext uri="{FF2B5EF4-FFF2-40B4-BE49-F238E27FC236}">
                <a16:creationId xmlns:a16="http://schemas.microsoft.com/office/drawing/2014/main" id="{89B2DC3A-F028-4378-801E-0D938EEF62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6419" y="4468090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3" name="CorelDRAW" r:id="rId7" imgW="1364362" imgH="1365885" progId="CorelDraw.Graphic.23">
                  <p:embed/>
                </p:oleObj>
              </mc:Choice>
              <mc:Fallback>
                <p:oleObj name="CorelDRAW" r:id="rId7" imgW="1364362" imgH="1365885" progId="CorelDraw.Graphic.23">
                  <p:embed/>
                  <p:pic>
                    <p:nvPicPr>
                      <p:cNvPr id="41" name="Объект 40">
                        <a:extLst>
                          <a:ext uri="{FF2B5EF4-FFF2-40B4-BE49-F238E27FC236}">
                            <a16:creationId xmlns:a16="http://schemas.microsoft.com/office/drawing/2014/main" id="{89B2DC3A-F028-4378-801E-0D938EEF62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86419" y="4468090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 2">
            <a:extLst>
              <a:ext uri="{FF2B5EF4-FFF2-40B4-BE49-F238E27FC236}">
                <a16:creationId xmlns:a16="http://schemas.microsoft.com/office/drawing/2014/main" id="{54FFFF2C-8681-4675-B80E-6A920838BBE2}"/>
              </a:ext>
            </a:extLst>
          </p:cNvPr>
          <p:cNvSpPr txBox="1"/>
          <p:nvPr/>
        </p:nvSpPr>
        <p:spPr>
          <a:xfrm>
            <a:off x="5973664" y="5106180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3000К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цветовая температура</a:t>
            </a:r>
            <a:endParaRPr sz="1050" dirty="0"/>
          </a:p>
        </p:txBody>
      </p:sp>
      <p:sp>
        <p:nvSpPr>
          <p:cNvPr id="44" name="Text 2">
            <a:extLst>
              <a:ext uri="{FF2B5EF4-FFF2-40B4-BE49-F238E27FC236}">
                <a16:creationId xmlns:a16="http://schemas.microsoft.com/office/drawing/2014/main" id="{5CD22D1D-A03A-4C06-ADE4-F1E4D0CD2BEF}"/>
              </a:ext>
            </a:extLst>
          </p:cNvPr>
          <p:cNvSpPr txBox="1"/>
          <p:nvPr/>
        </p:nvSpPr>
        <p:spPr>
          <a:xfrm>
            <a:off x="5973664" y="4471020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28-30 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45" name="Text 2">
            <a:extLst>
              <a:ext uri="{FF2B5EF4-FFF2-40B4-BE49-F238E27FC236}">
                <a16:creationId xmlns:a16="http://schemas.microsoft.com/office/drawing/2014/main" id="{3F9499DC-D908-42B4-8851-624CA6C8BF2A}"/>
              </a:ext>
            </a:extLst>
          </p:cNvPr>
          <p:cNvSpPr txBox="1"/>
          <p:nvPr/>
        </p:nvSpPr>
        <p:spPr>
          <a:xfrm>
            <a:off x="5973663" y="5741340"/>
            <a:ext cx="1684015" cy="616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Армстронг, Коридорный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корпус</a:t>
            </a:r>
            <a:endParaRPr sz="1050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F5A7B047-6B03-4C7C-BC4A-8F4A7F7220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19" y="5103249"/>
            <a:ext cx="380430" cy="380430"/>
          </a:xfrm>
          <a:prstGeom prst="rect">
            <a:avLst/>
          </a:prstGeom>
        </p:spPr>
      </p:pic>
      <p:sp>
        <p:nvSpPr>
          <p:cNvPr id="26" name="Текст 10">
            <a:extLst>
              <a:ext uri="{FF2B5EF4-FFF2-40B4-BE49-F238E27FC236}">
                <a16:creationId xmlns:a16="http://schemas.microsoft.com/office/drawing/2014/main" id="{704ACEFB-55D4-40A2-97FA-A88F05AB9D2B}"/>
              </a:ext>
            </a:extLst>
          </p:cNvPr>
          <p:cNvSpPr txBox="1">
            <a:spLocks/>
          </p:cNvSpPr>
          <p:nvPr/>
        </p:nvSpPr>
        <p:spPr>
          <a:xfrm>
            <a:off x="10150611" y="2714497"/>
            <a:ext cx="1679071" cy="69579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Font typeface="Arial" panose="020B0604020202020204" pitchFamily="34" charset="0"/>
              <a:buNone/>
              <a:defRPr/>
            </a:pPr>
            <a: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FEREKS</a:t>
            </a:r>
            <a:br>
              <a:rPr lang="en-US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ru-RU" sz="2000" dirty="0"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rPr>
              <a:t>ДВО</a:t>
            </a:r>
          </a:p>
        </p:txBody>
      </p:sp>
      <p:sp>
        <p:nvSpPr>
          <p:cNvPr id="27" name="Текст 10">
            <a:extLst>
              <a:ext uri="{FF2B5EF4-FFF2-40B4-BE49-F238E27FC236}">
                <a16:creationId xmlns:a16="http://schemas.microsoft.com/office/drawing/2014/main" id="{913C85E6-64F7-496A-B61E-253B9B608EC4}"/>
              </a:ext>
            </a:extLst>
          </p:cNvPr>
          <p:cNvSpPr txBox="1">
            <a:spLocks/>
          </p:cNvSpPr>
          <p:nvPr/>
        </p:nvSpPr>
        <p:spPr>
          <a:xfrm>
            <a:off x="9459857" y="3472419"/>
            <a:ext cx="2364001" cy="529309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ru-RU" sz="13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CC32"/>
              </a:buClr>
              <a:buSzPct val="130000"/>
              <a:buNone/>
              <a:defRPr/>
            </a:pPr>
            <a:r>
              <a:rPr lang="ru-RU" sz="1400" dirty="0">
                <a:ea typeface="Open Sans Light" panose="020B0306030504020204" pitchFamily="34" charset="0"/>
                <a:cs typeface="Open Sans Light" panose="020B0306030504020204" pitchFamily="34" charset="0"/>
              </a:rPr>
              <a:t>2640 установленных светильников.</a:t>
            </a:r>
            <a:endParaRPr lang="ru-RU" sz="1400" dirty="0"/>
          </a:p>
        </p:txBody>
      </p:sp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BEA03BA4-252A-42DE-ACF8-5B38DB14F5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72612" y="4465160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4" name="CorelDRAW" r:id="rId7" imgW="1364362" imgH="1365885" progId="CorelDraw.Graphic.23">
                  <p:embed/>
                </p:oleObj>
              </mc:Choice>
              <mc:Fallback>
                <p:oleObj name="CorelDRAW" r:id="rId7" imgW="1364362" imgH="1365885" progId="CorelDraw.Graphic.23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BEA03BA4-252A-42DE-ACF8-5B38DB14F5D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972612" y="4465160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>
            <a:extLst>
              <a:ext uri="{FF2B5EF4-FFF2-40B4-BE49-F238E27FC236}">
                <a16:creationId xmlns:a16="http://schemas.microsoft.com/office/drawing/2014/main" id="{2C290717-CFE2-4C92-BB39-A625B60661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72612" y="5099875"/>
          <a:ext cx="380430" cy="380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5" name="CorelDRAW" r:id="rId10" imgW="1364362" imgH="1365885" progId="CorelDraw.Graphic.23">
                  <p:embed/>
                </p:oleObj>
              </mc:Choice>
              <mc:Fallback>
                <p:oleObj name="CorelDRAW" r:id="rId10" imgW="1364362" imgH="1365885" progId="CorelDraw.Graphic.23">
                  <p:embed/>
                  <p:pic>
                    <p:nvPicPr>
                      <p:cNvPr id="31" name="Объект 30">
                        <a:extLst>
                          <a:ext uri="{FF2B5EF4-FFF2-40B4-BE49-F238E27FC236}">
                            <a16:creationId xmlns:a16="http://schemas.microsoft.com/office/drawing/2014/main" id="{2C290717-CFE2-4C92-BB39-A625B60661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972612" y="5099875"/>
                        <a:ext cx="380430" cy="380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 2">
            <a:extLst>
              <a:ext uri="{FF2B5EF4-FFF2-40B4-BE49-F238E27FC236}">
                <a16:creationId xmlns:a16="http://schemas.microsoft.com/office/drawing/2014/main" id="{68473EC8-FF35-4286-95A7-611F3B94F1F4}"/>
              </a:ext>
            </a:extLst>
          </p:cNvPr>
          <p:cNvSpPr txBox="1"/>
          <p:nvPr/>
        </p:nvSpPr>
        <p:spPr>
          <a:xfrm>
            <a:off x="9459857" y="5734592"/>
            <a:ext cx="1721776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200 мм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монтажное отверстие</a:t>
            </a:r>
            <a:endParaRPr sz="1050" dirty="0"/>
          </a:p>
        </p:txBody>
      </p:sp>
      <p:sp>
        <p:nvSpPr>
          <p:cNvPr id="33" name="Text 2">
            <a:extLst>
              <a:ext uri="{FF2B5EF4-FFF2-40B4-BE49-F238E27FC236}">
                <a16:creationId xmlns:a16="http://schemas.microsoft.com/office/drawing/2014/main" id="{584ECE9B-B519-4289-B2A0-849877E7A08C}"/>
              </a:ext>
            </a:extLst>
          </p:cNvPr>
          <p:cNvSpPr txBox="1"/>
          <p:nvPr/>
        </p:nvSpPr>
        <p:spPr>
          <a:xfrm>
            <a:off x="9459857" y="4468090"/>
            <a:ext cx="1534207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en-US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2</a:t>
            </a: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2 Вт</a:t>
            </a:r>
            <a:r>
              <a:rPr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 </a:t>
            </a: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мощность</a:t>
            </a:r>
            <a:endParaRPr sz="1050" dirty="0"/>
          </a:p>
        </p:txBody>
      </p:sp>
      <p:sp>
        <p:nvSpPr>
          <p:cNvPr id="34" name="Text 2">
            <a:extLst>
              <a:ext uri="{FF2B5EF4-FFF2-40B4-BE49-F238E27FC236}">
                <a16:creationId xmlns:a16="http://schemas.microsoft.com/office/drawing/2014/main" id="{4572AC51-1C9E-4DF9-8AE6-317EC6801C99}"/>
              </a:ext>
            </a:extLst>
          </p:cNvPr>
          <p:cNvSpPr txBox="1"/>
          <p:nvPr/>
        </p:nvSpPr>
        <p:spPr>
          <a:xfrm>
            <a:off x="9459857" y="5099876"/>
            <a:ext cx="1094022" cy="380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</a:lstStyle>
          <a:p>
            <a:pPr>
              <a:lnSpc>
                <a:spcPct val="90000"/>
              </a:lnSpc>
              <a:defRPr sz="6000"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700" dirty="0">
                <a:latin typeface="Wix Madefor Display ExtraBold" panose="020B0503020203020203" pitchFamily="34" charset="-52"/>
                <a:cs typeface="Wix Madefor Display ExtraBold" panose="020B0503020203020203" pitchFamily="34" charset="-52"/>
              </a:rPr>
              <a:t>Д</a:t>
            </a:r>
            <a:endParaRPr sz="1700" dirty="0">
              <a:latin typeface="Wix Madefor Display ExtraBold" panose="020B0503020203020203" pitchFamily="34" charset="-52"/>
              <a:cs typeface="Wix Madefor Display ExtraBold" panose="020B0503020203020203" pitchFamily="34" charset="-52"/>
            </a:endParaRPr>
          </a:p>
          <a:p>
            <a:pPr>
              <a:lnSpc>
                <a:spcPct val="90000"/>
              </a:lnSpc>
              <a:defRPr b="1">
                <a:latin typeface="+mn-lt"/>
                <a:ea typeface="+mn-ea"/>
                <a:cs typeface="+mn-cs"/>
                <a:sym typeface="Calibri"/>
              </a:defRPr>
            </a:pPr>
            <a:r>
              <a:rPr lang="ru-RU" sz="1050" dirty="0"/>
              <a:t>КСС</a:t>
            </a:r>
            <a:endParaRPr sz="1050" dirty="0"/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582E3D2-880A-4D14-AECC-4780F0CD8D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2612" y="5734592"/>
            <a:ext cx="383395" cy="3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47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4AAD991-C239-480D-9943-E735AC6E48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2471" y="1780674"/>
            <a:ext cx="6299529" cy="4908884"/>
          </a:xfrm>
          <a:prstGeom prst="rect">
            <a:avLst/>
          </a:prstGeom>
        </p:spPr>
      </p:pic>
      <p:sp>
        <p:nvSpPr>
          <p:cNvPr id="37" name="Текст 2">
            <a:extLst>
              <a:ext uri="{FF2B5EF4-FFF2-40B4-BE49-F238E27FC236}">
                <a16:creationId xmlns:a16="http://schemas.microsoft.com/office/drawing/2014/main" id="{63D6414A-90E2-4DD1-B28E-120E880CDBB9}"/>
              </a:ext>
            </a:extLst>
          </p:cNvPr>
          <p:cNvSpPr txBox="1">
            <a:spLocks/>
          </p:cNvSpPr>
          <p:nvPr/>
        </p:nvSpPr>
        <p:spPr>
          <a:xfrm>
            <a:off x="258872" y="1551449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L-LINE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4B4B7727-3460-4D7E-8C7B-DF27B353DF00}"/>
              </a:ext>
            </a:extLst>
          </p:cNvPr>
          <p:cNvSpPr txBox="1">
            <a:spLocks/>
          </p:cNvSpPr>
          <p:nvPr/>
        </p:nvSpPr>
        <p:spPr>
          <a:xfrm>
            <a:off x="2233997" y="2438451"/>
            <a:ext cx="218380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C</a:t>
            </a:r>
            <a:r>
              <a:rPr lang="ru-RU" sz="1600" b="0" dirty="0">
                <a:latin typeface="+mj-lt"/>
              </a:rPr>
              <a:t>СВ </a:t>
            </a:r>
            <a:r>
              <a:rPr lang="en-US" sz="1600" b="0" dirty="0">
                <a:latin typeface="+mj-lt"/>
              </a:rPr>
              <a:t>CLIP-IN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id="{15D7E7FF-0E77-4372-A62C-C14C9B9382D5}"/>
              </a:ext>
            </a:extLst>
          </p:cNvPr>
          <p:cNvSpPr txBox="1">
            <a:spLocks/>
          </p:cNvSpPr>
          <p:nvPr/>
        </p:nvSpPr>
        <p:spPr>
          <a:xfrm>
            <a:off x="261180" y="3747813"/>
            <a:ext cx="1843544" cy="5623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FLT 2.0</a:t>
            </a:r>
          </a:p>
        </p:txBody>
      </p:sp>
      <p:sp>
        <p:nvSpPr>
          <p:cNvPr id="55" name="Текст 2">
            <a:extLst>
              <a:ext uri="{FF2B5EF4-FFF2-40B4-BE49-F238E27FC236}">
                <a16:creationId xmlns:a16="http://schemas.microsoft.com/office/drawing/2014/main" id="{6F464864-E9B5-4368-AC52-31C28EF7BEAC}"/>
              </a:ext>
            </a:extLst>
          </p:cNvPr>
          <p:cNvSpPr txBox="1">
            <a:spLocks/>
          </p:cNvSpPr>
          <p:nvPr/>
        </p:nvSpPr>
        <p:spPr>
          <a:xfrm>
            <a:off x="1686481" y="5238444"/>
            <a:ext cx="2385789" cy="29062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dirty="0">
                <a:latin typeface="+mj-lt"/>
              </a:rPr>
              <a:t>L-PARK STICK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B58F7-A935-47B7-8226-7500E22AB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89" y="4032173"/>
            <a:ext cx="740897" cy="1171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B4A5F-A48C-0327-A630-BDDD2156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370430"/>
            <a:ext cx="10237310" cy="749300"/>
          </a:xfrm>
          <a:prstGeom prst="rect">
            <a:avLst/>
          </a:prstGeom>
        </p:spPr>
        <p:txBody>
          <a:bodyPr bIns="180000" anchor="ctr"/>
          <a:lstStyle/>
          <a:p>
            <a:r>
              <a:rPr lang="ru-RU" sz="2800" dirty="0">
                <a:solidFill>
                  <a:schemeClr val="bg1"/>
                </a:solidFill>
              </a:rPr>
              <a:t>АССОРТИМЕНТ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lang="ru-RU" sz="2800" dirty="0"/>
              <a:t>ДЛЯ ОФИСА</a:t>
            </a:r>
          </a:p>
        </p:txBody>
      </p:sp>
      <p:cxnSp>
        <p:nvCxnSpPr>
          <p:cNvPr id="67" name="Соединитель: уступ 66">
            <a:extLst>
              <a:ext uri="{FF2B5EF4-FFF2-40B4-BE49-F238E27FC236}">
                <a16:creationId xmlns:a16="http://schemas.microsoft.com/office/drawing/2014/main" id="{162C0EA5-4606-4BC7-9A13-BCCEE5B62760}"/>
              </a:ext>
            </a:extLst>
          </p:cNvPr>
          <p:cNvCxnSpPr>
            <a:cxnSpLocks/>
          </p:cNvCxnSpPr>
          <p:nvPr/>
        </p:nvCxnSpPr>
        <p:spPr>
          <a:xfrm>
            <a:off x="2697513" y="1830667"/>
            <a:ext cx="9134398" cy="639168"/>
          </a:xfrm>
          <a:prstGeom prst="bentConnector3">
            <a:avLst>
              <a:gd name="adj1" fmla="val 99936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4" name="Соединитель: уступ 73">
            <a:extLst>
              <a:ext uri="{FF2B5EF4-FFF2-40B4-BE49-F238E27FC236}">
                <a16:creationId xmlns:a16="http://schemas.microsoft.com/office/drawing/2014/main" id="{F3720B33-8B3E-4853-AB01-05B23D67F7F0}"/>
              </a:ext>
            </a:extLst>
          </p:cNvPr>
          <p:cNvCxnSpPr>
            <a:cxnSpLocks/>
          </p:cNvCxnSpPr>
          <p:nvPr/>
        </p:nvCxnSpPr>
        <p:spPr>
          <a:xfrm>
            <a:off x="4283373" y="2846957"/>
            <a:ext cx="6848915" cy="277674"/>
          </a:xfrm>
          <a:prstGeom prst="bentConnector3">
            <a:avLst>
              <a:gd name="adj1" fmla="val 99932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8" name="Соединитель: уступ 77">
            <a:extLst>
              <a:ext uri="{FF2B5EF4-FFF2-40B4-BE49-F238E27FC236}">
                <a16:creationId xmlns:a16="http://schemas.microsoft.com/office/drawing/2014/main" id="{419DB5D1-EB02-422E-9285-0CE42AABADBC}"/>
              </a:ext>
            </a:extLst>
          </p:cNvPr>
          <p:cNvCxnSpPr>
            <a:cxnSpLocks/>
          </p:cNvCxnSpPr>
          <p:nvPr/>
        </p:nvCxnSpPr>
        <p:spPr>
          <a:xfrm>
            <a:off x="2697513" y="4226041"/>
            <a:ext cx="7119347" cy="269480"/>
          </a:xfrm>
          <a:prstGeom prst="bentConnector3">
            <a:avLst>
              <a:gd name="adj1" fmla="val 10004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9" name="Соединитель: уступ 88">
            <a:extLst>
              <a:ext uri="{FF2B5EF4-FFF2-40B4-BE49-F238E27FC236}">
                <a16:creationId xmlns:a16="http://schemas.microsoft.com/office/drawing/2014/main" id="{F5BDB915-ECA1-4CF4-B725-61EC9007B7E8}"/>
              </a:ext>
            </a:extLst>
          </p:cNvPr>
          <p:cNvCxnSpPr>
            <a:cxnSpLocks/>
          </p:cNvCxnSpPr>
          <p:nvPr/>
        </p:nvCxnSpPr>
        <p:spPr>
          <a:xfrm flipV="1">
            <a:off x="4331170" y="5800794"/>
            <a:ext cx="3866671" cy="406922"/>
          </a:xfrm>
          <a:prstGeom prst="bentConnector3">
            <a:avLst>
              <a:gd name="adj1" fmla="val 100321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7" name="Текст 2">
            <a:extLst>
              <a:ext uri="{FF2B5EF4-FFF2-40B4-BE49-F238E27FC236}">
                <a16:creationId xmlns:a16="http://schemas.microsoft.com/office/drawing/2014/main" id="{A69CA854-54C7-41A0-AF40-977D84E90F26}"/>
              </a:ext>
            </a:extLst>
          </p:cNvPr>
          <p:cNvSpPr txBox="1">
            <a:spLocks/>
          </p:cNvSpPr>
          <p:nvPr/>
        </p:nvSpPr>
        <p:spPr>
          <a:xfrm>
            <a:off x="2719104" y="1826892"/>
            <a:ext cx="3035643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архитектурная подсветка</a:t>
            </a:r>
            <a:endParaRPr lang="en-US" sz="1600" b="0" dirty="0"/>
          </a:p>
        </p:txBody>
      </p:sp>
      <p:sp>
        <p:nvSpPr>
          <p:cNvPr id="98" name="Текст 2">
            <a:extLst>
              <a:ext uri="{FF2B5EF4-FFF2-40B4-BE49-F238E27FC236}">
                <a16:creationId xmlns:a16="http://schemas.microsoft.com/office/drawing/2014/main" id="{3E8669AE-A4AD-4E70-9209-4F10C4CD4C0F}"/>
              </a:ext>
            </a:extLst>
          </p:cNvPr>
          <p:cNvSpPr txBox="1">
            <a:spLocks/>
          </p:cNvSpPr>
          <p:nvPr/>
        </p:nvSpPr>
        <p:spPr>
          <a:xfrm>
            <a:off x="5699363" y="2544093"/>
            <a:ext cx="1289153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офис</a:t>
            </a:r>
            <a:endParaRPr lang="en-US" sz="1600" b="0" dirty="0"/>
          </a:p>
        </p:txBody>
      </p:sp>
      <p:sp>
        <p:nvSpPr>
          <p:cNvPr id="99" name="Текст 2">
            <a:extLst>
              <a:ext uri="{FF2B5EF4-FFF2-40B4-BE49-F238E27FC236}">
                <a16:creationId xmlns:a16="http://schemas.microsoft.com/office/drawing/2014/main" id="{52A11E6C-E2E5-4411-BC12-45BADED19188}"/>
              </a:ext>
            </a:extLst>
          </p:cNvPr>
          <p:cNvSpPr txBox="1">
            <a:spLocks/>
          </p:cNvSpPr>
          <p:nvPr/>
        </p:nvSpPr>
        <p:spPr>
          <a:xfrm>
            <a:off x="2624697" y="4241668"/>
            <a:ext cx="2829805" cy="3627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холл</a:t>
            </a:r>
            <a:endParaRPr lang="en-US" sz="1600" b="0" dirty="0"/>
          </a:p>
        </p:txBody>
      </p:sp>
      <p:sp>
        <p:nvSpPr>
          <p:cNvPr id="100" name="Текст 2">
            <a:extLst>
              <a:ext uri="{FF2B5EF4-FFF2-40B4-BE49-F238E27FC236}">
                <a16:creationId xmlns:a16="http://schemas.microsoft.com/office/drawing/2014/main" id="{C3CD3948-DFBA-4B59-AFF9-3D50F44C4EAE}"/>
              </a:ext>
            </a:extLst>
          </p:cNvPr>
          <p:cNvSpPr txBox="1">
            <a:spLocks/>
          </p:cNvSpPr>
          <p:nvPr/>
        </p:nvSpPr>
        <p:spPr>
          <a:xfrm>
            <a:off x="4358016" y="5909714"/>
            <a:ext cx="3132884" cy="298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0" dirty="0"/>
              <a:t>прилегающие территории</a:t>
            </a:r>
            <a:endParaRPr lang="en-US" sz="1600" b="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5AC80FD-0492-4FDB-99EC-6B51404F7826}"/>
              </a:ext>
            </a:extLst>
          </p:cNvPr>
          <p:cNvSpPr txBox="1"/>
          <p:nvPr/>
        </p:nvSpPr>
        <p:spPr>
          <a:xfrm>
            <a:off x="1859002" y="1554189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B9FB9599-C771-449A-9BB6-6F1FDD97B686}"/>
              </a:ext>
            </a:extLst>
          </p:cNvPr>
          <p:cNvSpPr/>
          <p:nvPr/>
        </p:nvSpPr>
        <p:spPr>
          <a:xfrm>
            <a:off x="4338197" y="2435198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5FEA137-0977-42D3-A16A-F54203C3B6C7}"/>
              </a:ext>
            </a:extLst>
          </p:cNvPr>
          <p:cNvSpPr txBox="1"/>
          <p:nvPr/>
        </p:nvSpPr>
        <p:spPr>
          <a:xfrm>
            <a:off x="4355797" y="2469835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1182092B-2B47-48A9-ABDD-E913DEE61513}"/>
              </a:ext>
            </a:extLst>
          </p:cNvPr>
          <p:cNvSpPr txBox="1">
            <a:spLocks/>
          </p:cNvSpPr>
          <p:nvPr/>
        </p:nvSpPr>
        <p:spPr>
          <a:xfrm>
            <a:off x="5614483" y="1520705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33" name="Текст 2">
            <a:extLst>
              <a:ext uri="{FF2B5EF4-FFF2-40B4-BE49-F238E27FC236}">
                <a16:creationId xmlns:a16="http://schemas.microsoft.com/office/drawing/2014/main" id="{D109F5E4-BD5A-4581-87F5-FEA091835EBC}"/>
              </a:ext>
            </a:extLst>
          </p:cNvPr>
          <p:cNvSpPr txBox="1">
            <a:spLocks/>
          </p:cNvSpPr>
          <p:nvPr/>
        </p:nvSpPr>
        <p:spPr>
          <a:xfrm>
            <a:off x="4732592" y="1520706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451CE64-8E47-419E-A439-BAC03D9838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316" y="2747449"/>
            <a:ext cx="740897" cy="117126"/>
          </a:xfrm>
          <a:prstGeom prst="rect">
            <a:avLst/>
          </a:prstGeom>
        </p:spPr>
      </p:pic>
      <p:sp>
        <p:nvSpPr>
          <p:cNvPr id="47" name="Текст 2">
            <a:extLst>
              <a:ext uri="{FF2B5EF4-FFF2-40B4-BE49-F238E27FC236}">
                <a16:creationId xmlns:a16="http://schemas.microsoft.com/office/drawing/2014/main" id="{C9718A7D-45B8-478C-8163-3F4EBBB90004}"/>
              </a:ext>
            </a:extLst>
          </p:cNvPr>
          <p:cNvSpPr txBox="1">
            <a:spLocks/>
          </p:cNvSpPr>
          <p:nvPr/>
        </p:nvSpPr>
        <p:spPr>
          <a:xfrm>
            <a:off x="6496374" y="1520704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9" name="Текст 2">
            <a:extLst>
              <a:ext uri="{FF2B5EF4-FFF2-40B4-BE49-F238E27FC236}">
                <a16:creationId xmlns:a16="http://schemas.microsoft.com/office/drawing/2014/main" id="{F328F155-45E4-4083-A45C-182C04880C32}"/>
              </a:ext>
            </a:extLst>
          </p:cNvPr>
          <p:cNvSpPr txBox="1">
            <a:spLocks/>
          </p:cNvSpPr>
          <p:nvPr/>
        </p:nvSpPr>
        <p:spPr>
          <a:xfrm>
            <a:off x="7492553" y="2561991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51" name="Текст 2">
            <a:extLst>
              <a:ext uri="{FF2B5EF4-FFF2-40B4-BE49-F238E27FC236}">
                <a16:creationId xmlns:a16="http://schemas.microsoft.com/office/drawing/2014/main" id="{BAC51BFD-3CA7-4063-940B-DD07B2749C39}"/>
              </a:ext>
            </a:extLst>
          </p:cNvPr>
          <p:cNvSpPr txBox="1">
            <a:spLocks/>
          </p:cNvSpPr>
          <p:nvPr/>
        </p:nvSpPr>
        <p:spPr>
          <a:xfrm>
            <a:off x="6610662" y="2561992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8C19981C-8B6A-4FF3-96C7-8EE7690D6334}"/>
              </a:ext>
            </a:extLst>
          </p:cNvPr>
          <p:cNvSpPr txBox="1">
            <a:spLocks/>
          </p:cNvSpPr>
          <p:nvPr/>
        </p:nvSpPr>
        <p:spPr>
          <a:xfrm>
            <a:off x="8374444" y="2561990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864B940-0B2F-49F2-A429-8799555EF1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79" y="1855054"/>
            <a:ext cx="704741" cy="131315"/>
          </a:xfrm>
          <a:prstGeom prst="rect">
            <a:avLst/>
          </a:prstGeom>
        </p:spPr>
      </p:pic>
      <p:sp>
        <p:nvSpPr>
          <p:cNvPr id="53" name="Текст 2">
            <a:extLst>
              <a:ext uri="{FF2B5EF4-FFF2-40B4-BE49-F238E27FC236}">
                <a16:creationId xmlns:a16="http://schemas.microsoft.com/office/drawing/2014/main" id="{50E11BF4-7CEA-4DD3-8B1C-A58A40793394}"/>
              </a:ext>
            </a:extLst>
          </p:cNvPr>
          <p:cNvSpPr txBox="1">
            <a:spLocks/>
          </p:cNvSpPr>
          <p:nvPr/>
        </p:nvSpPr>
        <p:spPr>
          <a:xfrm>
            <a:off x="7378265" y="1520704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dmx512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5822AD1-F4FB-4354-8B49-7B7F92262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073" y="5538263"/>
            <a:ext cx="704741" cy="1313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6DC6FE-3037-4A43-B825-D87E8ABEAB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55394" y="5376401"/>
            <a:ext cx="1110549" cy="1416960"/>
          </a:xfrm>
          <a:prstGeom prst="rect">
            <a:avLst/>
          </a:prstGeom>
        </p:spPr>
      </p:pic>
      <p:sp>
        <p:nvSpPr>
          <p:cNvPr id="62" name="Текст 2">
            <a:extLst>
              <a:ext uri="{FF2B5EF4-FFF2-40B4-BE49-F238E27FC236}">
                <a16:creationId xmlns:a16="http://schemas.microsoft.com/office/drawing/2014/main" id="{DD84337F-3E87-402A-8112-581F28AC7C00}"/>
              </a:ext>
            </a:extLst>
          </p:cNvPr>
          <p:cNvSpPr txBox="1">
            <a:spLocks/>
          </p:cNvSpPr>
          <p:nvPr/>
        </p:nvSpPr>
        <p:spPr>
          <a:xfrm>
            <a:off x="4466622" y="6301919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65" name="Текст 2">
            <a:extLst>
              <a:ext uri="{FF2B5EF4-FFF2-40B4-BE49-F238E27FC236}">
                <a16:creationId xmlns:a16="http://schemas.microsoft.com/office/drawing/2014/main" id="{77207706-1662-4977-BDF0-B8098EFB533F}"/>
              </a:ext>
            </a:extLst>
          </p:cNvPr>
          <p:cNvSpPr txBox="1">
            <a:spLocks/>
          </p:cNvSpPr>
          <p:nvPr/>
        </p:nvSpPr>
        <p:spPr>
          <a:xfrm>
            <a:off x="5348513" y="6301918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pwm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D5EFC93-0714-43F3-B6F5-2319ABF3F0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040" y="2337229"/>
            <a:ext cx="1721354" cy="1721354"/>
          </a:xfrm>
          <a:prstGeom prst="rect">
            <a:avLst/>
          </a:prstGeom>
        </p:spPr>
      </p:pic>
      <p:sp>
        <p:nvSpPr>
          <p:cNvPr id="68" name="Текст 2">
            <a:extLst>
              <a:ext uri="{FF2B5EF4-FFF2-40B4-BE49-F238E27FC236}">
                <a16:creationId xmlns:a16="http://schemas.microsoft.com/office/drawing/2014/main" id="{3C4CBDB4-7937-4888-8B92-BC6431ECE049}"/>
              </a:ext>
            </a:extLst>
          </p:cNvPr>
          <p:cNvSpPr txBox="1">
            <a:spLocks/>
          </p:cNvSpPr>
          <p:nvPr/>
        </p:nvSpPr>
        <p:spPr>
          <a:xfrm>
            <a:off x="3584731" y="3907811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0-10</a:t>
            </a:r>
          </a:p>
        </p:txBody>
      </p:sp>
      <p:sp>
        <p:nvSpPr>
          <p:cNvPr id="69" name="Текст 2">
            <a:extLst>
              <a:ext uri="{FF2B5EF4-FFF2-40B4-BE49-F238E27FC236}">
                <a16:creationId xmlns:a16="http://schemas.microsoft.com/office/drawing/2014/main" id="{859D8E82-64D5-4084-9311-EC0807E87E0E}"/>
              </a:ext>
            </a:extLst>
          </p:cNvPr>
          <p:cNvSpPr txBox="1">
            <a:spLocks/>
          </p:cNvSpPr>
          <p:nvPr/>
        </p:nvSpPr>
        <p:spPr>
          <a:xfrm>
            <a:off x="2702840" y="3907812"/>
            <a:ext cx="819576" cy="24657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err="1">
                <a:solidFill>
                  <a:schemeClr val="bg1"/>
                </a:solidFill>
              </a:rPr>
              <a:t>dali</a:t>
            </a:r>
            <a:endParaRPr lang="en-US" sz="1200" b="0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B47BB30-DC2C-4B7D-973F-7ECA88406DBC}"/>
              </a:ext>
            </a:extLst>
          </p:cNvPr>
          <p:cNvSpPr/>
          <p:nvPr/>
        </p:nvSpPr>
        <p:spPr>
          <a:xfrm>
            <a:off x="1481313" y="1558212"/>
            <a:ext cx="1015950" cy="29062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CEF402-DDAC-4DD1-BDD8-E41A9AF43E77}"/>
              </a:ext>
            </a:extLst>
          </p:cNvPr>
          <p:cNvSpPr txBox="1"/>
          <p:nvPr/>
        </p:nvSpPr>
        <p:spPr>
          <a:xfrm>
            <a:off x="1498913" y="1592849"/>
            <a:ext cx="97494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bg1"/>
                </a:solidFill>
                <a:latin typeface="+mj-lt"/>
              </a:rPr>
              <a:t>НОВИНКА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00D0D8-6552-4A88-ACB4-4F638472C09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" r="8639"/>
          <a:stretch/>
        </p:blipFill>
        <p:spPr>
          <a:xfrm rot="18973762">
            <a:off x="433523" y="1884923"/>
            <a:ext cx="1398884" cy="8610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387B5A-AA6F-4176-A482-088BF7A9A8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90" y="3679307"/>
            <a:ext cx="1999503" cy="112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82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99631-21F4-4841-581B-1C4680C7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7A7658-0A1D-48B3-A0F1-2C7CB6DD05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3557" y="0"/>
            <a:ext cx="4538443" cy="6858000"/>
          </a:xfrm>
          <a:prstGeom prst="rect">
            <a:avLst/>
          </a:prstGeom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399243E-63D4-467B-8248-558CE29616F1}"/>
              </a:ext>
            </a:extLst>
          </p:cNvPr>
          <p:cNvSpPr txBox="1">
            <a:spLocks/>
          </p:cNvSpPr>
          <p:nvPr/>
        </p:nvSpPr>
        <p:spPr>
          <a:xfrm>
            <a:off x="235874" y="765544"/>
            <a:ext cx="7717279" cy="36209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ОСВЕЩЕНИЕ</a:t>
            </a:r>
            <a:br>
              <a:rPr lang="ru-RU" sz="3200" dirty="0"/>
            </a:br>
            <a:r>
              <a:rPr lang="ru-RU" sz="3200" dirty="0"/>
              <a:t>РАБОЧИХ МЕСТ</a:t>
            </a:r>
          </a:p>
          <a:p>
            <a:endParaRPr lang="ru-RU" sz="32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98087C-976F-4DF1-AE11-A9DE8068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80644" y="253997"/>
            <a:ext cx="821215" cy="314324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56989B7-C0F0-434B-8921-07FF5FABCBCC}"/>
              </a:ext>
            </a:extLst>
          </p:cNvPr>
          <p:cNvSpPr txBox="1">
            <a:spLocks/>
          </p:cNvSpPr>
          <p:nvPr/>
        </p:nvSpPr>
        <p:spPr>
          <a:xfrm>
            <a:off x="247326" y="1067435"/>
            <a:ext cx="7161542" cy="559346"/>
          </a:xfrm>
          <a:prstGeom prst="rect">
            <a:avLst/>
          </a:prstGeom>
        </p:spPr>
        <p:txBody>
          <a:bodyPr bIns="18000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+mn-lt"/>
              </a:rPr>
              <a:t>КОНТРОЛЬ СЛЕПИМОСТИ </a:t>
            </a:r>
          </a:p>
        </p:txBody>
      </p:sp>
      <p:sp>
        <p:nvSpPr>
          <p:cNvPr id="9" name="Текст 3">
            <a:extLst>
              <a:ext uri="{FF2B5EF4-FFF2-40B4-BE49-F238E27FC236}">
                <a16:creationId xmlns:a16="http://schemas.microsoft.com/office/drawing/2014/main" id="{19A36EA4-7111-41A3-BA11-6034381999A3}"/>
              </a:ext>
            </a:extLst>
          </p:cNvPr>
          <p:cNvSpPr txBox="1">
            <a:spLocks/>
          </p:cNvSpPr>
          <p:nvPr/>
        </p:nvSpPr>
        <p:spPr>
          <a:xfrm>
            <a:off x="334962" y="1626781"/>
            <a:ext cx="6145681" cy="1392866"/>
          </a:xfrm>
          <a:prstGeom prst="rect">
            <a:avLst/>
          </a:prstGeom>
        </p:spPr>
        <p:txBody>
          <a:bodyPr lIns="72000" rIns="72000"/>
          <a:lstStyle>
            <a:lvl1pPr marL="180975" indent="-180975">
              <a:lnSpc>
                <a:spcPts val="14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Char char="§"/>
              <a:defRPr sz="1200"/>
            </a:lvl1pPr>
            <a:lvl2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/>
            </a:lvl2pPr>
            <a:lvl3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3pPr>
            <a:lvl4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4pPr>
            <a:lvl5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Соответствие дизайн-концепции</a:t>
            </a:r>
          </a:p>
          <a:p>
            <a:pPr lvl="0">
              <a:lnSpc>
                <a:spcPct val="150000"/>
              </a:lnSpc>
              <a:spcBef>
                <a:spcPts val="600"/>
              </a:spcBef>
              <a:buClr>
                <a:srgbClr val="FFCB25"/>
              </a:buClr>
              <a:buSzPct val="130000"/>
              <a:buBlip>
                <a:blip r:embed="rId5"/>
              </a:buBlip>
              <a:defRPr/>
            </a:pPr>
            <a:r>
              <a:rPr lang="ru-RU" sz="1600" dirty="0">
                <a:solidFill>
                  <a:schemeClr val="accent1"/>
                </a:solidFill>
                <a:ea typeface="Cambria" panose="02040503050406030204" pitchFamily="18" charset="0"/>
              </a:rPr>
              <a:t>Матовый рассеиватель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3F47370-1987-4A07-9195-735B690DB1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82855" y="4743751"/>
            <a:ext cx="2296158" cy="193326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7290879-3D9C-4D0C-8D02-DE5A8F1F0E22}"/>
              </a:ext>
            </a:extLst>
          </p:cNvPr>
          <p:cNvSpPr/>
          <p:nvPr/>
        </p:nvSpPr>
        <p:spPr>
          <a:xfrm>
            <a:off x="349844" y="5035071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70357FCC-6678-4C08-A95F-C7E5CAD686A8}"/>
              </a:ext>
            </a:extLst>
          </p:cNvPr>
          <p:cNvSpPr/>
          <p:nvPr/>
        </p:nvSpPr>
        <p:spPr>
          <a:xfrm>
            <a:off x="349844" y="3351368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25C2F0-333F-4AED-B8F4-ABF1B1412F4D}"/>
              </a:ext>
            </a:extLst>
          </p:cNvPr>
          <p:cNvSpPr txBox="1"/>
          <p:nvPr/>
        </p:nvSpPr>
        <p:spPr>
          <a:xfrm>
            <a:off x="1639600" y="5036782"/>
            <a:ext cx="138569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FLT 2.0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28" name="TextBox 176">
            <a:extLst>
              <a:ext uri="{FF2B5EF4-FFF2-40B4-BE49-F238E27FC236}">
                <a16:creationId xmlns:a16="http://schemas.microsoft.com/office/drawing/2014/main" id="{5C62DC17-27A3-4C4F-BF88-2CBE74787BE2}"/>
              </a:ext>
            </a:extLst>
          </p:cNvPr>
          <p:cNvSpPr txBox="1"/>
          <p:nvPr/>
        </p:nvSpPr>
        <p:spPr>
          <a:xfrm>
            <a:off x="1726200" y="5580273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1</a:t>
            </a:r>
            <a:r>
              <a:rPr lang="ru-RU" sz="1200" dirty="0"/>
              <a:t> - 4</a:t>
            </a:r>
            <a:r>
              <a:rPr lang="en-US" sz="1200" dirty="0"/>
              <a:t>4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0" name="TextBox 176">
            <a:extLst>
              <a:ext uri="{FF2B5EF4-FFF2-40B4-BE49-F238E27FC236}">
                <a16:creationId xmlns:a16="http://schemas.microsoft.com/office/drawing/2014/main" id="{FC09BCE2-51CF-4BF4-A002-7F8938ECD8F0}"/>
              </a:ext>
            </a:extLst>
          </p:cNvPr>
          <p:cNvSpPr txBox="1"/>
          <p:nvPr/>
        </p:nvSpPr>
        <p:spPr>
          <a:xfrm>
            <a:off x="1726200" y="5960741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7F6974-7A78-4257-A287-57D5BBAFFA3D}"/>
              </a:ext>
            </a:extLst>
          </p:cNvPr>
          <p:cNvSpPr txBox="1"/>
          <p:nvPr/>
        </p:nvSpPr>
        <p:spPr>
          <a:xfrm>
            <a:off x="1635166" y="3328099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FEREKS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CCB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32" name="TextBox 176">
            <a:extLst>
              <a:ext uri="{FF2B5EF4-FFF2-40B4-BE49-F238E27FC236}">
                <a16:creationId xmlns:a16="http://schemas.microsoft.com/office/drawing/2014/main" id="{A4944006-10B9-41C1-AA41-84FFBBB89D64}"/>
              </a:ext>
            </a:extLst>
          </p:cNvPr>
          <p:cNvSpPr txBox="1"/>
          <p:nvPr/>
        </p:nvSpPr>
        <p:spPr>
          <a:xfrm>
            <a:off x="1732362" y="3871590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4</a:t>
            </a:r>
            <a:r>
              <a:rPr lang="ru-RU" sz="1200" dirty="0"/>
              <a:t> - </a:t>
            </a:r>
            <a:r>
              <a:rPr lang="en-US" sz="1200" dirty="0"/>
              <a:t>42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33" name="TextBox 176">
            <a:extLst>
              <a:ext uri="{FF2B5EF4-FFF2-40B4-BE49-F238E27FC236}">
                <a16:creationId xmlns:a16="http://schemas.microsoft.com/office/drawing/2014/main" id="{9E8C4AEE-6813-403C-8820-F1B5182597AC}"/>
              </a:ext>
            </a:extLst>
          </p:cNvPr>
          <p:cNvSpPr txBox="1"/>
          <p:nvPr/>
        </p:nvSpPr>
        <p:spPr>
          <a:xfrm>
            <a:off x="1732362" y="4252058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120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9B32B14-18D4-4634-82EF-29038D58A1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85" y="5222484"/>
            <a:ext cx="1209061" cy="1076666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D28D359-0533-4F01-B0FF-31FF0F2BBD33}"/>
              </a:ext>
            </a:extLst>
          </p:cNvPr>
          <p:cNvSpPr/>
          <p:nvPr/>
        </p:nvSpPr>
        <p:spPr>
          <a:xfrm>
            <a:off x="3858246" y="5043806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59513B03-1CAD-4109-8EEF-7D7BC6B13C2C}"/>
              </a:ext>
            </a:extLst>
          </p:cNvPr>
          <p:cNvSpPr/>
          <p:nvPr/>
        </p:nvSpPr>
        <p:spPr>
          <a:xfrm>
            <a:off x="3858246" y="3360103"/>
            <a:ext cx="1275609" cy="12640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5335E1-9656-496A-AAE2-E66B7C7D5E59}"/>
              </a:ext>
            </a:extLst>
          </p:cNvPr>
          <p:cNvSpPr txBox="1"/>
          <p:nvPr/>
        </p:nvSpPr>
        <p:spPr>
          <a:xfrm>
            <a:off x="5148002" y="5045517"/>
            <a:ext cx="159558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L-FUSION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39" name="TextBox 176">
            <a:extLst>
              <a:ext uri="{FF2B5EF4-FFF2-40B4-BE49-F238E27FC236}">
                <a16:creationId xmlns:a16="http://schemas.microsoft.com/office/drawing/2014/main" id="{B93872B2-F3EC-481D-B00E-5D2FF1DF405E}"/>
              </a:ext>
            </a:extLst>
          </p:cNvPr>
          <p:cNvSpPr txBox="1"/>
          <p:nvPr/>
        </p:nvSpPr>
        <p:spPr>
          <a:xfrm>
            <a:off x="5234602" y="5589008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36</a:t>
            </a:r>
            <a:r>
              <a:rPr lang="ru-RU" sz="1200" dirty="0"/>
              <a:t> - </a:t>
            </a:r>
            <a:r>
              <a:rPr lang="en-US" sz="1200" dirty="0"/>
              <a:t>100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40" name="TextBox 176">
            <a:extLst>
              <a:ext uri="{FF2B5EF4-FFF2-40B4-BE49-F238E27FC236}">
                <a16:creationId xmlns:a16="http://schemas.microsoft.com/office/drawing/2014/main" id="{04549B47-7AF0-40D3-BC67-4DB3B882A6B1}"/>
              </a:ext>
            </a:extLst>
          </p:cNvPr>
          <p:cNvSpPr txBox="1"/>
          <p:nvPr/>
        </p:nvSpPr>
        <p:spPr>
          <a:xfrm>
            <a:off x="5234602" y="5969476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4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5480077-C99F-4E7A-A3FF-112618E2A03D}"/>
              </a:ext>
            </a:extLst>
          </p:cNvPr>
          <p:cNvSpPr txBox="1"/>
          <p:nvPr/>
        </p:nvSpPr>
        <p:spPr>
          <a:xfrm>
            <a:off x="5143568" y="3336834"/>
            <a:ext cx="187131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LEDEL </a:t>
            </a:r>
            <a:br>
              <a:rPr lang="en-US" sz="1400" dirty="0">
                <a:latin typeface="+mj-lt"/>
                <a:cs typeface="Wix Madefor Display Medium" panose="020B0503020203020203" pitchFamily="34" charset="-52"/>
              </a:rPr>
            </a:br>
            <a:r>
              <a:rPr lang="en-US" sz="1400" dirty="0">
                <a:latin typeface="+mj-lt"/>
                <a:cs typeface="Wix Madefor Display Medium" panose="020B0503020203020203" pitchFamily="34" charset="-52"/>
              </a:rPr>
              <a:t>L-OFFICE</a:t>
            </a:r>
            <a:endParaRPr lang="ru-RU" sz="1400" dirty="0">
              <a:latin typeface="+mj-lt"/>
              <a:cs typeface="Wix Madefor Display Medium" panose="020B0503020203020203" pitchFamily="34" charset="-52"/>
            </a:endParaRPr>
          </a:p>
        </p:txBody>
      </p:sp>
      <p:sp>
        <p:nvSpPr>
          <p:cNvPr id="43" name="TextBox 176">
            <a:extLst>
              <a:ext uri="{FF2B5EF4-FFF2-40B4-BE49-F238E27FC236}">
                <a16:creationId xmlns:a16="http://schemas.microsoft.com/office/drawing/2014/main" id="{32B53DB7-D754-46E2-9668-D270CCFB7521}"/>
              </a:ext>
            </a:extLst>
          </p:cNvPr>
          <p:cNvSpPr txBox="1"/>
          <p:nvPr/>
        </p:nvSpPr>
        <p:spPr>
          <a:xfrm>
            <a:off x="5240764" y="3880325"/>
            <a:ext cx="1167157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en-US" sz="1200" dirty="0"/>
              <a:t>20</a:t>
            </a:r>
            <a:r>
              <a:rPr lang="ru-RU" sz="1200" dirty="0"/>
              <a:t> - </a:t>
            </a:r>
            <a:r>
              <a:rPr lang="en-US" sz="1200" dirty="0"/>
              <a:t>50</a:t>
            </a:r>
            <a:r>
              <a:rPr lang="ru-RU" sz="1200" dirty="0"/>
              <a:t> Вт</a:t>
            </a:r>
            <a:br>
              <a:rPr lang="ru-RU" sz="1200" b="0" dirty="0"/>
            </a:br>
            <a:r>
              <a:rPr lang="ru-RU" sz="1000" b="0" dirty="0"/>
              <a:t>Мощность</a:t>
            </a:r>
            <a:endParaRPr lang="ru-RU" sz="1200" b="0" dirty="0"/>
          </a:p>
        </p:txBody>
      </p:sp>
      <p:sp>
        <p:nvSpPr>
          <p:cNvPr id="44" name="TextBox 176">
            <a:extLst>
              <a:ext uri="{FF2B5EF4-FFF2-40B4-BE49-F238E27FC236}">
                <a16:creationId xmlns:a16="http://schemas.microsoft.com/office/drawing/2014/main" id="{E4FBA360-6999-4709-8233-1AC1A6BC6CE1}"/>
              </a:ext>
            </a:extLst>
          </p:cNvPr>
          <p:cNvSpPr txBox="1"/>
          <p:nvPr/>
        </p:nvSpPr>
        <p:spPr>
          <a:xfrm>
            <a:off x="5240764" y="4260793"/>
            <a:ext cx="150898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defPPr/>
            <a:lvl1pPr algn="ctr">
              <a:defRPr sz="17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/>
            <a:r>
              <a:rPr lang="ru-RU" sz="1200" dirty="0"/>
              <a:t>1</a:t>
            </a:r>
            <a:r>
              <a:rPr lang="en-US" sz="1200" dirty="0"/>
              <a:t>2</a:t>
            </a:r>
            <a:r>
              <a:rPr lang="ru-RU" sz="1200" dirty="0"/>
              <a:t>0 лм/Вт</a:t>
            </a:r>
            <a:br>
              <a:rPr lang="ru-RU" sz="1200" b="0" dirty="0"/>
            </a:br>
            <a:r>
              <a:rPr lang="ru-RU" sz="1000" b="0" dirty="0"/>
              <a:t>Энергоэффективность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BEB27F3-3AF6-47D3-91DF-CB1BAC6613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867692" y="5137483"/>
            <a:ext cx="1173540" cy="11616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FA2388-2EA9-4AE7-9C79-1E3D623B92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988" y="3360103"/>
            <a:ext cx="1039849" cy="12305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C41CBA-F15D-48EE-988E-0002B0A1996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8179" y="3429000"/>
            <a:ext cx="1283580" cy="105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94870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- 2024">
  <a:themeElements>
    <a:clrScheme name="IEK-24_v01">
      <a:dk1>
        <a:srgbClr val="1E252A"/>
      </a:dk1>
      <a:lt1>
        <a:srgbClr val="FFFFFF"/>
      </a:lt1>
      <a:dk2>
        <a:srgbClr val="7F7F7F"/>
      </a:dk2>
      <a:lt2>
        <a:srgbClr val="FFE200"/>
      </a:lt2>
      <a:accent1>
        <a:srgbClr val="1E252A"/>
      </a:accent1>
      <a:accent2>
        <a:srgbClr val="FFE200"/>
      </a:accent2>
      <a:accent3>
        <a:srgbClr val="606567"/>
      </a:accent3>
      <a:accent4>
        <a:srgbClr val="A1A5A7"/>
      </a:accent4>
      <a:accent5>
        <a:srgbClr val="D6D6D6"/>
      </a:accent5>
      <a:accent6>
        <a:srgbClr val="FF4811"/>
      </a:accent6>
      <a:hlink>
        <a:srgbClr val="B4C6E7"/>
      </a:hlink>
      <a:folHlink>
        <a:srgbClr val="D7B5C6"/>
      </a:folHlink>
    </a:clrScheme>
    <a:fontScheme name="IEK-24_v01">
      <a:majorFont>
        <a:latin typeface="Druk Text Wide Cyr"/>
        <a:ea typeface=""/>
        <a:cs typeface=""/>
      </a:majorFont>
      <a:minorFont>
        <a:latin typeface="Wix Madefor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18792</TotalTime>
  <Words>1290</Words>
  <Application>Microsoft Office PowerPoint</Application>
  <PresentationFormat>Широкоэкранный</PresentationFormat>
  <Paragraphs>425</Paragraphs>
  <Slides>22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Druk Text Wide Cyr (Заголовки)</vt:lpstr>
      <vt:lpstr>Wix Madefor Display ExtraBold</vt:lpstr>
      <vt:lpstr>Arial</vt:lpstr>
      <vt:lpstr>Wix Madefor Display</vt:lpstr>
      <vt:lpstr>Wix Madefor Display Medium</vt:lpstr>
      <vt:lpstr>Druk Text Wide Cyr</vt:lpstr>
      <vt:lpstr>Calibri</vt:lpstr>
      <vt:lpstr>Wingdings</vt:lpstr>
      <vt:lpstr>шаблон - 2024</vt:lpstr>
      <vt:lpstr>CorelDRAW</vt:lpstr>
      <vt:lpstr>Презентация PowerPoint</vt:lpstr>
      <vt:lpstr>ХОЛДИНГ КОМПЛЕКСНЫХ РЕШЕНИЙ</vt:lpstr>
      <vt:lpstr>КОМПЛЕКСНОЕ РЕШЕНИЕ IEK GROUP ДЛЯ ОФИСА</vt:lpstr>
      <vt:lpstr>УДАЧНОЕ РЕШЕНИЕ</vt:lpstr>
      <vt:lpstr>РАСШИРЯЯ ГРАНИЦЫ</vt:lpstr>
      <vt:lpstr>РЕАЛИЗОВАННЫЙ ПРОЕКТ</vt:lpstr>
      <vt:lpstr>РЕАЛИЗОВАННЫЙ ПРОЕКТ</vt:lpstr>
      <vt:lpstr>АССОРТИМЕНТ ДЛЯ ОФИСА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 РЕШЕНИЙ ДЛЯ КОМПЛЕКСНОГО ОСВЕЩЕНИЯ</vt:lpstr>
      <vt:lpstr>L-FUSION MG  ДЛЯ СВЕТОВЫХ ФИГУР </vt:lpstr>
      <vt:lpstr>L-OFFICE В ПЛАСТИКОВОМ КОРПУСЕ</vt:lpstr>
      <vt:lpstr>FLT 2.0 ДЛЯ РЕЕЧНЫХ ПОТОЛКОВ</vt:lpstr>
      <vt:lpstr>FDBB УДАРОПРОЧНЫЙ СВЕТИЛЬНИК</vt:lpstr>
      <vt:lpstr>ДВО ЛИНЗОВАННЫЙ ДАУНЛАЙТ</vt:lpstr>
      <vt:lpstr>ПРОЕКТНЫЙ ПОДХОД</vt:lpstr>
      <vt:lpstr>МЫ В ВЕНДОР ЛИСТАХ:</vt:lpstr>
      <vt:lpstr>НОВОСТИ, НОВИНКИ И АКЦИИ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Ванявин Николай Игоревич</dc:creator>
  <cp:lastModifiedBy>Насырова Зиля Рашидовна</cp:lastModifiedBy>
  <cp:revision>1314</cp:revision>
  <dcterms:created xsi:type="dcterms:W3CDTF">2024-01-22T11:08:48Z</dcterms:created>
  <dcterms:modified xsi:type="dcterms:W3CDTF">2026-03-23T14:38:52Z</dcterms:modified>
</cp:coreProperties>
</file>