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004" r:id="rId2"/>
    <p:sldId id="2005" r:id="rId3"/>
    <p:sldId id="2534" r:id="rId4"/>
    <p:sldId id="2010" r:id="rId5"/>
    <p:sldId id="2012" r:id="rId6"/>
    <p:sldId id="2011" r:id="rId7"/>
    <p:sldId id="2016" r:id="rId8"/>
    <p:sldId id="2019" r:id="rId9"/>
    <p:sldId id="2015" r:id="rId10"/>
    <p:sldId id="2533" r:id="rId11"/>
    <p:sldId id="2553" r:id="rId12"/>
    <p:sldId id="2526" r:id="rId13"/>
    <p:sldId id="2539" r:id="rId14"/>
    <p:sldId id="2540" r:id="rId15"/>
    <p:sldId id="2545" r:id="rId16"/>
    <p:sldId id="2555" r:id="rId17"/>
    <p:sldId id="2556" r:id="rId18"/>
    <p:sldId id="2554" r:id="rId19"/>
    <p:sldId id="2507" r:id="rId20"/>
    <p:sldId id="1989" r:id="rId21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Druk Text Wide Cyr" pitchFamily="50" charset="-52"/>
      <p:bold r:id="rId28"/>
    </p:embeddedFont>
    <p:embeddedFont>
      <p:font typeface="Wix Madefor Display" panose="020B0503020203020203" pitchFamily="34" charset="-52"/>
      <p:regular r:id="rId29"/>
      <p:bold r:id="rId30"/>
    </p:embeddedFont>
    <p:embeddedFont>
      <p:font typeface="Wix Madefor Display ExtraBold" panose="020B0503020203020203" pitchFamily="34" charset="-52"/>
      <p:bold r:id="rId31"/>
    </p:embeddedFont>
    <p:embeddedFont>
      <p:font typeface="Wix Madefor Display Medium" panose="020B0503020203020203" pitchFamily="34" charset="-52"/>
      <p:regular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47" userDrawn="1">
          <p15:clr>
            <a:srgbClr val="A4A3A4"/>
          </p15:clr>
        </p15:guide>
        <p15:guide id="2" pos="7401" userDrawn="1">
          <p15:clr>
            <a:srgbClr val="A4A3A4"/>
          </p15:clr>
        </p15:guide>
        <p15:guide id="3" orient="horz" pos="3997" userDrawn="1">
          <p15:clr>
            <a:srgbClr val="A4A3A4"/>
          </p15:clr>
        </p15:guide>
        <p15:guide id="4" orient="horz" pos="3838" userDrawn="1">
          <p15:clr>
            <a:srgbClr val="A4A3A4"/>
          </p15:clr>
        </p15:guide>
        <p15:guide id="5" pos="3522" userDrawn="1">
          <p15:clr>
            <a:srgbClr val="A4A3A4"/>
          </p15:clr>
        </p15:guide>
        <p15:guide id="6" pos="2411" userDrawn="1">
          <p15:clr>
            <a:srgbClr val="A4A3A4"/>
          </p15:clr>
        </p15:guide>
        <p15:guide id="7" pos="1323" userDrawn="1">
          <p15:clr>
            <a:srgbClr val="A4A3A4"/>
          </p15:clr>
        </p15:guide>
        <p15:guide id="8" pos="4611" userDrawn="1">
          <p15:clr>
            <a:srgbClr val="A4A3A4"/>
          </p15:clr>
        </p15:guide>
        <p15:guide id="9" orient="horz" pos="107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ладимир Силкин" initials="ВС" lastIdx="44" clrIdx="0">
    <p:extLst>
      <p:ext uri="{19B8F6BF-5375-455C-9EA6-DF929625EA0E}">
        <p15:presenceInfo xmlns:p15="http://schemas.microsoft.com/office/powerpoint/2012/main" userId="ec0c8ac250464c1a" providerId="Windows Live"/>
      </p:ext>
    </p:extLst>
  </p:cmAuthor>
  <p:cmAuthor id="2" name="Комиссарова Виктория Александровна" initials="КВА" lastIdx="15" clrIdx="1">
    <p:extLst>
      <p:ext uri="{19B8F6BF-5375-455C-9EA6-DF929625EA0E}">
        <p15:presenceInfo xmlns:p15="http://schemas.microsoft.com/office/powerpoint/2012/main" userId="S-1-5-21-417890761-388646037-2193545323-46985" providerId="AD"/>
      </p:ext>
    </p:extLst>
  </p:cmAuthor>
  <p:cmAuthor id="3" name="Налеткин Павел Александрович" initials="НПА" lastIdx="1" clrIdx="2">
    <p:extLst>
      <p:ext uri="{19B8F6BF-5375-455C-9EA6-DF929625EA0E}">
        <p15:presenceInfo xmlns:p15="http://schemas.microsoft.com/office/powerpoint/2012/main" userId="S-1-5-21-1624278547-3400469047-3277850944-146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F2F2F2"/>
    <a:srgbClr val="ECEDED"/>
    <a:srgbClr val="B3F384"/>
    <a:srgbClr val="FFE200"/>
    <a:srgbClr val="D6D6D6"/>
    <a:srgbClr val="A1A5A7"/>
    <a:srgbClr val="F4B220"/>
    <a:srgbClr val="D72630"/>
    <a:srgbClr val="93C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–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–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55" autoAdjust="0"/>
    <p:restoredTop sz="96374" autoAdjust="0"/>
  </p:normalViewPr>
  <p:slideViewPr>
    <p:cSldViewPr snapToGrid="0">
      <p:cViewPr>
        <p:scale>
          <a:sx n="66" d="100"/>
          <a:sy n="66" d="100"/>
        </p:scale>
        <p:origin x="710" y="336"/>
      </p:cViewPr>
      <p:guideLst>
        <p:guide pos="347"/>
        <p:guide pos="7401"/>
        <p:guide orient="horz" pos="3997"/>
        <p:guide orient="horz" pos="3838"/>
        <p:guide pos="3522"/>
        <p:guide pos="2411"/>
        <p:guide pos="1323"/>
        <p:guide pos="4611"/>
        <p:guide orient="horz" pos="107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03" d="100"/>
          <a:sy n="103" d="100"/>
        </p:scale>
        <p:origin x="4306" y="5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image" Target="../media/image5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image" Target="../media/image52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image" Target="../media/image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92202C7-C1A7-4C0A-A45D-4E7AEE6A15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E8E0F7-7EDD-4728-BF3D-25582128D7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B8099-D87A-4929-A67A-6E040DE70058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41F3141-D434-4CA4-9104-A82DC24285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279967E-9284-4CA0-9EC4-DB6B3DE88F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CE165-EB96-4A75-8947-99D87174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80251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3C75A-F3CB-40EE-8778-80CF025E6857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0612B-FB04-481B-B782-CA85E82F0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636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506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0AAC17-4E53-461E-AD31-5F5B720DE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88" y="792163"/>
            <a:ext cx="2116137" cy="809398"/>
          </a:xfrm>
          <a:prstGeom prst="rect">
            <a:avLst/>
          </a:prstGeom>
        </p:spPr>
      </p:pic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57798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8142173" cy="3228975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793528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69574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8325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388587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C1D085-1B9D-4F2A-AFCC-BEDB5B8033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796534"/>
            <a:ext cx="2116137" cy="795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22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69574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8325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388587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C442ED-6386-4D55-B894-E3BC5329E9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31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87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0" y="0"/>
            <a:ext cx="12261574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27567" y="-889901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232" y="3253233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444A16-12FD-406D-92F0-C92AB96810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38" y="796534"/>
            <a:ext cx="2172287" cy="12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83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33407" y="266702"/>
            <a:ext cx="821215" cy="314324"/>
          </a:xfrm>
          <a:prstGeom prst="rect">
            <a:avLst/>
          </a:prstGeo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578591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12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9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77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811930EB-8B20-47DB-A058-ECB9FD869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434305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3" name="Заголовок 19">
            <a:extLst>
              <a:ext uri="{FF2B5EF4-FFF2-40B4-BE49-F238E27FC236}">
                <a16:creationId xmlns:a16="http://schemas.microsoft.com/office/drawing/2014/main" id="{F2F02BDE-971E-407F-98C3-1FC9287C1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903714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07E56B-3DCE-42B8-B15A-94A64F2DB7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713" y="806451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</p:spTree>
    <p:extLst>
      <p:ext uri="{BB962C8B-B14F-4D97-AF65-F5344CB8AC3E}">
        <p14:creationId xmlns:p14="http://schemas.microsoft.com/office/powerpoint/2010/main" val="747426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4" name="Заголовок 19">
            <a:extLst>
              <a:ext uri="{FF2B5EF4-FFF2-40B4-BE49-F238E27FC236}">
                <a16:creationId xmlns:a16="http://schemas.microsoft.com/office/drawing/2014/main" id="{D58D28DF-B11B-40FC-8D56-399AD14B8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52587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563149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563149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758747"/>
            <a:ext cx="4481457" cy="32832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647825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673225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758747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7" name="Заголовок 19">
            <a:extLst>
              <a:ext uri="{FF2B5EF4-FFF2-40B4-BE49-F238E27FC236}">
                <a16:creationId xmlns:a16="http://schemas.microsoft.com/office/drawing/2014/main" id="{490F3BB1-5479-4C03-8F36-C89FC6A76D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33344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72038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91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57A8D65-923C-42C5-B1BD-6ADD0FF42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815113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113032A-D0FA-4321-8D64-3788A9B10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481188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E9C606C-AC20-463D-86C7-29C29E999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183247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67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9422551-9D31-45AB-B76C-3085B7198F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891706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C1ACDC2-AD95-4D0D-88EE-8E2E1EF09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61097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9D69611-9460-46C1-BEB6-1E76B6018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DAADED-2B34-4F0A-93D0-083E8EF362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885" y="590959"/>
            <a:ext cx="2296158" cy="1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56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77764F-4C6D-4699-BE54-D2025893B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655" y="0"/>
            <a:ext cx="9123346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9B4AF0-9E46-4F44-BC72-1EE8B9F917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20" y="796534"/>
            <a:ext cx="3110760" cy="11694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2835" y="801492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</p:spTree>
    <p:extLst>
      <p:ext uri="{BB962C8B-B14F-4D97-AF65-F5344CB8AC3E}">
        <p14:creationId xmlns:p14="http://schemas.microsoft.com/office/powerpoint/2010/main" val="165756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9D69611-9460-46C1-BEB6-1E76B6018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2804628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6FC929D-76AF-4A83-BE71-3158962FB1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34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B2B3F09-5248-4BEA-B246-941AFC2133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B1C55AC1-20B9-439B-8895-3066FD3BAE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90166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08BAFCC-70F0-4377-BDBA-38BFF04DF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8EB258BC-F449-4FB2-8E89-F54D4ECE3B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9076776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5A69F63-1FCE-4ABD-99AE-18B9FD7146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CEA287C1-2F1A-4E39-B123-FFA9B87B78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8603891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23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776C230-A001-4313-822E-178C55A3D2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1250216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EEAC57F-D2F5-4EC9-BCBF-ABC940A721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3348389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A314BB-F693-4B08-A3B4-B955E717E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1589094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77764F-4C6D-4699-BE54-D2025893B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655" y="0"/>
            <a:ext cx="9123346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22835" y="801492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3E3C34-51C1-4CB4-8348-09E08CFA7B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31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94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CE9D891-2811-4564-B017-2C4856998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3437121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DA6232F-3A0D-41DA-B820-4E9278969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2148640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5A1A757-A529-477A-8A37-17937E5C38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210824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3244850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Рост инфляции в услугах ( в т.ч. логистических) и зарплатах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50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4EC752E-26DE-46E2-A613-F3B894A72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205600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2CBB372-B25B-415B-BD02-B4CB2ED3C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518847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3244850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Рост инфляции в услугах ( в т.ч. логистических) и зарплатах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EA3E8D0B-73B6-4B0B-9186-1A987F9A8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09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BBC2039-1F6B-43C6-A632-94C1B8BCF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31435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0D4B3A2-4B57-47FE-A73E-B94B9CBD2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477348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AFB37F6-50E8-4DA8-8C05-F24494847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798775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B3370CA3-783C-4E90-9B7E-086A06FD140D}"/>
              </a:ext>
            </a:extLst>
          </p:cNvPr>
          <p:cNvSpPr/>
          <p:nvPr userDrawn="1"/>
        </p:nvSpPr>
        <p:spPr>
          <a:xfrm>
            <a:off x="-2242" y="2802440"/>
            <a:ext cx="3814902" cy="4058786"/>
          </a:xfrm>
          <a:custGeom>
            <a:avLst/>
            <a:gdLst>
              <a:gd name="connsiteX0" fmla="*/ 0 w 3814902"/>
              <a:gd name="connsiteY0" fmla="*/ 0 h 4058786"/>
              <a:gd name="connsiteX1" fmla="*/ 3814902 w 3814902"/>
              <a:gd name="connsiteY1" fmla="*/ 0 h 4058786"/>
              <a:gd name="connsiteX2" fmla="*/ 353458 w 3814902"/>
              <a:gd name="connsiteY2" fmla="*/ 4058787 h 4058786"/>
              <a:gd name="connsiteX3" fmla="*/ 0 w 3814902"/>
              <a:gd name="connsiteY3" fmla="*/ 4058787 h 4058786"/>
              <a:gd name="connsiteX4" fmla="*/ 0 w 3814902"/>
              <a:gd name="connsiteY4" fmla="*/ 0 h 40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4902" h="4058786">
                <a:moveTo>
                  <a:pt x="0" y="0"/>
                </a:moveTo>
                <a:lnTo>
                  <a:pt x="3814902" y="0"/>
                </a:lnTo>
                <a:lnTo>
                  <a:pt x="353458" y="4058787"/>
                </a:lnTo>
                <a:lnTo>
                  <a:pt x="0" y="4058787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7DA861E2-B375-45DC-8D03-70F0ED27A281}"/>
              </a:ext>
            </a:extLst>
          </p:cNvPr>
          <p:cNvSpPr/>
          <p:nvPr userDrawn="1"/>
        </p:nvSpPr>
        <p:spPr>
          <a:xfrm>
            <a:off x="3812660" y="1260"/>
            <a:ext cx="8380550" cy="2801180"/>
          </a:xfrm>
          <a:custGeom>
            <a:avLst/>
            <a:gdLst>
              <a:gd name="connsiteX0" fmla="*/ 8380551 w 8380550"/>
              <a:gd name="connsiteY0" fmla="*/ 0 h 2801180"/>
              <a:gd name="connsiteX1" fmla="*/ 8380551 w 8380550"/>
              <a:gd name="connsiteY1" fmla="*/ 2801180 h 2801180"/>
              <a:gd name="connsiteX2" fmla="*/ 0 w 8380550"/>
              <a:gd name="connsiteY2" fmla="*/ 2801180 h 2801180"/>
              <a:gd name="connsiteX3" fmla="*/ 2388969 w 8380550"/>
              <a:gd name="connsiteY3" fmla="*/ 0 h 2801180"/>
              <a:gd name="connsiteX4" fmla="*/ 8380551 w 8380550"/>
              <a:gd name="connsiteY4" fmla="*/ 0 h 280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0550" h="2801180">
                <a:moveTo>
                  <a:pt x="8380551" y="0"/>
                </a:moveTo>
                <a:lnTo>
                  <a:pt x="8380551" y="2801180"/>
                </a:lnTo>
                <a:lnTo>
                  <a:pt x="0" y="2801180"/>
                </a:lnTo>
                <a:lnTo>
                  <a:pt x="2388969" y="0"/>
                </a:lnTo>
                <a:lnTo>
                  <a:pt x="8380551" y="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713" y="842540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74713" y="5640178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C39776-94A6-4E3A-A371-A3BD14895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830" y="5908997"/>
            <a:ext cx="5040923" cy="42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05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9104107" cy="3228975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0AAC17-4E53-461E-AD31-5F5B720DE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88" y="792163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65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D3C779-6AA8-48F8-ABD0-40F4BFBE82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796534"/>
            <a:ext cx="2116137" cy="795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8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CB9B2F-3B79-4FFC-93E2-9A1C2E73B4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15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6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0FCB140-86D7-481A-8238-EC1996600A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38" y="796534"/>
            <a:ext cx="2172287" cy="12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97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83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89" r:id="rId2"/>
    <p:sldLayoutId id="2147483655" r:id="rId3"/>
    <p:sldLayoutId id="2147483690" r:id="rId4"/>
    <p:sldLayoutId id="2147483701" r:id="rId5"/>
    <p:sldLayoutId id="2147483674" r:id="rId6"/>
    <p:sldLayoutId id="2147483675" r:id="rId7"/>
    <p:sldLayoutId id="2147483691" r:id="rId8"/>
    <p:sldLayoutId id="2147483702" r:id="rId9"/>
    <p:sldLayoutId id="2147483671" r:id="rId10"/>
    <p:sldLayoutId id="2147483676" r:id="rId11"/>
    <p:sldLayoutId id="2147483692" r:id="rId12"/>
    <p:sldLayoutId id="2147483703" r:id="rId13"/>
    <p:sldLayoutId id="2147483656" r:id="rId14"/>
    <p:sldLayoutId id="2147483677" r:id="rId15"/>
    <p:sldLayoutId id="2147483693" r:id="rId16"/>
    <p:sldLayoutId id="2147483704" r:id="rId17"/>
    <p:sldLayoutId id="2147483667" r:id="rId18"/>
    <p:sldLayoutId id="2147483681" r:id="rId19"/>
    <p:sldLayoutId id="2147483694" r:id="rId20"/>
    <p:sldLayoutId id="2147483705" r:id="rId21"/>
    <p:sldLayoutId id="2147483673" r:id="rId22"/>
    <p:sldLayoutId id="2147483682" r:id="rId23"/>
    <p:sldLayoutId id="2147483695" r:id="rId24"/>
    <p:sldLayoutId id="2147483706" r:id="rId25"/>
    <p:sldLayoutId id="2147483672" r:id="rId26"/>
    <p:sldLayoutId id="2147483683" r:id="rId27"/>
    <p:sldLayoutId id="2147483696" r:id="rId28"/>
    <p:sldLayoutId id="2147483707" r:id="rId29"/>
    <p:sldLayoutId id="2147483713" r:id="rId30"/>
    <p:sldLayoutId id="2147483665" r:id="rId31"/>
    <p:sldLayoutId id="2147483684" r:id="rId32"/>
    <p:sldLayoutId id="2147483697" r:id="rId33"/>
    <p:sldLayoutId id="2147483708" r:id="rId34"/>
    <p:sldLayoutId id="2147483661" r:id="rId35"/>
    <p:sldLayoutId id="2147483685" r:id="rId36"/>
    <p:sldLayoutId id="2147483698" r:id="rId37"/>
    <p:sldLayoutId id="2147483709" r:id="rId38"/>
    <p:sldLayoutId id="2147483659" r:id="rId39"/>
    <p:sldLayoutId id="2147483686" r:id="rId40"/>
    <p:sldLayoutId id="2147483699" r:id="rId41"/>
    <p:sldLayoutId id="2147483710" r:id="rId42"/>
    <p:sldLayoutId id="2147483657" r:id="rId43"/>
    <p:sldLayoutId id="2147483711" r:id="rId44"/>
    <p:sldLayoutId id="2147483687" r:id="rId45"/>
    <p:sldLayoutId id="2147483680" r:id="rId46"/>
    <p:sldLayoutId id="2147483688" r:id="rId47"/>
    <p:sldLayoutId id="2147483700" r:id="rId48"/>
    <p:sldLayoutId id="2147483712" r:id="rId4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12" Type="http://schemas.openxmlformats.org/officeDocument/2006/relationships/image" Target="../media/image101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5" Type="http://schemas.openxmlformats.org/officeDocument/2006/relationships/image" Target="../media/image104.jpeg"/><Relationship Id="rId10" Type="http://schemas.openxmlformats.org/officeDocument/2006/relationships/image" Target="../media/image99.jpeg"/><Relationship Id="rId4" Type="http://schemas.openxmlformats.org/officeDocument/2006/relationships/image" Target="../media/image93.png"/><Relationship Id="rId9" Type="http://schemas.openxmlformats.org/officeDocument/2006/relationships/image" Target="../media/image98.jpeg"/><Relationship Id="rId14" Type="http://schemas.openxmlformats.org/officeDocument/2006/relationships/image" Target="../media/image10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28.png"/><Relationship Id="rId7" Type="http://schemas.openxmlformats.org/officeDocument/2006/relationships/image" Target="../media/image109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4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3.png"/><Relationship Id="rId5" Type="http://schemas.openxmlformats.org/officeDocument/2006/relationships/image" Target="../media/image48.jp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44.png"/><Relationship Id="rId7" Type="http://schemas.openxmlformats.org/officeDocument/2006/relationships/image" Target="../media/image117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6.png"/><Relationship Id="rId11" Type="http://schemas.openxmlformats.org/officeDocument/2006/relationships/image" Target="../media/image121.jpeg"/><Relationship Id="rId5" Type="http://schemas.openxmlformats.org/officeDocument/2006/relationships/image" Target="../media/image115.png"/><Relationship Id="rId10" Type="http://schemas.openxmlformats.org/officeDocument/2006/relationships/image" Target="../media/image120.jpeg"/><Relationship Id="rId4" Type="http://schemas.openxmlformats.org/officeDocument/2006/relationships/image" Target="../media/image48.jpg"/><Relationship Id="rId9" Type="http://schemas.openxmlformats.org/officeDocument/2006/relationships/image" Target="../media/image11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3.jpeg"/><Relationship Id="rId7" Type="http://schemas.openxmlformats.org/officeDocument/2006/relationships/image" Target="../media/image126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5" Type="http://schemas.openxmlformats.org/officeDocument/2006/relationships/image" Target="../media/image125.jpeg"/><Relationship Id="rId10" Type="http://schemas.openxmlformats.org/officeDocument/2006/relationships/image" Target="../media/image48.jpg"/><Relationship Id="rId4" Type="http://schemas.openxmlformats.org/officeDocument/2006/relationships/image" Target="../media/image124.jpeg"/><Relationship Id="rId9" Type="http://schemas.openxmlformats.org/officeDocument/2006/relationships/image" Target="../media/image1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29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8.png"/><Relationship Id="rId5" Type="http://schemas.openxmlformats.org/officeDocument/2006/relationships/image" Target="../media/image48.jp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10" Type="http://schemas.openxmlformats.org/officeDocument/2006/relationships/image" Target="../media/image138.jpeg"/><Relationship Id="rId4" Type="http://schemas.openxmlformats.org/officeDocument/2006/relationships/image" Target="../media/image132.png"/><Relationship Id="rId9" Type="http://schemas.openxmlformats.org/officeDocument/2006/relationships/image" Target="../media/image13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gif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4.pn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png"/><Relationship Id="rId5" Type="http://schemas.openxmlformats.org/officeDocument/2006/relationships/image" Target="../media/image44.png"/><Relationship Id="rId4" Type="http://schemas.openxmlformats.org/officeDocument/2006/relationships/image" Target="../media/image4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oleObject" Target="../embeddings/oleObject3.bin"/><Relationship Id="rId18" Type="http://schemas.openxmlformats.org/officeDocument/2006/relationships/image" Target="../media/image64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53.emf"/><Relationship Id="rId17" Type="http://schemas.openxmlformats.org/officeDocument/2006/relationships/image" Target="../media/image63.png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62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8.jpe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57.jpeg"/><Relationship Id="rId15" Type="http://schemas.openxmlformats.org/officeDocument/2006/relationships/image" Target="../media/image61.png"/><Relationship Id="rId10" Type="http://schemas.openxmlformats.org/officeDocument/2006/relationships/image" Target="../media/image52.emf"/><Relationship Id="rId19" Type="http://schemas.openxmlformats.org/officeDocument/2006/relationships/image" Target="../media/image65.png"/><Relationship Id="rId4" Type="http://schemas.openxmlformats.org/officeDocument/2006/relationships/image" Target="../media/image56.jpe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5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oleObject" Target="../embeddings/oleObject5.bin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12" Type="http://schemas.openxmlformats.org/officeDocument/2006/relationships/image" Target="../media/image52.emf"/><Relationship Id="rId17" Type="http://schemas.openxmlformats.org/officeDocument/2006/relationships/image" Target="../media/image48.jpg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54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69.jpe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68.jpeg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73.png"/><Relationship Id="rId4" Type="http://schemas.openxmlformats.org/officeDocument/2006/relationships/image" Target="../media/image67.jpeg"/><Relationship Id="rId9" Type="http://schemas.openxmlformats.org/officeDocument/2006/relationships/image" Target="../media/image72.png"/><Relationship Id="rId14" Type="http://schemas.openxmlformats.org/officeDocument/2006/relationships/image" Target="../media/image5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53.emf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80.png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48.jpg"/><Relationship Id="rId1" Type="http://schemas.openxmlformats.org/officeDocument/2006/relationships/vmlDrawing" Target="../drawings/vmlDrawing3.vml"/><Relationship Id="rId6" Type="http://schemas.openxmlformats.org/officeDocument/2006/relationships/image" Target="../media/image77.jpeg"/><Relationship Id="rId11" Type="http://schemas.openxmlformats.org/officeDocument/2006/relationships/image" Target="../media/image52.emf"/><Relationship Id="rId5" Type="http://schemas.openxmlformats.org/officeDocument/2006/relationships/image" Target="../media/image76.jpeg"/><Relationship Id="rId15" Type="http://schemas.openxmlformats.org/officeDocument/2006/relationships/image" Target="../media/image54.emf"/><Relationship Id="rId10" Type="http://schemas.openxmlformats.org/officeDocument/2006/relationships/oleObject" Target="../embeddings/oleObject7.bin"/><Relationship Id="rId4" Type="http://schemas.openxmlformats.org/officeDocument/2006/relationships/image" Target="../media/image75.png"/><Relationship Id="rId9" Type="http://schemas.openxmlformats.org/officeDocument/2006/relationships/image" Target="../media/image73.png"/><Relationship Id="rId14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9BB5284-30C5-4FA3-A42B-059B2DB293EC}"/>
              </a:ext>
            </a:extLst>
          </p:cNvPr>
          <p:cNvSpPr/>
          <p:nvPr/>
        </p:nvSpPr>
        <p:spPr>
          <a:xfrm>
            <a:off x="0" y="-1"/>
            <a:ext cx="3165231" cy="6868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90563E-FF9E-4380-8D7E-A5138F5AF4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09385" y="3200231"/>
            <a:ext cx="5755864" cy="484676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36BB362-AC71-4027-8179-E17FC810B8F5}"/>
              </a:ext>
            </a:extLst>
          </p:cNvPr>
          <p:cNvSpPr/>
          <p:nvPr/>
        </p:nvSpPr>
        <p:spPr>
          <a:xfrm>
            <a:off x="9144000" y="3429000"/>
            <a:ext cx="3059724" cy="72695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31E9D8-F66A-4DD8-9E5F-1837A0FCD230}"/>
              </a:ext>
            </a:extLst>
          </p:cNvPr>
          <p:cNvSpPr txBox="1"/>
          <p:nvPr/>
        </p:nvSpPr>
        <p:spPr>
          <a:xfrm>
            <a:off x="3938458" y="2107018"/>
            <a:ext cx="7953632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4400" dirty="0">
                <a:latin typeface="+mj-lt"/>
              </a:rPr>
              <a:t>УЛИЧНОЕ ОСВЕЩЕНИЕ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BA3336-9AFF-4551-AC19-C1803934A7DF}"/>
              </a:ext>
            </a:extLst>
          </p:cNvPr>
          <p:cNvSpPr txBox="1"/>
          <p:nvPr/>
        </p:nvSpPr>
        <p:spPr>
          <a:xfrm>
            <a:off x="9326732" y="3441611"/>
            <a:ext cx="2565358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2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РЕШЕНИЯ ДЛЯ</a:t>
            </a:r>
            <a:br>
              <a:rPr lang="ru-RU" sz="2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2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ДОРОГ И УЛИЦ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DFF1ED-381F-428D-BA33-D72989C97F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115" y="5801558"/>
            <a:ext cx="1284240" cy="4927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9B0427-6235-4E93-B746-2B0A3114CB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27" b="8391"/>
          <a:stretch/>
        </p:blipFill>
        <p:spPr>
          <a:xfrm>
            <a:off x="3165231" y="564637"/>
            <a:ext cx="5093676" cy="62825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72A920-64CC-4027-A6C4-96796862AA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380297" y="2380296"/>
            <a:ext cx="6858000" cy="20974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2539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Текст 2">
            <a:extLst>
              <a:ext uri="{FF2B5EF4-FFF2-40B4-BE49-F238E27FC236}">
                <a16:creationId xmlns:a16="http://schemas.microsoft.com/office/drawing/2014/main" id="{63D6414A-90E2-4DD1-B28E-120E880CDBB9}"/>
              </a:ext>
            </a:extLst>
          </p:cNvPr>
          <p:cNvSpPr txBox="1">
            <a:spLocks/>
          </p:cNvSpPr>
          <p:nvPr/>
        </p:nvSpPr>
        <p:spPr>
          <a:xfrm>
            <a:off x="258872" y="1499083"/>
            <a:ext cx="184354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STREET X1</a:t>
            </a:r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id="{4B4B7727-3460-4D7E-8C7B-DF27B353DF00}"/>
              </a:ext>
            </a:extLst>
          </p:cNvPr>
          <p:cNvSpPr txBox="1">
            <a:spLocks/>
          </p:cNvSpPr>
          <p:nvPr/>
        </p:nvSpPr>
        <p:spPr>
          <a:xfrm>
            <a:off x="2233997" y="2386085"/>
            <a:ext cx="184354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>
                <a:latin typeface="+mj-lt"/>
              </a:rPr>
              <a:t>ДПП</a:t>
            </a:r>
            <a:endParaRPr lang="en-US" sz="1600" b="0" dirty="0">
              <a:latin typeface="+mj-lt"/>
            </a:endParaRPr>
          </a:p>
        </p:txBody>
      </p:sp>
      <p:sp>
        <p:nvSpPr>
          <p:cNvPr id="55" name="Текст 2">
            <a:extLst>
              <a:ext uri="{FF2B5EF4-FFF2-40B4-BE49-F238E27FC236}">
                <a16:creationId xmlns:a16="http://schemas.microsoft.com/office/drawing/2014/main" id="{6F464864-E9B5-4368-AC52-31C28EF7BEAC}"/>
              </a:ext>
            </a:extLst>
          </p:cNvPr>
          <p:cNvSpPr txBox="1">
            <a:spLocks/>
          </p:cNvSpPr>
          <p:nvPr/>
        </p:nvSpPr>
        <p:spPr>
          <a:xfrm>
            <a:off x="1686481" y="5186078"/>
            <a:ext cx="2391059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STREET X1</a:t>
            </a:r>
            <a:r>
              <a:rPr lang="ru-RU" sz="1600" b="0" dirty="0">
                <a:latin typeface="+mj-lt"/>
              </a:rPr>
              <a:t> </a:t>
            </a:r>
            <a:r>
              <a:rPr lang="en-US" sz="1600" b="0" dirty="0">
                <a:latin typeface="+mj-lt"/>
              </a:rPr>
              <a:t>2.0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D01DB423-769B-447C-88B4-8BD67A7A93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3321" y="5465418"/>
            <a:ext cx="1541405" cy="8751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DDE36E-CB8E-4C48-9F19-35B99DF8DF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949" y="1740417"/>
            <a:ext cx="1511951" cy="10681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93F42E-E160-4D58-8F7A-44F56665A9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5631" y="1239276"/>
            <a:ext cx="7742468" cy="445166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511E04AE-6C40-4DDE-BBA0-FC7CC88CA8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368" y="5458182"/>
            <a:ext cx="978039" cy="1546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800" dirty="0"/>
              <a:t>НОВИНКИ </a:t>
            </a:r>
            <a:r>
              <a:rPr lang="ru-RU" sz="2800" dirty="0">
                <a:solidFill>
                  <a:schemeClr val="bg1"/>
                </a:solidFill>
              </a:rPr>
              <a:t>ДЛЯ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ДОРОЖНОЙ ОТРАСЛИ</a:t>
            </a:r>
          </a:p>
        </p:txBody>
      </p:sp>
      <p:cxnSp>
        <p:nvCxnSpPr>
          <p:cNvPr id="67" name="Соединитель: уступ 66">
            <a:extLst>
              <a:ext uri="{FF2B5EF4-FFF2-40B4-BE49-F238E27FC236}">
                <a16:creationId xmlns:a16="http://schemas.microsoft.com/office/drawing/2014/main" id="{162C0EA5-4606-4BC7-9A13-BCCEE5B62760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2102416" y="1780258"/>
            <a:ext cx="5696837" cy="1095202"/>
          </a:xfrm>
          <a:prstGeom prst="bentConnector3">
            <a:avLst>
              <a:gd name="adj1" fmla="val 100054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4" name="Соединитель: уступ 73">
            <a:extLst>
              <a:ext uri="{FF2B5EF4-FFF2-40B4-BE49-F238E27FC236}">
                <a16:creationId xmlns:a16="http://schemas.microsoft.com/office/drawing/2014/main" id="{F3720B33-8B3E-4853-AB01-05B23D67F7F0}"/>
              </a:ext>
            </a:extLst>
          </p:cNvPr>
          <p:cNvCxnSpPr>
            <a:cxnSpLocks/>
          </p:cNvCxnSpPr>
          <p:nvPr/>
        </p:nvCxnSpPr>
        <p:spPr>
          <a:xfrm flipV="1">
            <a:off x="4077541" y="3243403"/>
            <a:ext cx="6623319" cy="185597"/>
          </a:xfrm>
          <a:prstGeom prst="bentConnector3">
            <a:avLst>
              <a:gd name="adj1" fmla="val 99773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8" name="Соединитель: уступ 77">
            <a:extLst>
              <a:ext uri="{FF2B5EF4-FFF2-40B4-BE49-F238E27FC236}">
                <a16:creationId xmlns:a16="http://schemas.microsoft.com/office/drawing/2014/main" id="{419DB5D1-EB02-422E-9285-0CE42AABADBC}"/>
              </a:ext>
            </a:extLst>
          </p:cNvPr>
          <p:cNvCxnSpPr>
            <a:cxnSpLocks/>
          </p:cNvCxnSpPr>
          <p:nvPr/>
        </p:nvCxnSpPr>
        <p:spPr>
          <a:xfrm>
            <a:off x="2844927" y="3824123"/>
            <a:ext cx="5950157" cy="486572"/>
          </a:xfrm>
          <a:prstGeom prst="bentConnector3">
            <a:avLst>
              <a:gd name="adj1" fmla="val 99743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9" name="Соединитель: уступ 88">
            <a:extLst>
              <a:ext uri="{FF2B5EF4-FFF2-40B4-BE49-F238E27FC236}">
                <a16:creationId xmlns:a16="http://schemas.microsoft.com/office/drawing/2014/main" id="{F5BDB915-ECA1-4CF4-B725-61EC9007B7E8}"/>
              </a:ext>
            </a:extLst>
          </p:cNvPr>
          <p:cNvCxnSpPr>
            <a:cxnSpLocks/>
          </p:cNvCxnSpPr>
          <p:nvPr/>
        </p:nvCxnSpPr>
        <p:spPr>
          <a:xfrm flipV="1">
            <a:off x="3947088" y="4267280"/>
            <a:ext cx="5741591" cy="1956742"/>
          </a:xfrm>
          <a:prstGeom prst="bentConnector3">
            <a:avLst>
              <a:gd name="adj1" fmla="val 99873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7" name="Текст 2">
            <a:extLst>
              <a:ext uri="{FF2B5EF4-FFF2-40B4-BE49-F238E27FC236}">
                <a16:creationId xmlns:a16="http://schemas.microsoft.com/office/drawing/2014/main" id="{A69CA854-54C7-41A0-AF40-977D84E90F26}"/>
              </a:ext>
            </a:extLst>
          </p:cNvPr>
          <p:cNvSpPr txBox="1">
            <a:spLocks/>
          </p:cNvSpPr>
          <p:nvPr/>
        </p:nvSpPr>
        <p:spPr>
          <a:xfrm>
            <a:off x="3224525" y="1772361"/>
            <a:ext cx="2343056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федеральная трасса</a:t>
            </a:r>
            <a:endParaRPr lang="en-US" sz="1600" b="0" dirty="0"/>
          </a:p>
        </p:txBody>
      </p:sp>
      <p:sp>
        <p:nvSpPr>
          <p:cNvPr id="98" name="Текст 2">
            <a:extLst>
              <a:ext uri="{FF2B5EF4-FFF2-40B4-BE49-F238E27FC236}">
                <a16:creationId xmlns:a16="http://schemas.microsoft.com/office/drawing/2014/main" id="{3E8669AE-A4AD-4E70-9209-4F10C4CD4C0F}"/>
              </a:ext>
            </a:extLst>
          </p:cNvPr>
          <p:cNvSpPr txBox="1">
            <a:spLocks/>
          </p:cNvSpPr>
          <p:nvPr/>
        </p:nvSpPr>
        <p:spPr>
          <a:xfrm>
            <a:off x="4609321" y="3130998"/>
            <a:ext cx="1289153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туннель</a:t>
            </a:r>
            <a:endParaRPr lang="en-US" sz="1600" b="0" dirty="0"/>
          </a:p>
        </p:txBody>
      </p:sp>
      <p:sp>
        <p:nvSpPr>
          <p:cNvPr id="99" name="Текст 2">
            <a:extLst>
              <a:ext uri="{FF2B5EF4-FFF2-40B4-BE49-F238E27FC236}">
                <a16:creationId xmlns:a16="http://schemas.microsoft.com/office/drawing/2014/main" id="{52A11E6C-E2E5-4411-BC12-45BADED19188}"/>
              </a:ext>
            </a:extLst>
          </p:cNvPr>
          <p:cNvSpPr txBox="1">
            <a:spLocks/>
          </p:cNvSpPr>
          <p:nvPr/>
        </p:nvSpPr>
        <p:spPr>
          <a:xfrm>
            <a:off x="2756407" y="3862156"/>
            <a:ext cx="3273776" cy="29573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опоры и система управления</a:t>
            </a:r>
            <a:endParaRPr lang="en-US" sz="1600" b="0" dirty="0"/>
          </a:p>
        </p:txBody>
      </p:sp>
      <p:sp>
        <p:nvSpPr>
          <p:cNvPr id="100" name="Текст 2">
            <a:extLst>
              <a:ext uri="{FF2B5EF4-FFF2-40B4-BE49-F238E27FC236}">
                <a16:creationId xmlns:a16="http://schemas.microsoft.com/office/drawing/2014/main" id="{C3CD3948-DFBA-4B59-AFF9-3D50F44C4EAE}"/>
              </a:ext>
            </a:extLst>
          </p:cNvPr>
          <p:cNvSpPr txBox="1">
            <a:spLocks/>
          </p:cNvSpPr>
          <p:nvPr/>
        </p:nvSpPr>
        <p:spPr>
          <a:xfrm>
            <a:off x="4666369" y="5909714"/>
            <a:ext cx="2913526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пешеходный переход</a:t>
            </a:r>
            <a:endParaRPr lang="en-US" sz="1600" b="0" dirty="0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B9FB9599-C771-449A-9BB6-6F1FDD97B686}"/>
              </a:ext>
            </a:extLst>
          </p:cNvPr>
          <p:cNvSpPr/>
          <p:nvPr/>
        </p:nvSpPr>
        <p:spPr>
          <a:xfrm>
            <a:off x="3825012" y="2435198"/>
            <a:ext cx="1015950" cy="29062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5FEA137-0977-42D3-A16A-F54203C3B6C7}"/>
              </a:ext>
            </a:extLst>
          </p:cNvPr>
          <p:cNvSpPr txBox="1"/>
          <p:nvPr/>
        </p:nvSpPr>
        <p:spPr>
          <a:xfrm>
            <a:off x="3842086" y="2446729"/>
            <a:ext cx="9749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+mj-lt"/>
              </a:rPr>
              <a:t>2026</a:t>
            </a:r>
            <a:endParaRPr lang="ru-RU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id="{1182092B-2B47-48A9-ABDD-E913DEE61513}"/>
              </a:ext>
            </a:extLst>
          </p:cNvPr>
          <p:cNvSpPr txBox="1">
            <a:spLocks/>
          </p:cNvSpPr>
          <p:nvPr/>
        </p:nvSpPr>
        <p:spPr>
          <a:xfrm>
            <a:off x="5558955" y="1797427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nema</a:t>
            </a:r>
            <a:endParaRPr lang="en-US" sz="1200" b="0" dirty="0">
              <a:solidFill>
                <a:schemeClr val="bg1"/>
              </a:solidFill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451CE64-8E47-419E-A439-BAC03D9838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985" y="2683342"/>
            <a:ext cx="978039" cy="154615"/>
          </a:xfrm>
          <a:prstGeom prst="rect">
            <a:avLst/>
          </a:prstGeom>
        </p:spPr>
      </p:pic>
      <p:sp>
        <p:nvSpPr>
          <p:cNvPr id="47" name="Текст 2">
            <a:extLst>
              <a:ext uri="{FF2B5EF4-FFF2-40B4-BE49-F238E27FC236}">
                <a16:creationId xmlns:a16="http://schemas.microsoft.com/office/drawing/2014/main" id="{C9718A7D-45B8-478C-8163-3F4EBBB90004}"/>
              </a:ext>
            </a:extLst>
          </p:cNvPr>
          <p:cNvSpPr txBox="1">
            <a:spLocks/>
          </p:cNvSpPr>
          <p:nvPr/>
        </p:nvSpPr>
        <p:spPr>
          <a:xfrm>
            <a:off x="6440846" y="1797426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pwm</a:t>
            </a:r>
            <a:endParaRPr lang="en-US" sz="1200" b="0" dirty="0">
              <a:solidFill>
                <a:schemeClr val="bg1"/>
              </a:solidFill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1B228C1-BBE6-4598-8884-47C9EBFC59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758" y="1768006"/>
            <a:ext cx="902811" cy="16822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4573E18-77A1-4447-B341-8AD3218854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427" y="2642920"/>
            <a:ext cx="1199605" cy="1018533"/>
          </a:xfrm>
          <a:prstGeom prst="rect">
            <a:avLst/>
          </a:prstGeom>
        </p:spPr>
      </p:pic>
      <p:sp>
        <p:nvSpPr>
          <p:cNvPr id="62" name="Текст 2">
            <a:extLst>
              <a:ext uri="{FF2B5EF4-FFF2-40B4-BE49-F238E27FC236}">
                <a16:creationId xmlns:a16="http://schemas.microsoft.com/office/drawing/2014/main" id="{51C9F8C5-DA9E-46D9-A30B-EBA7ED3F2DB8}"/>
              </a:ext>
            </a:extLst>
          </p:cNvPr>
          <p:cNvSpPr txBox="1">
            <a:spLocks/>
          </p:cNvSpPr>
          <p:nvPr/>
        </p:nvSpPr>
        <p:spPr>
          <a:xfrm>
            <a:off x="4756790" y="6303207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nema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65" name="Текст 2">
            <a:extLst>
              <a:ext uri="{FF2B5EF4-FFF2-40B4-BE49-F238E27FC236}">
                <a16:creationId xmlns:a16="http://schemas.microsoft.com/office/drawing/2014/main" id="{3C8F40B5-F0CF-4968-91F6-58F40759F8DB}"/>
              </a:ext>
            </a:extLst>
          </p:cNvPr>
          <p:cNvSpPr txBox="1">
            <a:spLocks/>
          </p:cNvSpPr>
          <p:nvPr/>
        </p:nvSpPr>
        <p:spPr>
          <a:xfrm>
            <a:off x="5638681" y="6303206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pwm</a:t>
            </a:r>
            <a:endParaRPr lang="en-US" sz="1200" b="0" dirty="0">
              <a:solidFill>
                <a:schemeClr val="bg1"/>
              </a:solidFill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283B10DF-880E-4B0F-BFE9-E4B9AE6BF1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09" y="3661453"/>
            <a:ext cx="907815" cy="348300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3E19B30-0773-46E9-BB83-234110DD4B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464" y="4174108"/>
            <a:ext cx="1674624" cy="373346"/>
          </a:xfrm>
          <a:prstGeom prst="rect">
            <a:avLst/>
          </a:prstGeom>
          <a:noFill/>
        </p:spPr>
      </p:pic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58768413-C4AE-4747-99B4-33A26C14E6AF}"/>
              </a:ext>
            </a:extLst>
          </p:cNvPr>
          <p:cNvSpPr/>
          <p:nvPr/>
        </p:nvSpPr>
        <p:spPr>
          <a:xfrm>
            <a:off x="1581582" y="3683350"/>
            <a:ext cx="1015950" cy="29062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93DAEEA-6A1C-437C-AA0E-7476CD298677}"/>
              </a:ext>
            </a:extLst>
          </p:cNvPr>
          <p:cNvSpPr txBox="1"/>
          <p:nvPr/>
        </p:nvSpPr>
        <p:spPr>
          <a:xfrm>
            <a:off x="1598656" y="3694881"/>
            <a:ext cx="9749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+mj-lt"/>
              </a:rPr>
              <a:t>2026</a:t>
            </a:r>
            <a:endParaRPr lang="ru-RU" sz="11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6087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0607EB5-4B1C-4ACB-ACE4-3DAB553456FA}"/>
              </a:ext>
            </a:extLst>
          </p:cNvPr>
          <p:cNvSpPr/>
          <p:nvPr/>
        </p:nvSpPr>
        <p:spPr>
          <a:xfrm>
            <a:off x="642432" y="1654982"/>
            <a:ext cx="2891316" cy="29008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112D63-F9B4-4FC2-9317-D92BE61A0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29697" y="2451750"/>
            <a:ext cx="2908987" cy="1299114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DF3E5CD9-44E5-4E06-9AC0-5C1C9A32E35B}"/>
              </a:ext>
            </a:extLst>
          </p:cNvPr>
          <p:cNvSpPr txBox="1">
            <a:spLocks/>
          </p:cNvSpPr>
          <p:nvPr/>
        </p:nvSpPr>
        <p:spPr>
          <a:xfrm>
            <a:off x="275193" y="241876"/>
            <a:ext cx="8080404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0" dirty="0"/>
              <a:t>РЕШЕНИЯ ДЛЯ</a:t>
            </a:r>
            <a:br>
              <a:rPr lang="ru-RU" sz="3200" b="0" dirty="0"/>
            </a:br>
            <a:r>
              <a:rPr lang="ru-RU" sz="3200" b="0" dirty="0"/>
              <a:t>ЛЮБОГО ОБЪЕКТА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E786584-3D76-4E78-9F2C-74CA5F00CED9}"/>
              </a:ext>
            </a:extLst>
          </p:cNvPr>
          <p:cNvSpPr/>
          <p:nvPr/>
        </p:nvSpPr>
        <p:spPr>
          <a:xfrm>
            <a:off x="4650342" y="1654982"/>
            <a:ext cx="2891316" cy="29008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27D4ED2-21A0-48C6-ADB5-AB64A5EBBBEA}"/>
              </a:ext>
            </a:extLst>
          </p:cNvPr>
          <p:cNvSpPr/>
          <p:nvPr/>
        </p:nvSpPr>
        <p:spPr>
          <a:xfrm>
            <a:off x="8658252" y="1654981"/>
            <a:ext cx="2891316" cy="29008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0E2336-5C41-4E14-8789-7726F9B698BA}"/>
              </a:ext>
            </a:extLst>
          </p:cNvPr>
          <p:cNvSpPr txBox="1"/>
          <p:nvPr/>
        </p:nvSpPr>
        <p:spPr>
          <a:xfrm>
            <a:off x="886350" y="1532240"/>
            <a:ext cx="171020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F7CD3D-30B8-4C7F-9407-17E9810E8780}"/>
              </a:ext>
            </a:extLst>
          </p:cNvPr>
          <p:cNvSpPr txBox="1"/>
          <p:nvPr/>
        </p:nvSpPr>
        <p:spPr>
          <a:xfrm>
            <a:off x="4650342" y="1532240"/>
            <a:ext cx="171020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68BD5E-3BA4-4624-9DA0-2848EAB5EB11}"/>
              </a:ext>
            </a:extLst>
          </p:cNvPr>
          <p:cNvSpPr txBox="1"/>
          <p:nvPr/>
        </p:nvSpPr>
        <p:spPr>
          <a:xfrm>
            <a:off x="8658252" y="1548742"/>
            <a:ext cx="171020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48E973-B314-41AC-AF3B-872F614E6972}"/>
              </a:ext>
            </a:extLst>
          </p:cNvPr>
          <p:cNvSpPr txBox="1"/>
          <p:nvPr/>
        </p:nvSpPr>
        <p:spPr>
          <a:xfrm>
            <a:off x="707366" y="3132206"/>
            <a:ext cx="1715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Авто-</a:t>
            </a:r>
            <a:br>
              <a:rPr lang="ru-RU" sz="2000" b="1" dirty="0"/>
            </a:br>
            <a:r>
              <a:rPr lang="ru-RU" sz="2000" b="1" dirty="0"/>
              <a:t>магистрали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269257-2533-4B60-AD14-D80DB99C9182}"/>
              </a:ext>
            </a:extLst>
          </p:cNvPr>
          <p:cNvSpPr txBox="1"/>
          <p:nvPr/>
        </p:nvSpPr>
        <p:spPr>
          <a:xfrm>
            <a:off x="4741909" y="3132206"/>
            <a:ext cx="1039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Улицы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6E2208-A42A-4506-BF8F-A44E12407075}"/>
              </a:ext>
            </a:extLst>
          </p:cNvPr>
          <p:cNvSpPr txBox="1"/>
          <p:nvPr/>
        </p:nvSpPr>
        <p:spPr>
          <a:xfrm>
            <a:off x="8710430" y="3132206"/>
            <a:ext cx="1308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Тоннели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42CBB17-27F6-4227-B9BD-F3F5DC3BF41C}"/>
              </a:ext>
            </a:extLst>
          </p:cNvPr>
          <p:cNvSpPr txBox="1"/>
          <p:nvPr/>
        </p:nvSpPr>
        <p:spPr>
          <a:xfrm>
            <a:off x="707366" y="3773536"/>
            <a:ext cx="2009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Федеральные и транзитные трассы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A8707C-AB3B-4207-B0B8-0335B51A4E07}"/>
              </a:ext>
            </a:extLst>
          </p:cNvPr>
          <p:cNvSpPr txBox="1"/>
          <p:nvPr/>
        </p:nvSpPr>
        <p:spPr>
          <a:xfrm>
            <a:off x="4741909" y="3505919"/>
            <a:ext cx="1839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Основные магистрали города, Магистрали и улицы районного значения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42E9E1-3523-439D-9A95-84752AFA7AFE}"/>
              </a:ext>
            </a:extLst>
          </p:cNvPr>
          <p:cNvSpPr txBox="1"/>
          <p:nvPr/>
        </p:nvSpPr>
        <p:spPr>
          <a:xfrm>
            <a:off x="8710430" y="3505919"/>
            <a:ext cx="1770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Дорожное полотно</a:t>
            </a:r>
            <a:br>
              <a:rPr lang="ru-RU" sz="1200" dirty="0"/>
            </a:br>
            <a:r>
              <a:rPr lang="ru-RU" sz="1200" dirty="0"/>
              <a:t>и подсобные помещения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DF37D5-50AB-4EFC-9E0C-753505588F3A}"/>
              </a:ext>
            </a:extLst>
          </p:cNvPr>
          <p:cNvSpPr txBox="1"/>
          <p:nvPr/>
        </p:nvSpPr>
        <p:spPr>
          <a:xfrm>
            <a:off x="248737" y="4730480"/>
            <a:ext cx="207212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Нормативная база</a:t>
            </a:r>
          </a:p>
        </p:txBody>
      </p:sp>
      <p:sp>
        <p:nvSpPr>
          <p:cNvPr id="20" name="TextBox 176">
            <a:extLst>
              <a:ext uri="{FF2B5EF4-FFF2-40B4-BE49-F238E27FC236}">
                <a16:creationId xmlns:a16="http://schemas.microsoft.com/office/drawing/2014/main" id="{EA49BD49-7C86-43A8-B227-A641C84A17AB}"/>
              </a:ext>
            </a:extLst>
          </p:cNvPr>
          <p:cNvSpPr txBox="1"/>
          <p:nvPr/>
        </p:nvSpPr>
        <p:spPr>
          <a:xfrm>
            <a:off x="334963" y="5120594"/>
            <a:ext cx="1899672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ГОСТ 33176-2014</a:t>
            </a:r>
          </a:p>
        </p:txBody>
      </p:sp>
      <p:sp>
        <p:nvSpPr>
          <p:cNvPr id="21" name="TextBox 176">
            <a:extLst>
              <a:ext uri="{FF2B5EF4-FFF2-40B4-BE49-F238E27FC236}">
                <a16:creationId xmlns:a16="http://schemas.microsoft.com/office/drawing/2014/main" id="{5715AD37-5A07-4E85-9B55-35FD51DFEA3A}"/>
              </a:ext>
            </a:extLst>
          </p:cNvPr>
          <p:cNvSpPr txBox="1"/>
          <p:nvPr/>
        </p:nvSpPr>
        <p:spPr>
          <a:xfrm>
            <a:off x="334963" y="5684508"/>
            <a:ext cx="1572214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ГОСТ Р 55844-2013</a:t>
            </a:r>
            <a:endParaRPr lang="en-US" sz="1200" b="0" dirty="0"/>
          </a:p>
        </p:txBody>
      </p:sp>
      <p:sp>
        <p:nvSpPr>
          <p:cNvPr id="23" name="TextBox 176">
            <a:extLst>
              <a:ext uri="{FF2B5EF4-FFF2-40B4-BE49-F238E27FC236}">
                <a16:creationId xmlns:a16="http://schemas.microsoft.com/office/drawing/2014/main" id="{BA8DEAE7-2D75-4097-B9DC-3A1D8CCE2B8E}"/>
              </a:ext>
            </a:extLst>
          </p:cNvPr>
          <p:cNvSpPr txBox="1"/>
          <p:nvPr/>
        </p:nvSpPr>
        <p:spPr>
          <a:xfrm>
            <a:off x="334963" y="6283254"/>
            <a:ext cx="1461265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СП 52.13330.</a:t>
            </a:r>
            <a:r>
              <a:rPr lang="en-US" sz="1200" b="0" dirty="0"/>
              <a:t>20</a:t>
            </a:r>
            <a:r>
              <a:rPr lang="ru-RU" sz="1200" b="0" dirty="0"/>
              <a:t>16</a:t>
            </a:r>
          </a:p>
        </p:txBody>
      </p:sp>
      <p:sp>
        <p:nvSpPr>
          <p:cNvPr id="26" name="TextBox 176">
            <a:extLst>
              <a:ext uri="{FF2B5EF4-FFF2-40B4-BE49-F238E27FC236}">
                <a16:creationId xmlns:a16="http://schemas.microsoft.com/office/drawing/2014/main" id="{4F1C4A7D-8D2D-45BC-B5CB-51928927067B}"/>
              </a:ext>
            </a:extLst>
          </p:cNvPr>
          <p:cNvSpPr txBox="1"/>
          <p:nvPr/>
        </p:nvSpPr>
        <p:spPr>
          <a:xfrm>
            <a:off x="2347317" y="5120594"/>
            <a:ext cx="5804645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Межгосударственный стандарт. Дороги автомобильные общего пользования. Горизонтальная освещенность от искусственного освещения. Технические требования.</a:t>
            </a:r>
          </a:p>
        </p:txBody>
      </p:sp>
      <p:sp>
        <p:nvSpPr>
          <p:cNvPr id="28" name="TextBox 176">
            <a:extLst>
              <a:ext uri="{FF2B5EF4-FFF2-40B4-BE49-F238E27FC236}">
                <a16:creationId xmlns:a16="http://schemas.microsoft.com/office/drawing/2014/main" id="{8681FF62-A1A3-4D90-998F-A2E48BA3E347}"/>
              </a:ext>
            </a:extLst>
          </p:cNvPr>
          <p:cNvSpPr txBox="1"/>
          <p:nvPr/>
        </p:nvSpPr>
        <p:spPr>
          <a:xfrm>
            <a:off x="2347316" y="5684656"/>
            <a:ext cx="383782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Национальный стандарт Российской Федерации. Освещение наружное утилитарное дорог и пешеходных зон</a:t>
            </a:r>
          </a:p>
        </p:txBody>
      </p:sp>
      <p:sp>
        <p:nvSpPr>
          <p:cNvPr id="29" name="TextBox 176">
            <a:extLst>
              <a:ext uri="{FF2B5EF4-FFF2-40B4-BE49-F238E27FC236}">
                <a16:creationId xmlns:a16="http://schemas.microsoft.com/office/drawing/2014/main" id="{7EC09669-03D7-4779-97D2-058DC92A583E}"/>
              </a:ext>
            </a:extLst>
          </p:cNvPr>
          <p:cNvSpPr txBox="1"/>
          <p:nvPr/>
        </p:nvSpPr>
        <p:spPr>
          <a:xfrm>
            <a:off x="2347316" y="6283254"/>
            <a:ext cx="3748683" cy="15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Свод правил. Естественное и иску</a:t>
            </a:r>
            <a:r>
              <a:rPr lang="en-US" sz="1000" b="0" dirty="0"/>
              <a:t>c</a:t>
            </a:r>
            <a:r>
              <a:rPr lang="ru-RU" sz="1000" b="0" dirty="0" err="1"/>
              <a:t>ственное</a:t>
            </a:r>
            <a:r>
              <a:rPr lang="ru-RU" sz="1000" b="0" dirty="0"/>
              <a:t> освещение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96697D-7EA4-453D-AB29-B0444C8F4E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07058" y="2629372"/>
            <a:ext cx="2908989" cy="96020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9701921-109F-4CC1-9233-140F1168E08F}"/>
              </a:ext>
            </a:extLst>
          </p:cNvPr>
          <p:cNvGrpSpPr/>
          <p:nvPr/>
        </p:nvGrpSpPr>
        <p:grpSpPr>
          <a:xfrm>
            <a:off x="10099904" y="1650898"/>
            <a:ext cx="2165340" cy="2900817"/>
            <a:chOff x="10099904" y="1650898"/>
            <a:chExt cx="2165340" cy="2900817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3F62C85-7845-43AE-B90F-9387376A1B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4781028" flipV="1">
              <a:off x="9884497" y="1940612"/>
              <a:ext cx="2596154" cy="2165340"/>
            </a:xfrm>
            <a:prstGeom prst="rect">
              <a:avLst/>
            </a:prstGeom>
          </p:spPr>
        </p:pic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44B139EC-2BAB-4AB9-8D27-5ADF2095CC32}"/>
                </a:ext>
              </a:extLst>
            </p:cNvPr>
            <p:cNvSpPr/>
            <p:nvPr/>
          </p:nvSpPr>
          <p:spPr>
            <a:xfrm>
              <a:off x="11547839" y="1650898"/>
              <a:ext cx="309200" cy="2900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58640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17338112-C1B7-4840-B8C3-AF9C32C28489}"/>
              </a:ext>
            </a:extLst>
          </p:cNvPr>
          <p:cNvGrpSpPr/>
          <p:nvPr/>
        </p:nvGrpSpPr>
        <p:grpSpPr>
          <a:xfrm>
            <a:off x="8562557" y="2675888"/>
            <a:ext cx="3370682" cy="1609590"/>
            <a:chOff x="8227595" y="2381679"/>
            <a:chExt cx="3964405" cy="1895781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1F4DBE8B-8C1A-44EB-83EC-0CE134864DA9}"/>
                </a:ext>
              </a:extLst>
            </p:cNvPr>
            <p:cNvSpPr/>
            <p:nvPr/>
          </p:nvSpPr>
          <p:spPr>
            <a:xfrm>
              <a:off x="8227595" y="2381679"/>
              <a:ext cx="3964405" cy="189578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CDC605F2-8056-487D-972A-F1DB18F9C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27820" y="2548053"/>
              <a:ext cx="3370681" cy="1587786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F6BF0EB-21B9-4140-B1B9-937BA750F232}"/>
              </a:ext>
            </a:extLst>
          </p:cNvPr>
          <p:cNvGrpSpPr/>
          <p:nvPr/>
        </p:nvGrpSpPr>
        <p:grpSpPr>
          <a:xfrm>
            <a:off x="4445895" y="2675194"/>
            <a:ext cx="3370682" cy="1609590"/>
            <a:chOff x="4110933" y="2380985"/>
            <a:chExt cx="3964405" cy="1895781"/>
          </a:xfrm>
        </p:grpSpPr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B33D560E-991B-4881-ABEE-14C2465262AB}"/>
                </a:ext>
              </a:extLst>
            </p:cNvPr>
            <p:cNvSpPr/>
            <p:nvPr/>
          </p:nvSpPr>
          <p:spPr>
            <a:xfrm>
              <a:off x="4110933" y="2380985"/>
              <a:ext cx="3964405" cy="189578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770D7E3-7A8E-4710-8167-D4CF34859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7259" y="2548053"/>
              <a:ext cx="3356841" cy="1587786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F67CB35-FAAE-4757-B3CD-DD916CA731C8}"/>
              </a:ext>
            </a:extLst>
          </p:cNvPr>
          <p:cNvGrpSpPr/>
          <p:nvPr/>
        </p:nvGrpSpPr>
        <p:grpSpPr>
          <a:xfrm>
            <a:off x="334963" y="2675888"/>
            <a:ext cx="3370682" cy="1609590"/>
            <a:chOff x="1" y="2381679"/>
            <a:chExt cx="3964405" cy="1895781"/>
          </a:xfrm>
        </p:grpSpPr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25A59252-7BE3-4CDC-96D3-7836CAC5A7B6}"/>
                </a:ext>
              </a:extLst>
            </p:cNvPr>
            <p:cNvSpPr/>
            <p:nvPr/>
          </p:nvSpPr>
          <p:spPr>
            <a:xfrm>
              <a:off x="1" y="2381679"/>
              <a:ext cx="3964405" cy="189578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/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806E8A90-9AC3-4F96-A2BC-A41671A07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200" y="2548052"/>
              <a:ext cx="2348796" cy="1587786"/>
            </a:xfrm>
            <a:prstGeom prst="rect">
              <a:avLst/>
            </a:prstGeom>
          </p:spPr>
        </p:pic>
      </p:grpSp>
      <p:sp>
        <p:nvSpPr>
          <p:cNvPr id="42" name="Заголовок 17">
            <a:extLst>
              <a:ext uri="{FF2B5EF4-FFF2-40B4-BE49-F238E27FC236}">
                <a16:creationId xmlns:a16="http://schemas.microsoft.com/office/drawing/2014/main" id="{A14BDEFE-E154-47EC-83D1-8CDA9EBC5595}"/>
              </a:ext>
            </a:extLst>
          </p:cNvPr>
          <p:cNvSpPr txBox="1">
            <a:spLocks/>
          </p:cNvSpPr>
          <p:nvPr/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200" dirty="0">
                <a:solidFill>
                  <a:schemeClr val="accent1"/>
                </a:solidFill>
              </a:rPr>
              <a:t>ПРОЕКТНЫЕ РЕШЕНИЯ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056C3F-4EE0-4948-94EB-8BDE6FB1AF58}"/>
              </a:ext>
            </a:extLst>
          </p:cNvPr>
          <p:cNvSpPr txBox="1"/>
          <p:nvPr/>
        </p:nvSpPr>
        <p:spPr>
          <a:xfrm>
            <a:off x="334963" y="4445155"/>
            <a:ext cx="3629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+mj-lt"/>
              </a:rPr>
              <a:t>ОПОРЫ С ОДНОЙ СТОРОНЫ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FB5C47-E13C-4E76-949B-59C51555FC52}"/>
              </a:ext>
            </a:extLst>
          </p:cNvPr>
          <p:cNvSpPr txBox="1"/>
          <p:nvPr/>
        </p:nvSpPr>
        <p:spPr>
          <a:xfrm>
            <a:off x="4292212" y="4445155"/>
            <a:ext cx="3783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+mj-lt"/>
              </a:rPr>
              <a:t>ОПОРЫ ПО ЦЕНТРУ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DE198A-C309-4ED7-ABD5-D80C07B5E028}"/>
              </a:ext>
            </a:extLst>
          </p:cNvPr>
          <p:cNvSpPr txBox="1"/>
          <p:nvPr/>
        </p:nvSpPr>
        <p:spPr>
          <a:xfrm>
            <a:off x="8401717" y="4445155"/>
            <a:ext cx="3455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+mj-lt"/>
              </a:rPr>
              <a:t>ОПОРЫ С ДВУХ СТОРОН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077FC1A-E0A4-4304-B5E4-971019A361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243" y="5112434"/>
            <a:ext cx="1247748" cy="124774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52FAB6E-E035-41DF-B290-6EBCB47965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0968" y="5112434"/>
            <a:ext cx="1247748" cy="124774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C628E12-1143-437D-8823-89D738A009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4498" y="5112434"/>
            <a:ext cx="1247749" cy="12477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ADE88E9-44FC-437C-A753-D5E062FE85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048" y="5112434"/>
            <a:ext cx="1247748" cy="124774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E0C7606-8F2F-4E46-9B7D-E9961F7143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773" y="5112434"/>
            <a:ext cx="1247748" cy="124774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5CD4AB9-E78A-455E-9813-6CC3109792F0}"/>
              </a:ext>
            </a:extLst>
          </p:cNvPr>
          <p:cNvSpPr txBox="1"/>
          <p:nvPr/>
        </p:nvSpPr>
        <p:spPr>
          <a:xfrm>
            <a:off x="7692443" y="5947710"/>
            <a:ext cx="580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A1A5A7"/>
                </a:solidFill>
                <a:latin typeface="+mj-lt"/>
              </a:rPr>
              <a:t>W</a:t>
            </a:r>
            <a:endParaRPr lang="ru-RU" sz="1400" dirty="0">
              <a:solidFill>
                <a:srgbClr val="A1A5A7"/>
              </a:solidFill>
              <a:latin typeface="+mj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EB93F4D-58C3-4180-93F1-C94D58ACB7FF}"/>
              </a:ext>
            </a:extLst>
          </p:cNvPr>
          <p:cNvSpPr txBox="1"/>
          <p:nvPr/>
        </p:nvSpPr>
        <p:spPr>
          <a:xfrm>
            <a:off x="343672" y="5941516"/>
            <a:ext cx="74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A1A5A7"/>
                </a:solidFill>
                <a:latin typeface="+mj-lt"/>
              </a:rPr>
              <a:t>W5</a:t>
            </a:r>
            <a:endParaRPr lang="ru-RU" sz="1400" dirty="0">
              <a:solidFill>
                <a:srgbClr val="A1A5A7"/>
              </a:solidFill>
              <a:latin typeface="+mj-l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EF3FE8F-16F8-4E05-9930-A92CA6CF86B8}"/>
              </a:ext>
            </a:extLst>
          </p:cNvPr>
          <p:cNvSpPr txBox="1"/>
          <p:nvPr/>
        </p:nvSpPr>
        <p:spPr>
          <a:xfrm>
            <a:off x="9160773" y="5947710"/>
            <a:ext cx="756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A1A5A7"/>
                </a:solidFill>
                <a:latin typeface="+mj-lt"/>
              </a:rPr>
              <a:t>WA</a:t>
            </a:r>
            <a:endParaRPr lang="ru-RU" sz="1400" dirty="0">
              <a:solidFill>
                <a:srgbClr val="A1A5A7"/>
              </a:solidFill>
              <a:latin typeface="+mj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81F24F7-ABE5-46C8-A46C-43752F72B15D}"/>
              </a:ext>
            </a:extLst>
          </p:cNvPr>
          <p:cNvSpPr txBox="1"/>
          <p:nvPr/>
        </p:nvSpPr>
        <p:spPr>
          <a:xfrm>
            <a:off x="1811993" y="5947710"/>
            <a:ext cx="753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A1A5A7"/>
                </a:solidFill>
                <a:latin typeface="+mj-lt"/>
              </a:rPr>
              <a:t>W6</a:t>
            </a:r>
            <a:endParaRPr lang="ru-RU" sz="1400" dirty="0">
              <a:solidFill>
                <a:srgbClr val="A1A5A7"/>
              </a:solidFill>
              <a:latin typeface="+mj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EDF4256-C057-4CD3-8B21-63A5E97039B5}"/>
              </a:ext>
            </a:extLst>
          </p:cNvPr>
          <p:cNvSpPr txBox="1"/>
          <p:nvPr/>
        </p:nvSpPr>
        <p:spPr>
          <a:xfrm>
            <a:off x="3274498" y="5941516"/>
            <a:ext cx="724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A1A5A7"/>
                </a:solidFill>
                <a:latin typeface="+mj-lt"/>
              </a:rPr>
              <a:t>WL</a:t>
            </a:r>
            <a:endParaRPr lang="ru-RU" sz="1400" dirty="0">
              <a:solidFill>
                <a:srgbClr val="A1A5A7"/>
              </a:solidFill>
              <a:latin typeface="+mj-lt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B0D44C3D-9CF7-458B-86DE-ED05467FE67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1224" y="5095016"/>
            <a:ext cx="1236854" cy="125688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A86EBDB-DBA5-4E34-8C12-67B3127A6028}"/>
              </a:ext>
            </a:extLst>
          </p:cNvPr>
          <p:cNvSpPr txBox="1"/>
          <p:nvPr/>
        </p:nvSpPr>
        <p:spPr>
          <a:xfrm>
            <a:off x="4752507" y="5938481"/>
            <a:ext cx="974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A1A5A7"/>
                </a:solidFill>
                <a:latin typeface="+mj-lt"/>
              </a:rPr>
              <a:t>Ш8М</a:t>
            </a: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D9792E3-C495-4F1D-A9D6-E311F91B81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694" y="5112434"/>
            <a:ext cx="1247747" cy="124774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9671DB3-D4E6-410F-9028-30ACB0865FDD}"/>
              </a:ext>
            </a:extLst>
          </p:cNvPr>
          <p:cNvSpPr txBox="1"/>
          <p:nvPr/>
        </p:nvSpPr>
        <p:spPr>
          <a:xfrm>
            <a:off x="10615058" y="5947710"/>
            <a:ext cx="750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A1A5A7"/>
                </a:solidFill>
                <a:latin typeface="+mj-lt"/>
              </a:rPr>
              <a:t>Ш4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457E67B-209D-4B16-AA69-F0CE7DE59056}"/>
              </a:ext>
            </a:extLst>
          </p:cNvPr>
          <p:cNvSpPr txBox="1"/>
          <p:nvPr/>
        </p:nvSpPr>
        <p:spPr>
          <a:xfrm>
            <a:off x="343673" y="6386596"/>
            <a:ext cx="4181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5"/>
                </a:solidFill>
                <a:latin typeface="+mj-lt"/>
              </a:rPr>
              <a:t>ШИРОКАЯ БОКОВАЯ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0E7DA6C-0CD0-4E4A-AD4E-97E5E0F1C642}"/>
              </a:ext>
            </a:extLst>
          </p:cNvPr>
          <p:cNvSpPr txBox="1"/>
          <p:nvPr/>
        </p:nvSpPr>
        <p:spPr>
          <a:xfrm>
            <a:off x="7674244" y="6378671"/>
            <a:ext cx="4181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5"/>
                </a:solidFill>
                <a:latin typeface="+mj-lt"/>
              </a:rPr>
              <a:t>ШИРОКАЯ ОСЕВАЯ</a:t>
            </a:r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8BE45376-942B-4105-B780-AAA985A5EAE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05"/>
          <a:stretch/>
        </p:blipFill>
        <p:spPr>
          <a:xfrm>
            <a:off x="6197055" y="5068889"/>
            <a:ext cx="1258211" cy="1360271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E5B76DC7-62E5-47B7-AC12-2E616F5FB647}"/>
              </a:ext>
            </a:extLst>
          </p:cNvPr>
          <p:cNvSpPr txBox="1"/>
          <p:nvPr/>
        </p:nvSpPr>
        <p:spPr>
          <a:xfrm>
            <a:off x="6235375" y="5947710"/>
            <a:ext cx="903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A1A5A7"/>
                </a:solidFill>
                <a:latin typeface="+mj-lt"/>
              </a:rPr>
              <a:t>Ш27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9421A2-9CA7-467C-B883-B0728AD7AB9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7"/>
          <a:stretch/>
        </p:blipFill>
        <p:spPr>
          <a:xfrm>
            <a:off x="334963" y="915758"/>
            <a:ext cx="3361066" cy="16095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4E9701-0D98-4018-867F-73EC6EE565F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7"/>
          <a:stretch/>
        </p:blipFill>
        <p:spPr>
          <a:xfrm>
            <a:off x="4445896" y="911932"/>
            <a:ext cx="3370682" cy="16160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089677-644D-4905-9AB1-901DAFA753E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"/>
          <a:stretch/>
        </p:blipFill>
        <p:spPr>
          <a:xfrm>
            <a:off x="8562557" y="905187"/>
            <a:ext cx="3370682" cy="16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39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Текст 2">
            <a:extLst>
              <a:ext uri="{FF2B5EF4-FFF2-40B4-BE49-F238E27FC236}">
                <a16:creationId xmlns:a16="http://schemas.microsoft.com/office/drawing/2014/main" id="{66B122E9-C97A-484F-B68D-A1A1A6D06EC4}"/>
              </a:ext>
            </a:extLst>
          </p:cNvPr>
          <p:cNvSpPr txBox="1">
            <a:spLocks/>
          </p:cNvSpPr>
          <p:nvPr/>
        </p:nvSpPr>
        <p:spPr>
          <a:xfrm>
            <a:off x="7432245" y="1886432"/>
            <a:ext cx="1404093" cy="2847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err="1"/>
              <a:t>fls</a:t>
            </a:r>
            <a:endParaRPr lang="ru-RU" sz="1600" b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>
                <a:solidFill>
                  <a:schemeClr val="accent2"/>
                </a:solidFill>
              </a:rPr>
              <a:t>5 </a:t>
            </a:r>
            <a:r>
              <a:rPr lang="ru-RU" sz="2800" dirty="0">
                <a:solidFill>
                  <a:schemeClr val="accent2"/>
                </a:solidFill>
              </a:rPr>
              <a:t>РЕШЕНИЙ </a:t>
            </a:r>
            <a:r>
              <a:rPr lang="ru-RU" sz="2800" dirty="0">
                <a:solidFill>
                  <a:schemeClr val="bg1"/>
                </a:solidFill>
              </a:rPr>
              <a:t>ДЛЯ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ДОРОЖНОЙ ОТРАСЛИ</a:t>
            </a:r>
          </a:p>
        </p:txBody>
      </p:sp>
      <p:graphicFrame>
        <p:nvGraphicFramePr>
          <p:cNvPr id="40" name="Таблица 39">
            <a:extLst>
              <a:ext uri="{FF2B5EF4-FFF2-40B4-BE49-F238E27FC236}">
                <a16:creationId xmlns:a16="http://schemas.microsoft.com/office/drawing/2014/main" id="{8CB9D0FC-556B-4C85-AD7C-419EF59DA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370082"/>
              </p:ext>
            </p:extLst>
          </p:nvPr>
        </p:nvGraphicFramePr>
        <p:xfrm>
          <a:off x="407988" y="3204665"/>
          <a:ext cx="8643415" cy="286933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705545">
                  <a:extLst>
                    <a:ext uri="{9D8B030D-6E8A-4147-A177-3AD203B41FA5}">
                      <a16:colId xmlns:a16="http://schemas.microsoft.com/office/drawing/2014/main" val="469730892"/>
                    </a:ext>
                  </a:extLst>
                </a:gridCol>
                <a:gridCol w="1722827">
                  <a:extLst>
                    <a:ext uri="{9D8B030D-6E8A-4147-A177-3AD203B41FA5}">
                      <a16:colId xmlns:a16="http://schemas.microsoft.com/office/drawing/2014/main" val="2647339665"/>
                    </a:ext>
                  </a:extLst>
                </a:gridCol>
                <a:gridCol w="1741452">
                  <a:extLst>
                    <a:ext uri="{9D8B030D-6E8A-4147-A177-3AD203B41FA5}">
                      <a16:colId xmlns:a16="http://schemas.microsoft.com/office/drawing/2014/main" val="147678930"/>
                    </a:ext>
                  </a:extLst>
                </a:gridCol>
                <a:gridCol w="1750764">
                  <a:extLst>
                    <a:ext uri="{9D8B030D-6E8A-4147-A177-3AD203B41FA5}">
                      <a16:colId xmlns:a16="http://schemas.microsoft.com/office/drawing/2014/main" val="1366398950"/>
                    </a:ext>
                  </a:extLst>
                </a:gridCol>
                <a:gridCol w="1722827">
                  <a:extLst>
                    <a:ext uri="{9D8B030D-6E8A-4147-A177-3AD203B41FA5}">
                      <a16:colId xmlns:a16="http://schemas.microsoft.com/office/drawing/2014/main" val="2970746842"/>
                    </a:ext>
                  </a:extLst>
                </a:gridCol>
              </a:tblGrid>
              <a:tr h="546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Мощность,</a:t>
                      </a:r>
                      <a:b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</a:b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Вт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52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r>
                        <a:rPr kumimoji="0" lang="en-US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r>
                        <a:rPr kumimoji="0" lang="en-US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kumimoji="0" lang="ru-RU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45 -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68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260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810602"/>
                  </a:ext>
                </a:extLst>
              </a:tr>
              <a:tr h="65987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Световой</a:t>
                      </a:r>
                      <a:b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</a:b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поток, лм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52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baseline="0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48</a:t>
                      </a:r>
                      <a:r>
                        <a:rPr lang="en-US" sz="1400" b="0" i="0" u="none" strike="noStrike" baseline="0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00 - </a:t>
                      </a:r>
                      <a:r>
                        <a:rPr lang="ru-RU" sz="1400" b="0" i="0" u="none" strike="noStrike" baseline="0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400</a:t>
                      </a:r>
                      <a:r>
                        <a:rPr lang="en-US" sz="1400" b="0" i="0" u="none" strike="noStrike" baseline="0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00</a:t>
                      </a:r>
                      <a:endParaRPr lang="ru-RU" sz="1400" b="0" i="0" u="none" strike="noStrike" baseline="0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6075 - 27100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9520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 - 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39000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5250 - 9000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421766"/>
                  </a:ext>
                </a:extLst>
              </a:tr>
              <a:tr h="54848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252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КСС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baseline="0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Ш8М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W, WA, WL,</a:t>
                      </a:r>
                      <a:br>
                        <a:rPr lang="pl-PL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</a:br>
                      <a:r>
                        <a:rPr lang="pl-PL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W5, W6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Д120, Ш2, Ш3, Ш4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WA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, Ш4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434780"/>
                  </a:ext>
                </a:extLst>
              </a:tr>
              <a:tr h="56557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Световая</a:t>
                      </a:r>
                      <a:b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отдача, лм/Вт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180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160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140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150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0329508"/>
                  </a:ext>
                </a:extLst>
              </a:tr>
              <a:tr h="4710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Степень</a:t>
                      </a:r>
                      <a:b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защиты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IP66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IP66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283380"/>
                  </a:ext>
                </a:extLst>
              </a:tr>
            </a:tbl>
          </a:graphicData>
        </a:graphic>
      </p:graphicFrame>
      <p:sp>
        <p:nvSpPr>
          <p:cNvPr id="56" name="Текст 2">
            <a:extLst>
              <a:ext uri="{FF2B5EF4-FFF2-40B4-BE49-F238E27FC236}">
                <a16:creationId xmlns:a16="http://schemas.microsoft.com/office/drawing/2014/main" id="{8B2C2EC6-69A8-42AB-99D8-FAF4F195D3CF}"/>
              </a:ext>
            </a:extLst>
          </p:cNvPr>
          <p:cNvSpPr txBox="1">
            <a:spLocks/>
          </p:cNvSpPr>
          <p:nvPr/>
        </p:nvSpPr>
        <p:spPr>
          <a:xfrm>
            <a:off x="5679946" y="1900858"/>
            <a:ext cx="1112180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 err="1"/>
              <a:t>дку</a:t>
            </a:r>
            <a:endParaRPr lang="ru-RU" sz="1600" b="0" dirty="0"/>
          </a:p>
        </p:txBody>
      </p:sp>
      <p:sp>
        <p:nvSpPr>
          <p:cNvPr id="62" name="Текст 2">
            <a:extLst>
              <a:ext uri="{FF2B5EF4-FFF2-40B4-BE49-F238E27FC236}">
                <a16:creationId xmlns:a16="http://schemas.microsoft.com/office/drawing/2014/main" id="{61D119F6-DFE8-42A5-87B5-46A2B5B740D5}"/>
              </a:ext>
            </a:extLst>
          </p:cNvPr>
          <p:cNvSpPr txBox="1">
            <a:spLocks/>
          </p:cNvSpPr>
          <p:nvPr/>
        </p:nvSpPr>
        <p:spPr>
          <a:xfrm>
            <a:off x="2175236" y="1903193"/>
            <a:ext cx="1401629" cy="2847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/>
              <a:t>street x1</a:t>
            </a:r>
            <a:endParaRPr lang="ru-RU" sz="1600" b="0" dirty="0"/>
          </a:p>
        </p:txBody>
      </p:sp>
      <p:sp>
        <p:nvSpPr>
          <p:cNvPr id="65" name="Текст 2">
            <a:extLst>
              <a:ext uri="{FF2B5EF4-FFF2-40B4-BE49-F238E27FC236}">
                <a16:creationId xmlns:a16="http://schemas.microsoft.com/office/drawing/2014/main" id="{84831DCF-9F01-4DDC-81D6-7847C98A7B9E}"/>
              </a:ext>
            </a:extLst>
          </p:cNvPr>
          <p:cNvSpPr txBox="1">
            <a:spLocks/>
          </p:cNvSpPr>
          <p:nvPr/>
        </p:nvSpPr>
        <p:spPr>
          <a:xfrm>
            <a:off x="3930760" y="1899728"/>
            <a:ext cx="1404093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err="1"/>
              <a:t>fla</a:t>
            </a:r>
            <a:endParaRPr lang="ru-RU" sz="1600" b="0" dirty="0"/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A61E25D6-BDA0-43CE-9216-C46CE482E6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7287" y="1718633"/>
            <a:ext cx="1068320" cy="16888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10B85355-64AF-49C1-A30A-33CC658347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7876" y="1717504"/>
            <a:ext cx="1068320" cy="168887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15942F5-B119-4B3D-B119-28C9A8A3DE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8805" y="1704208"/>
            <a:ext cx="1068320" cy="16888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A6611CF-B465-4C52-A91C-0437CF7A0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015" y="1717660"/>
            <a:ext cx="992818" cy="1849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1FA78E-90FD-4771-80AE-2CA1ECDD01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6118" y="1988516"/>
            <a:ext cx="1307429" cy="9652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D98619-4E1F-42B1-9642-87D60BE531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97903">
            <a:off x="4120721" y="1730425"/>
            <a:ext cx="1111145" cy="14744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9245AA1-A3C1-4B98-B69C-E43B977E41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5127" y="2073339"/>
            <a:ext cx="1307429" cy="80846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C8B1CAA-D224-4452-894E-E56CF9B609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507" y="2079725"/>
            <a:ext cx="1248831" cy="74929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0FA81D1-523C-4821-89C1-C437F82036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88"/>
          <a:stretch/>
        </p:blipFill>
        <p:spPr>
          <a:xfrm>
            <a:off x="9070124" y="1203766"/>
            <a:ext cx="3121875" cy="56542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0C0F68C-F0CC-4FBB-9E4C-803D9A565433}"/>
              </a:ext>
            </a:extLst>
          </p:cNvPr>
          <p:cNvSpPr txBox="1"/>
          <p:nvPr/>
        </p:nvSpPr>
        <p:spPr>
          <a:xfrm>
            <a:off x="9297097" y="6345238"/>
            <a:ext cx="226601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chemeClr val="bg1"/>
                </a:solidFill>
              </a:rPr>
              <a:t>Кемеровская область</a:t>
            </a:r>
          </a:p>
        </p:txBody>
      </p:sp>
    </p:spTree>
    <p:extLst>
      <p:ext uri="{BB962C8B-B14F-4D97-AF65-F5344CB8AC3E}">
        <p14:creationId xmlns:p14="http://schemas.microsoft.com/office/powerpoint/2010/main" val="3350801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400" dirty="0"/>
              <a:t>STREET X1</a:t>
            </a:r>
            <a:r>
              <a:rPr lang="ru-RU" sz="2400" dirty="0"/>
              <a:t> </a:t>
            </a:r>
            <a:r>
              <a:rPr lang="ru-RU" sz="2400" dirty="0">
                <a:solidFill>
                  <a:schemeClr val="bg1"/>
                </a:solidFill>
              </a:rPr>
              <a:t>ПОДСТРАИВАЕТСЯ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ПОД ЗАДАЧИ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081EA9-4E3C-4FB9-903C-0507A47C64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9900" y="1758674"/>
            <a:ext cx="1221324" cy="12156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666CAA-7148-4021-9FCD-A036F5B8E4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900" y="3175562"/>
            <a:ext cx="524694" cy="524694"/>
          </a:xfrm>
          <a:prstGeom prst="rect">
            <a:avLst/>
          </a:prstGeom>
        </p:spPr>
      </p:pic>
      <p:sp>
        <p:nvSpPr>
          <p:cNvPr id="7" name="Текст 3">
            <a:extLst>
              <a:ext uri="{FF2B5EF4-FFF2-40B4-BE49-F238E27FC236}">
                <a16:creationId xmlns:a16="http://schemas.microsoft.com/office/drawing/2014/main" id="{B09C8B6E-425D-4ABE-B9FF-9312DB6BAA13}"/>
              </a:ext>
            </a:extLst>
          </p:cNvPr>
          <p:cNvSpPr txBox="1">
            <a:spLocks/>
          </p:cNvSpPr>
          <p:nvPr/>
        </p:nvSpPr>
        <p:spPr>
          <a:xfrm>
            <a:off x="6301874" y="3989196"/>
            <a:ext cx="3414268" cy="66830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Алюминиевая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или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композитная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крышка.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Климатическое исполнение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М1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F83EBDDA-8377-43D8-A659-2DD9EAAF3B79}"/>
              </a:ext>
            </a:extLst>
          </p:cNvPr>
          <p:cNvSpPr txBox="1">
            <a:spLocks/>
          </p:cNvSpPr>
          <p:nvPr/>
        </p:nvSpPr>
        <p:spPr>
          <a:xfrm>
            <a:off x="6368547" y="3575549"/>
            <a:ext cx="58234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D982EC3B-CF4F-43AD-9D09-CB842C3D7A80}"/>
              </a:ext>
            </a:extLst>
          </p:cNvPr>
          <p:cNvSpPr txBox="1">
            <a:spLocks/>
          </p:cNvSpPr>
          <p:nvPr/>
        </p:nvSpPr>
        <p:spPr>
          <a:xfrm>
            <a:off x="6301875" y="5000366"/>
            <a:ext cx="3497734" cy="559579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Проводное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и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беспроводное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управление.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Защита от МКС-помех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10 </a:t>
            </a:r>
            <a:r>
              <a:rPr lang="ru-RU" b="1" dirty="0" err="1">
                <a:solidFill>
                  <a:schemeClr val="accent1"/>
                </a:solidFill>
                <a:ea typeface="Cambria" panose="02040503050406030204" pitchFamily="18" charset="0"/>
              </a:rPr>
              <a:t>кВ.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29911CB3-C08C-4DB2-A5E4-7DA3AA9ED028}"/>
              </a:ext>
            </a:extLst>
          </p:cNvPr>
          <p:cNvSpPr txBox="1">
            <a:spLocks/>
          </p:cNvSpPr>
          <p:nvPr/>
        </p:nvSpPr>
        <p:spPr>
          <a:xfrm>
            <a:off x="6368548" y="4586720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ABB06B-4B89-4738-871F-A06088F88C61}"/>
              </a:ext>
            </a:extLst>
          </p:cNvPr>
          <p:cNvSpPr txBox="1"/>
          <p:nvPr/>
        </p:nvSpPr>
        <p:spPr>
          <a:xfrm>
            <a:off x="10230695" y="1578669"/>
            <a:ext cx="1754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эффективный</a:t>
            </a:r>
            <a:br>
              <a:rPr lang="ru-RU" dirty="0"/>
            </a:br>
            <a:r>
              <a:rPr lang="ru-RU" dirty="0"/>
              <a:t>премиум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3518C6-6ECF-4AB2-A3D3-B14ED87C8560}"/>
              </a:ext>
            </a:extLst>
          </p:cNvPr>
          <p:cNvSpPr txBox="1"/>
          <p:nvPr/>
        </p:nvSpPr>
        <p:spPr>
          <a:xfrm>
            <a:off x="6368547" y="1578670"/>
            <a:ext cx="3862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STREET X1</a:t>
            </a:r>
            <a:endParaRPr lang="ru-RU" sz="3600" dirty="0">
              <a:latin typeface="+mj-lt"/>
            </a:endParaRP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1674C047-6F2E-49FA-B21C-5DFCC4116AF2}"/>
              </a:ext>
            </a:extLst>
          </p:cNvPr>
          <p:cNvSpPr txBox="1">
            <a:spLocks/>
          </p:cNvSpPr>
          <p:nvPr/>
        </p:nvSpPr>
        <p:spPr>
          <a:xfrm>
            <a:off x="6301874" y="2974301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27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25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180 лм/Вт.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11E59102-C90F-4344-938D-81699998D7AB}"/>
              </a:ext>
            </a:extLst>
          </p:cNvPr>
          <p:cNvSpPr txBox="1">
            <a:spLocks/>
          </p:cNvSpPr>
          <p:nvPr/>
        </p:nvSpPr>
        <p:spPr>
          <a:xfrm>
            <a:off x="6368548" y="2560654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id="{87D2A645-EA68-40E0-B3BC-88933B67138B}"/>
              </a:ext>
            </a:extLst>
          </p:cNvPr>
          <p:cNvSpPr txBox="1"/>
          <p:nvPr/>
        </p:nvSpPr>
        <p:spPr>
          <a:xfrm>
            <a:off x="4713259" y="3314302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9965D03A-20B9-4FA2-9D16-E0528E1C447A}"/>
              </a:ext>
            </a:extLst>
          </p:cNvPr>
          <p:cNvSpPr txBox="1">
            <a:spLocks/>
          </p:cNvSpPr>
          <p:nvPr/>
        </p:nvSpPr>
        <p:spPr>
          <a:xfrm>
            <a:off x="9716142" y="2974301"/>
            <a:ext cx="1636598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Ш8М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973CB34B-1B41-47B7-A50E-F5517F5BC697}"/>
              </a:ext>
            </a:extLst>
          </p:cNvPr>
          <p:cNvSpPr txBox="1">
            <a:spLocks/>
          </p:cNvSpPr>
          <p:nvPr/>
        </p:nvSpPr>
        <p:spPr>
          <a:xfrm>
            <a:off x="6368548" y="5650641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ОПТИКА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1DCDB8-B9A5-4A09-A33F-16789471BCB5}"/>
              </a:ext>
            </a:extLst>
          </p:cNvPr>
          <p:cNvSpPr txBox="1"/>
          <p:nvPr/>
        </p:nvSpPr>
        <p:spPr>
          <a:xfrm rot="16200000">
            <a:off x="4958724" y="2013347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A1A5A7"/>
                </a:solidFill>
                <a:latin typeface="+mj-lt"/>
              </a:rPr>
              <a:t>Ш8М</a:t>
            </a: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4A16F092-74AF-4DE2-AF8D-7B8FE94DCA22}"/>
              </a:ext>
            </a:extLst>
          </p:cNvPr>
          <p:cNvSpPr txBox="1">
            <a:spLocks/>
          </p:cNvSpPr>
          <p:nvPr/>
        </p:nvSpPr>
        <p:spPr>
          <a:xfrm>
            <a:off x="9716141" y="3988886"/>
            <a:ext cx="25678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3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корпуса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для разных задач.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Вес: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2-4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кг.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E597F78C-BD18-4851-8DC6-F176EE85369B}"/>
              </a:ext>
            </a:extLst>
          </p:cNvPr>
          <p:cNvSpPr txBox="1">
            <a:spLocks/>
          </p:cNvSpPr>
          <p:nvPr/>
        </p:nvSpPr>
        <p:spPr>
          <a:xfrm>
            <a:off x="6301875" y="6064288"/>
            <a:ext cx="5430050" cy="66830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Закаленное защитное стекло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 версии 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SG (IK08).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Несерийные КСС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по индивидуальному техническому заданию.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1903CE1-B5D7-42FE-A385-770F140D89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085" y="3898499"/>
            <a:ext cx="550635" cy="550635"/>
          </a:xfrm>
          <a:prstGeom prst="rect">
            <a:avLst/>
          </a:prstGeom>
        </p:spPr>
      </p:pic>
      <p:sp>
        <p:nvSpPr>
          <p:cNvPr id="23" name="Text 2">
            <a:extLst>
              <a:ext uri="{FF2B5EF4-FFF2-40B4-BE49-F238E27FC236}">
                <a16:creationId xmlns:a16="http://schemas.microsoft.com/office/drawing/2014/main" id="{CDB226F6-03F5-492F-AB6F-B1A50474E508}"/>
              </a:ext>
            </a:extLst>
          </p:cNvPr>
          <p:cNvSpPr txBox="1"/>
          <p:nvPr/>
        </p:nvSpPr>
        <p:spPr>
          <a:xfrm>
            <a:off x="4723381" y="3898499"/>
            <a:ext cx="93805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в реестре </a:t>
            </a:r>
            <a:b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28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РЭП</a:t>
            </a:r>
            <a:endParaRPr sz="28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</p:txBody>
      </p:sp>
      <p:sp>
        <p:nvSpPr>
          <p:cNvPr id="24" name="Текст 3">
            <a:extLst>
              <a:ext uri="{FF2B5EF4-FFF2-40B4-BE49-F238E27FC236}">
                <a16:creationId xmlns:a16="http://schemas.microsoft.com/office/drawing/2014/main" id="{4978BE15-E2B0-4513-8096-D6F9D46797B1}"/>
              </a:ext>
            </a:extLst>
          </p:cNvPr>
          <p:cNvSpPr txBox="1">
            <a:spLocks/>
          </p:cNvSpPr>
          <p:nvPr/>
        </p:nvSpPr>
        <p:spPr>
          <a:xfrm>
            <a:off x="9713923" y="5000366"/>
            <a:ext cx="2270778" cy="559578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 напряжения питания, АС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165В до 430В.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B5B418B-C319-4EFF-A2D3-466F011069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5594" y="1578668"/>
            <a:ext cx="2681612" cy="527933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7151FDC-089A-40AF-9116-8EE83BADB4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476125" y="3007167"/>
            <a:ext cx="5326958" cy="237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33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400" dirty="0">
                <a:solidFill>
                  <a:schemeClr val="accent2"/>
                </a:solidFill>
              </a:rPr>
              <a:t>FLA</a:t>
            </a:r>
            <a:br>
              <a:rPr lang="ru-RU" sz="2400" dirty="0">
                <a:solidFill>
                  <a:schemeClr val="accent2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ДЛЯ ЮЖНЫХ РЕГИОНОВ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173827-9F78-4FAE-A24D-AEA07376BC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457" y="5323317"/>
            <a:ext cx="524694" cy="524694"/>
          </a:xfrm>
          <a:prstGeom prst="rect">
            <a:avLst/>
          </a:prstGeom>
        </p:spPr>
      </p:pic>
      <p:sp>
        <p:nvSpPr>
          <p:cNvPr id="6" name="Текст 3">
            <a:extLst>
              <a:ext uri="{FF2B5EF4-FFF2-40B4-BE49-F238E27FC236}">
                <a16:creationId xmlns:a16="http://schemas.microsoft.com/office/drawing/2014/main" id="{E5B08B7D-71EF-4032-BABA-5B780CADE621}"/>
              </a:ext>
            </a:extLst>
          </p:cNvPr>
          <p:cNvSpPr txBox="1">
            <a:spLocks/>
          </p:cNvSpPr>
          <p:nvPr/>
        </p:nvSpPr>
        <p:spPr>
          <a:xfrm>
            <a:off x="6301873" y="3989196"/>
            <a:ext cx="5256591" cy="506827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Литой алюминий с анодированием и полимерным покрытием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3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корпуса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для разных задач.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4F9BF233-14E7-41D7-B828-E05EF5C0E027}"/>
              </a:ext>
            </a:extLst>
          </p:cNvPr>
          <p:cNvSpPr txBox="1">
            <a:spLocks/>
          </p:cNvSpPr>
          <p:nvPr/>
        </p:nvSpPr>
        <p:spPr>
          <a:xfrm>
            <a:off x="6368547" y="3575549"/>
            <a:ext cx="58234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B5BF3E71-776E-440C-94F8-E93EC89E2C64}"/>
              </a:ext>
            </a:extLst>
          </p:cNvPr>
          <p:cNvSpPr txBox="1">
            <a:spLocks/>
          </p:cNvSpPr>
          <p:nvPr/>
        </p:nvSpPr>
        <p:spPr>
          <a:xfrm>
            <a:off x="6301874" y="5000367"/>
            <a:ext cx="4733365" cy="32295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Проводное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и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беспроводное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управление.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6CC7DB79-0C37-42F7-A26C-C9412BFB47FF}"/>
              </a:ext>
            </a:extLst>
          </p:cNvPr>
          <p:cNvSpPr txBox="1">
            <a:spLocks/>
          </p:cNvSpPr>
          <p:nvPr/>
        </p:nvSpPr>
        <p:spPr>
          <a:xfrm>
            <a:off x="6368548" y="4586720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0BC535-D853-45AA-AAFC-022987708E48}"/>
              </a:ext>
            </a:extLst>
          </p:cNvPr>
          <p:cNvSpPr txBox="1"/>
          <p:nvPr/>
        </p:nvSpPr>
        <p:spPr>
          <a:xfrm>
            <a:off x="7874087" y="1578670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решение</a:t>
            </a:r>
            <a:br>
              <a:rPr lang="ru-RU" dirty="0"/>
            </a:br>
            <a:r>
              <a:rPr lang="ru-RU" dirty="0"/>
              <a:t>для города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9773E1-DB47-4CD5-8057-E2DE518F24EF}"/>
              </a:ext>
            </a:extLst>
          </p:cNvPr>
          <p:cNvSpPr txBox="1"/>
          <p:nvPr/>
        </p:nvSpPr>
        <p:spPr>
          <a:xfrm>
            <a:off x="6368547" y="1578670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FLA</a:t>
            </a:r>
            <a:endParaRPr lang="ru-RU" sz="3600" dirty="0">
              <a:latin typeface="+mj-lt"/>
            </a:endParaRP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AE27C6FB-F20B-40BD-A490-1E6FC978B5CD}"/>
              </a:ext>
            </a:extLst>
          </p:cNvPr>
          <p:cNvSpPr txBox="1">
            <a:spLocks/>
          </p:cNvSpPr>
          <p:nvPr/>
        </p:nvSpPr>
        <p:spPr>
          <a:xfrm>
            <a:off x="6301874" y="2974301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45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180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160 лм/Вт.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4AECFE6B-21D6-47F6-BF68-FBA052FBD0E2}"/>
              </a:ext>
            </a:extLst>
          </p:cNvPr>
          <p:cNvSpPr txBox="1">
            <a:spLocks/>
          </p:cNvSpPr>
          <p:nvPr/>
        </p:nvSpPr>
        <p:spPr>
          <a:xfrm>
            <a:off x="6368548" y="2560654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15" name="Text 2">
            <a:extLst>
              <a:ext uri="{FF2B5EF4-FFF2-40B4-BE49-F238E27FC236}">
                <a16:creationId xmlns:a16="http://schemas.microsoft.com/office/drawing/2014/main" id="{00B91EE6-2938-4B36-9BD0-D5C6CD5400F0}"/>
              </a:ext>
            </a:extLst>
          </p:cNvPr>
          <p:cNvSpPr txBox="1"/>
          <p:nvPr/>
        </p:nvSpPr>
        <p:spPr>
          <a:xfrm>
            <a:off x="4663816" y="5462057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E7514FAD-DA51-468B-94BD-5A355C5C1830}"/>
              </a:ext>
            </a:extLst>
          </p:cNvPr>
          <p:cNvSpPr txBox="1">
            <a:spLocks/>
          </p:cNvSpPr>
          <p:nvPr/>
        </p:nvSpPr>
        <p:spPr>
          <a:xfrm>
            <a:off x="9716142" y="2974301"/>
            <a:ext cx="1636598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W, WA, WL,</a:t>
            </a:r>
            <a:b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W5, W6.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8DF5D934-70D5-4109-8F61-427A063C2738}"/>
              </a:ext>
            </a:extLst>
          </p:cNvPr>
          <p:cNvSpPr txBox="1">
            <a:spLocks/>
          </p:cNvSpPr>
          <p:nvPr/>
        </p:nvSpPr>
        <p:spPr>
          <a:xfrm>
            <a:off x="6368547" y="5398471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РЕЕСТР РЭП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39AC9186-6BF9-402F-AF4B-14E6537E019A}"/>
              </a:ext>
            </a:extLst>
          </p:cNvPr>
          <p:cNvSpPr txBox="1">
            <a:spLocks/>
          </p:cNvSpPr>
          <p:nvPr/>
        </p:nvSpPr>
        <p:spPr>
          <a:xfrm>
            <a:off x="9716141" y="4241368"/>
            <a:ext cx="2270778" cy="254964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Вес: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2,9 - 7,2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кг.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8C01D24D-48DE-4F97-AEE3-3F3D67141461}"/>
              </a:ext>
            </a:extLst>
          </p:cNvPr>
          <p:cNvSpPr txBox="1">
            <a:spLocks/>
          </p:cNvSpPr>
          <p:nvPr/>
        </p:nvSpPr>
        <p:spPr>
          <a:xfrm>
            <a:off x="6301873" y="5812118"/>
            <a:ext cx="5568073" cy="66830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ALF-A1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: 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FLA19A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; 45 Вт; 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CRI80; 5000K; C120;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r>
              <a:rPr lang="ru-RU" dirty="0">
                <a:solidFill>
                  <a:srgbClr val="222222"/>
                </a:solidFill>
                <a:latin typeface="Wix Madefor Display" panose="020B0503020203020203" pitchFamily="34" charset="-52"/>
              </a:rPr>
              <a:t>ЮПЗ; Клевер 3030</a:t>
            </a:r>
            <a:r>
              <a:rPr lang="en-US" dirty="0">
                <a:solidFill>
                  <a:srgbClr val="222222"/>
                </a:solidFill>
                <a:latin typeface="Wix Madefor Display" panose="020B0503020203020203" pitchFamily="34" charset="-52"/>
              </a:rPr>
              <a:t>.</a:t>
            </a:r>
            <a:endParaRPr lang="en-US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ALF-A2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: </a:t>
            </a:r>
            <a:r>
              <a:rPr lang="ru-RU" dirty="0">
                <a:solidFill>
                  <a:srgbClr val="222222"/>
                </a:solidFill>
                <a:latin typeface="Wix Madefor Display" panose="020B0503020203020203" pitchFamily="34" charset="-52"/>
              </a:rPr>
              <a:t>FLA13А; 65</a:t>
            </a:r>
            <a:r>
              <a:rPr lang="en-US" dirty="0">
                <a:solidFill>
                  <a:srgbClr val="222222"/>
                </a:solidFill>
                <a:latin typeface="Wix Madefor Display" panose="020B0503020203020203" pitchFamily="34" charset="-52"/>
              </a:rPr>
              <a:t> </a:t>
            </a:r>
            <a:r>
              <a:rPr lang="ru-RU" dirty="0">
                <a:solidFill>
                  <a:srgbClr val="222222"/>
                </a:solidFill>
                <a:latin typeface="Wix Madefor Display" panose="020B0503020203020203" pitchFamily="34" charset="-52"/>
              </a:rPr>
              <a:t>Вт; CRI80; 5000K; C120; ЮПЗ; Клевер 3030</a:t>
            </a:r>
            <a:r>
              <a:rPr lang="en-US" dirty="0">
                <a:solidFill>
                  <a:srgbClr val="222222"/>
                </a:solidFill>
                <a:latin typeface="Wix Madefor Display" panose="020B0503020203020203" pitchFamily="34" charset="-52"/>
              </a:rPr>
              <a:t>.</a:t>
            </a:r>
            <a:endParaRPr lang="en-US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ALF-A3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: </a:t>
            </a:r>
            <a:r>
              <a:rPr lang="ru-RU" dirty="0">
                <a:solidFill>
                  <a:srgbClr val="222222"/>
                </a:solidFill>
                <a:latin typeface="Wix Madefor Display" panose="020B0503020203020203" pitchFamily="34" charset="-52"/>
              </a:rPr>
              <a:t>FLA20А; 125</a:t>
            </a:r>
            <a:r>
              <a:rPr lang="en-US" dirty="0">
                <a:solidFill>
                  <a:srgbClr val="222222"/>
                </a:solidFill>
                <a:latin typeface="Wix Madefor Display" panose="020B0503020203020203" pitchFamily="34" charset="-52"/>
              </a:rPr>
              <a:t> </a:t>
            </a:r>
            <a:r>
              <a:rPr lang="ru-RU" dirty="0">
                <a:solidFill>
                  <a:srgbClr val="222222"/>
                </a:solidFill>
                <a:latin typeface="Wix Madefor Display" panose="020B0503020203020203" pitchFamily="34" charset="-52"/>
              </a:rPr>
              <a:t>Вт; CRI80; 5000K; C120; ЮПЗ; Клевер 3030</a:t>
            </a:r>
            <a:r>
              <a:rPr lang="en-US" dirty="0">
                <a:solidFill>
                  <a:srgbClr val="222222"/>
                </a:solidFill>
                <a:latin typeface="Wix Madefor Display" panose="020B0503020203020203" pitchFamily="34" charset="-52"/>
              </a:rPr>
              <a:t>.</a:t>
            </a:r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2445D13-7401-4AF6-915F-581DBDDB2E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7642" y="6046254"/>
            <a:ext cx="550635" cy="550635"/>
          </a:xfrm>
          <a:prstGeom prst="rect">
            <a:avLst/>
          </a:prstGeom>
        </p:spPr>
      </p:pic>
      <p:sp>
        <p:nvSpPr>
          <p:cNvPr id="21" name="Text 2">
            <a:extLst>
              <a:ext uri="{FF2B5EF4-FFF2-40B4-BE49-F238E27FC236}">
                <a16:creationId xmlns:a16="http://schemas.microsoft.com/office/drawing/2014/main" id="{CE7A38EF-D10C-456C-AAE3-4F38999DC7CA}"/>
              </a:ext>
            </a:extLst>
          </p:cNvPr>
          <p:cNvSpPr txBox="1"/>
          <p:nvPr/>
        </p:nvSpPr>
        <p:spPr>
          <a:xfrm>
            <a:off x="4673938" y="6046254"/>
            <a:ext cx="93805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в реестре </a:t>
            </a:r>
            <a:b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28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РЭП</a:t>
            </a:r>
            <a:endParaRPr sz="28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E38E68C-97A5-4164-B0CA-606001CA82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282" y="1504950"/>
            <a:ext cx="2701834" cy="535305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BA6260F-5C47-43C6-A2AE-1ECCD17F1E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581151" y="3086102"/>
            <a:ext cx="5353052" cy="219075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E035985-57B6-43C3-926A-7A0ECA4412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665" y="1727433"/>
            <a:ext cx="1001089" cy="100108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0A7B60-6CF6-417C-8764-3208BCBF0A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665" y="2776467"/>
            <a:ext cx="1001089" cy="100108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62C58EA-0724-45C8-AAB6-7FEBD580B2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665" y="3825501"/>
            <a:ext cx="1001089" cy="100108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795477-4424-4BA1-9FB8-C393DD0F4B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7161" y="1716830"/>
            <a:ext cx="1001089" cy="100108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FFDFFF4-658B-4E63-BD51-C7662C2D78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7161" y="2772534"/>
            <a:ext cx="1001089" cy="100108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D528BDF-E28D-4BB4-B887-997BB8C0FC5B}"/>
              </a:ext>
            </a:extLst>
          </p:cNvPr>
          <p:cNvSpPr txBox="1"/>
          <p:nvPr/>
        </p:nvSpPr>
        <p:spPr>
          <a:xfrm>
            <a:off x="4003548" y="2301027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1A5A7"/>
                </a:solidFill>
                <a:latin typeface="+mj-lt"/>
              </a:rPr>
              <a:t>W</a:t>
            </a:r>
            <a:endParaRPr lang="ru-RU" dirty="0">
              <a:solidFill>
                <a:srgbClr val="A1A5A7"/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1B493C-B46F-420F-BC61-D2C577549056}"/>
              </a:ext>
            </a:extLst>
          </p:cNvPr>
          <p:cNvSpPr txBox="1"/>
          <p:nvPr/>
        </p:nvSpPr>
        <p:spPr>
          <a:xfrm>
            <a:off x="5094871" y="2317027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1A5A7"/>
                </a:solidFill>
                <a:latin typeface="+mj-lt"/>
              </a:rPr>
              <a:t>W5</a:t>
            </a:r>
            <a:endParaRPr lang="ru-RU" dirty="0">
              <a:solidFill>
                <a:srgbClr val="A1A5A7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0F6263F-6209-4B67-A514-B2A6260E8DB5}"/>
              </a:ext>
            </a:extLst>
          </p:cNvPr>
          <p:cNvSpPr txBox="1"/>
          <p:nvPr/>
        </p:nvSpPr>
        <p:spPr>
          <a:xfrm>
            <a:off x="4003548" y="3337524"/>
            <a:ext cx="766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1A5A7"/>
                </a:solidFill>
                <a:latin typeface="+mj-lt"/>
              </a:rPr>
              <a:t>WA</a:t>
            </a:r>
            <a:endParaRPr lang="ru-RU" dirty="0">
              <a:solidFill>
                <a:srgbClr val="A1A5A7"/>
              </a:solidFill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10E0B90-8024-45BB-AA44-A304152DF71F}"/>
              </a:ext>
            </a:extLst>
          </p:cNvPr>
          <p:cNvSpPr txBox="1"/>
          <p:nvPr/>
        </p:nvSpPr>
        <p:spPr>
          <a:xfrm>
            <a:off x="5094871" y="3353524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1A5A7"/>
                </a:solidFill>
                <a:latin typeface="+mj-lt"/>
              </a:rPr>
              <a:t>W6</a:t>
            </a:r>
            <a:endParaRPr lang="ru-RU" dirty="0">
              <a:solidFill>
                <a:srgbClr val="A1A5A7"/>
              </a:solidFill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CD45B0F-52E4-4143-A2FE-02D5A4BC84C2}"/>
              </a:ext>
            </a:extLst>
          </p:cNvPr>
          <p:cNvSpPr txBox="1"/>
          <p:nvPr/>
        </p:nvSpPr>
        <p:spPr>
          <a:xfrm>
            <a:off x="3999440" y="4403141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1A5A7"/>
                </a:solidFill>
                <a:latin typeface="+mj-lt"/>
              </a:rPr>
              <a:t>WL</a:t>
            </a:r>
            <a:endParaRPr lang="ru-RU" dirty="0">
              <a:solidFill>
                <a:srgbClr val="A1A5A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3945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400" dirty="0">
                <a:solidFill>
                  <a:schemeClr val="accent2"/>
                </a:solidFill>
              </a:rPr>
              <a:t>ДКУ</a:t>
            </a:r>
            <a:br>
              <a:rPr lang="ru-RU" sz="2400" dirty="0">
                <a:solidFill>
                  <a:schemeClr val="accent2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БАЗОВЫЙ УЛИЧНЫЙ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AC16016-EC9B-49E7-AF6F-DF650B5672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7161" y="2770711"/>
            <a:ext cx="1001089" cy="100108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509F4E0-6239-4FCD-AEA0-0A0889C39C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4929" y="2772534"/>
            <a:ext cx="1001089" cy="1001089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E80BA95-8B39-461D-AEB4-0F4A175F06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7160" y="1730431"/>
            <a:ext cx="1001089" cy="100108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4E21DA6-317B-4FA5-AFF3-A076BAE91F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664" y="1724456"/>
            <a:ext cx="1001090" cy="1001090"/>
          </a:xfrm>
          <a:prstGeom prst="rect">
            <a:avLst/>
          </a:prstGeom>
        </p:spPr>
      </p:pic>
      <p:sp>
        <p:nvSpPr>
          <p:cNvPr id="38" name="Текст 3">
            <a:extLst>
              <a:ext uri="{FF2B5EF4-FFF2-40B4-BE49-F238E27FC236}">
                <a16:creationId xmlns:a16="http://schemas.microsoft.com/office/drawing/2014/main" id="{4FE7133B-57E1-4698-8B0E-0E1E084B8150}"/>
              </a:ext>
            </a:extLst>
          </p:cNvPr>
          <p:cNvSpPr txBox="1">
            <a:spLocks/>
          </p:cNvSpPr>
          <p:nvPr/>
        </p:nvSpPr>
        <p:spPr>
          <a:xfrm>
            <a:off x="6301874" y="3989196"/>
            <a:ext cx="3414268" cy="52237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430-790*220*100 мм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(Д*Ш*В).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Вес: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5,5 - 11,5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кг.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39" name="Текст 4">
            <a:extLst>
              <a:ext uri="{FF2B5EF4-FFF2-40B4-BE49-F238E27FC236}">
                <a16:creationId xmlns:a16="http://schemas.microsoft.com/office/drawing/2014/main" id="{E9F7B6CA-57EA-4E46-8E99-60C750B9969B}"/>
              </a:ext>
            </a:extLst>
          </p:cNvPr>
          <p:cNvSpPr txBox="1">
            <a:spLocks/>
          </p:cNvSpPr>
          <p:nvPr/>
        </p:nvSpPr>
        <p:spPr>
          <a:xfrm>
            <a:off x="6368547" y="3575549"/>
            <a:ext cx="58234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40" name="Текст 3">
            <a:extLst>
              <a:ext uri="{FF2B5EF4-FFF2-40B4-BE49-F238E27FC236}">
                <a16:creationId xmlns:a16="http://schemas.microsoft.com/office/drawing/2014/main" id="{F5B359FF-012D-433D-91FA-CFBD190C1E3C}"/>
              </a:ext>
            </a:extLst>
          </p:cNvPr>
          <p:cNvSpPr txBox="1">
            <a:spLocks/>
          </p:cNvSpPr>
          <p:nvPr/>
        </p:nvSpPr>
        <p:spPr>
          <a:xfrm>
            <a:off x="6301874" y="5000367"/>
            <a:ext cx="4733365" cy="32295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 напряжения питания, АС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176В до 264В.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1" name="Текст 4">
            <a:extLst>
              <a:ext uri="{FF2B5EF4-FFF2-40B4-BE49-F238E27FC236}">
                <a16:creationId xmlns:a16="http://schemas.microsoft.com/office/drawing/2014/main" id="{897A26BF-40AC-4C14-ABB2-517CBB43E34E}"/>
              </a:ext>
            </a:extLst>
          </p:cNvPr>
          <p:cNvSpPr txBox="1">
            <a:spLocks/>
          </p:cNvSpPr>
          <p:nvPr/>
        </p:nvSpPr>
        <p:spPr>
          <a:xfrm>
            <a:off x="6368548" y="4586720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F31A226-7841-4CE8-B43F-C0F4B443E1A4}"/>
              </a:ext>
            </a:extLst>
          </p:cNvPr>
          <p:cNvSpPr txBox="1"/>
          <p:nvPr/>
        </p:nvSpPr>
        <p:spPr>
          <a:xfrm>
            <a:off x="8047212" y="1578670"/>
            <a:ext cx="2978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классический</a:t>
            </a:r>
            <a:br>
              <a:rPr lang="ru-RU" dirty="0"/>
            </a:br>
            <a:r>
              <a:rPr lang="ru-RU" dirty="0"/>
              <a:t>профильный светильник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6C213A5-7A51-44AC-A901-1F1B29267B1F}"/>
              </a:ext>
            </a:extLst>
          </p:cNvPr>
          <p:cNvSpPr txBox="1"/>
          <p:nvPr/>
        </p:nvSpPr>
        <p:spPr>
          <a:xfrm>
            <a:off x="6368547" y="1578670"/>
            <a:ext cx="1678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+mj-lt"/>
              </a:rPr>
              <a:t>ДКУ</a:t>
            </a:r>
          </a:p>
        </p:txBody>
      </p:sp>
      <p:sp>
        <p:nvSpPr>
          <p:cNvPr id="44" name="Текст 3">
            <a:extLst>
              <a:ext uri="{FF2B5EF4-FFF2-40B4-BE49-F238E27FC236}">
                <a16:creationId xmlns:a16="http://schemas.microsoft.com/office/drawing/2014/main" id="{1F053C91-2589-44CF-A5FE-DB06A5EB6743}"/>
              </a:ext>
            </a:extLst>
          </p:cNvPr>
          <p:cNvSpPr txBox="1">
            <a:spLocks/>
          </p:cNvSpPr>
          <p:nvPr/>
        </p:nvSpPr>
        <p:spPr>
          <a:xfrm>
            <a:off x="6301874" y="2974301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68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26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140 лм/Вт.</a:t>
            </a:r>
          </a:p>
        </p:txBody>
      </p:sp>
      <p:sp>
        <p:nvSpPr>
          <p:cNvPr id="45" name="Текст 4">
            <a:extLst>
              <a:ext uri="{FF2B5EF4-FFF2-40B4-BE49-F238E27FC236}">
                <a16:creationId xmlns:a16="http://schemas.microsoft.com/office/drawing/2014/main" id="{963AE907-6684-4DDC-9AE6-3CA7DDC22026}"/>
              </a:ext>
            </a:extLst>
          </p:cNvPr>
          <p:cNvSpPr txBox="1">
            <a:spLocks/>
          </p:cNvSpPr>
          <p:nvPr/>
        </p:nvSpPr>
        <p:spPr>
          <a:xfrm>
            <a:off x="6368548" y="2560654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46" name="Текст 3">
            <a:extLst>
              <a:ext uri="{FF2B5EF4-FFF2-40B4-BE49-F238E27FC236}">
                <a16:creationId xmlns:a16="http://schemas.microsoft.com/office/drawing/2014/main" id="{0E17172E-7DB7-4201-A11F-98DB2028D632}"/>
              </a:ext>
            </a:extLst>
          </p:cNvPr>
          <p:cNvSpPr txBox="1">
            <a:spLocks/>
          </p:cNvSpPr>
          <p:nvPr/>
        </p:nvSpPr>
        <p:spPr>
          <a:xfrm>
            <a:off x="9716142" y="2974301"/>
            <a:ext cx="2136552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Д120, Ш2, Ш3, Ш4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7" name="Текст 4">
            <a:extLst>
              <a:ext uri="{FF2B5EF4-FFF2-40B4-BE49-F238E27FC236}">
                <a16:creationId xmlns:a16="http://schemas.microsoft.com/office/drawing/2014/main" id="{2C7D10E2-4FBF-4415-B72F-8F53159AA1AD}"/>
              </a:ext>
            </a:extLst>
          </p:cNvPr>
          <p:cNvSpPr txBox="1">
            <a:spLocks/>
          </p:cNvSpPr>
          <p:nvPr/>
        </p:nvSpPr>
        <p:spPr>
          <a:xfrm>
            <a:off x="6368547" y="5398471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РЕЕСТР РЭП</a:t>
            </a:r>
          </a:p>
        </p:txBody>
      </p:sp>
      <p:sp>
        <p:nvSpPr>
          <p:cNvPr id="48" name="Текст 3">
            <a:extLst>
              <a:ext uri="{FF2B5EF4-FFF2-40B4-BE49-F238E27FC236}">
                <a16:creationId xmlns:a16="http://schemas.microsoft.com/office/drawing/2014/main" id="{360760FA-F5AC-421F-8590-04DF7082B068}"/>
              </a:ext>
            </a:extLst>
          </p:cNvPr>
          <p:cNvSpPr txBox="1">
            <a:spLocks/>
          </p:cNvSpPr>
          <p:nvPr/>
        </p:nvSpPr>
        <p:spPr>
          <a:xfrm>
            <a:off x="9716141" y="3988886"/>
            <a:ext cx="2270777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Металлические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торцевые крышки.</a:t>
            </a:r>
          </a:p>
        </p:txBody>
      </p:sp>
      <p:sp>
        <p:nvSpPr>
          <p:cNvPr id="49" name="Текст 3">
            <a:extLst>
              <a:ext uri="{FF2B5EF4-FFF2-40B4-BE49-F238E27FC236}">
                <a16:creationId xmlns:a16="http://schemas.microsoft.com/office/drawing/2014/main" id="{85EEFB4D-5593-4427-B57A-DC714BBF7E0B}"/>
              </a:ext>
            </a:extLst>
          </p:cNvPr>
          <p:cNvSpPr txBox="1">
            <a:spLocks/>
          </p:cNvSpPr>
          <p:nvPr/>
        </p:nvSpPr>
        <p:spPr>
          <a:xfrm>
            <a:off x="6301873" y="5812118"/>
            <a:ext cx="5685045" cy="55063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ALF-E1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: </a:t>
            </a:r>
            <a:b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8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5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 - 190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Вт; 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4000K.</a:t>
            </a:r>
            <a:endParaRPr lang="en-US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C39284D-1687-4FB5-A042-F284D0C2F5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04776" y="3076576"/>
            <a:ext cx="5353052" cy="22098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811E2C0-15A0-4EAF-87F7-CAFDA68FC15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1485900" y="3076574"/>
            <a:ext cx="5353054" cy="220980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1C344CF5-31F5-49ED-B32F-A6FEEF7E26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7744" y="4586720"/>
            <a:ext cx="524694" cy="524694"/>
          </a:xfrm>
          <a:prstGeom prst="rect">
            <a:avLst/>
          </a:prstGeom>
        </p:spPr>
      </p:pic>
      <p:sp>
        <p:nvSpPr>
          <p:cNvPr id="53" name="Text 2">
            <a:extLst>
              <a:ext uri="{FF2B5EF4-FFF2-40B4-BE49-F238E27FC236}">
                <a16:creationId xmlns:a16="http://schemas.microsoft.com/office/drawing/2014/main" id="{B91BE599-2470-40D3-AD04-707D3D4E65E1}"/>
              </a:ext>
            </a:extLst>
          </p:cNvPr>
          <p:cNvSpPr txBox="1"/>
          <p:nvPr/>
        </p:nvSpPr>
        <p:spPr>
          <a:xfrm>
            <a:off x="4671103" y="4725460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5F13533-3D31-454C-A923-59F01378E5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4929" y="5309657"/>
            <a:ext cx="550635" cy="550635"/>
          </a:xfrm>
          <a:prstGeom prst="rect">
            <a:avLst/>
          </a:prstGeom>
        </p:spPr>
      </p:pic>
      <p:sp>
        <p:nvSpPr>
          <p:cNvPr id="55" name="Text 2">
            <a:extLst>
              <a:ext uri="{FF2B5EF4-FFF2-40B4-BE49-F238E27FC236}">
                <a16:creationId xmlns:a16="http://schemas.microsoft.com/office/drawing/2014/main" id="{FD57EBA5-B5A6-43B6-9730-D1999A520C7E}"/>
              </a:ext>
            </a:extLst>
          </p:cNvPr>
          <p:cNvSpPr txBox="1"/>
          <p:nvPr/>
        </p:nvSpPr>
        <p:spPr>
          <a:xfrm>
            <a:off x="4681225" y="5309657"/>
            <a:ext cx="93805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в реестре </a:t>
            </a:r>
            <a:b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28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РЭП</a:t>
            </a:r>
            <a:endParaRPr sz="28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6012140-1B65-4858-92A2-2458D494C212}"/>
              </a:ext>
            </a:extLst>
          </p:cNvPr>
          <p:cNvSpPr txBox="1"/>
          <p:nvPr/>
        </p:nvSpPr>
        <p:spPr>
          <a:xfrm>
            <a:off x="4003548" y="230102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A1A5A7"/>
                </a:solidFill>
                <a:latin typeface="+mj-lt"/>
              </a:rPr>
              <a:t>Д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2CD80D0-C648-498E-A1EF-16AD3B0CB1E4}"/>
              </a:ext>
            </a:extLst>
          </p:cNvPr>
          <p:cNvSpPr txBox="1"/>
          <p:nvPr/>
        </p:nvSpPr>
        <p:spPr>
          <a:xfrm>
            <a:off x="5094871" y="2317027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A1A5A7"/>
                </a:solidFill>
                <a:latin typeface="+mj-lt"/>
              </a:rPr>
              <a:t>Ш2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DB78A28-2216-4F25-A978-84657C562DA2}"/>
              </a:ext>
            </a:extLst>
          </p:cNvPr>
          <p:cNvSpPr txBox="1"/>
          <p:nvPr/>
        </p:nvSpPr>
        <p:spPr>
          <a:xfrm>
            <a:off x="4003548" y="3337524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A1A5A7"/>
                </a:solidFill>
                <a:latin typeface="+mj-lt"/>
              </a:rPr>
              <a:t>Ш3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004002E-083D-4F4A-8968-9047678C3939}"/>
              </a:ext>
            </a:extLst>
          </p:cNvPr>
          <p:cNvSpPr txBox="1"/>
          <p:nvPr/>
        </p:nvSpPr>
        <p:spPr>
          <a:xfrm>
            <a:off x="5094871" y="3353524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A1A5A7"/>
                </a:solidFill>
                <a:latin typeface="+mj-lt"/>
              </a:rPr>
              <a:t>Ш4</a:t>
            </a:r>
          </a:p>
        </p:txBody>
      </p:sp>
    </p:spTree>
    <p:extLst>
      <p:ext uri="{BB962C8B-B14F-4D97-AF65-F5344CB8AC3E}">
        <p14:creationId xmlns:p14="http://schemas.microsoft.com/office/powerpoint/2010/main" val="2447672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400" dirty="0">
                <a:solidFill>
                  <a:schemeClr val="accent2"/>
                </a:solidFill>
              </a:rPr>
              <a:t>FLS</a:t>
            </a:r>
            <a:br>
              <a:rPr lang="en-US" sz="2400" dirty="0">
                <a:solidFill>
                  <a:schemeClr val="accent2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ДЛЯ НЕВЫСОКИХ ОПОР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1F1D4F-1678-47C4-AC17-110489B988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9900" y="1758674"/>
            <a:ext cx="1221324" cy="121562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97392A-3A1F-44B7-A2EC-AC86EF00A3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900" y="5060970"/>
            <a:ext cx="524694" cy="524694"/>
          </a:xfrm>
          <a:prstGeom prst="rect">
            <a:avLst/>
          </a:prstGeom>
        </p:spPr>
      </p:pic>
      <p:sp>
        <p:nvSpPr>
          <p:cNvPr id="5" name="Текст 3">
            <a:extLst>
              <a:ext uri="{FF2B5EF4-FFF2-40B4-BE49-F238E27FC236}">
                <a16:creationId xmlns:a16="http://schemas.microsoft.com/office/drawing/2014/main" id="{E2C37C06-B5D0-4A66-87A6-45F2DE53B3C4}"/>
              </a:ext>
            </a:extLst>
          </p:cNvPr>
          <p:cNvSpPr txBox="1">
            <a:spLocks/>
          </p:cNvSpPr>
          <p:nvPr/>
        </p:nvSpPr>
        <p:spPr>
          <a:xfrm>
            <a:off x="6301874" y="3989196"/>
            <a:ext cx="3414268" cy="66830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220/367*236/264*80/85 мм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(Д*Ш*В).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Вес: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1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,1 - 1,7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кг.</a:t>
            </a:r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79F8D31D-1351-46BA-A4C6-F5FE2B4B92E9}"/>
              </a:ext>
            </a:extLst>
          </p:cNvPr>
          <p:cNvSpPr txBox="1">
            <a:spLocks/>
          </p:cNvSpPr>
          <p:nvPr/>
        </p:nvSpPr>
        <p:spPr>
          <a:xfrm>
            <a:off x="6368547" y="3575549"/>
            <a:ext cx="58234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01E4EBB4-1C40-4503-A5F3-D76620ECF891}"/>
              </a:ext>
            </a:extLst>
          </p:cNvPr>
          <p:cNvSpPr txBox="1">
            <a:spLocks/>
          </p:cNvSpPr>
          <p:nvPr/>
        </p:nvSpPr>
        <p:spPr>
          <a:xfrm>
            <a:off x="6301874" y="5000367"/>
            <a:ext cx="4733365" cy="32295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 напряжения питания, АС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65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В до 430В.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4E78F25B-62CE-4EAB-A36C-944876F0A315}"/>
              </a:ext>
            </a:extLst>
          </p:cNvPr>
          <p:cNvSpPr txBox="1">
            <a:spLocks/>
          </p:cNvSpPr>
          <p:nvPr/>
        </p:nvSpPr>
        <p:spPr>
          <a:xfrm>
            <a:off x="6368548" y="4586720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27DBD6-0A44-4B0F-A0E9-B1DC2532FB3B}"/>
              </a:ext>
            </a:extLst>
          </p:cNvPr>
          <p:cNvSpPr txBox="1"/>
          <p:nvPr/>
        </p:nvSpPr>
        <p:spPr>
          <a:xfrm>
            <a:off x="7843823" y="1578669"/>
            <a:ext cx="1564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компактный</a:t>
            </a:r>
            <a:br>
              <a:rPr lang="ru-RU" dirty="0"/>
            </a:br>
            <a:r>
              <a:rPr lang="ru-RU" dirty="0"/>
              <a:t>и легкий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8F2EC0-1208-4CC0-81A7-712320093F5E}"/>
              </a:ext>
            </a:extLst>
          </p:cNvPr>
          <p:cNvSpPr txBox="1"/>
          <p:nvPr/>
        </p:nvSpPr>
        <p:spPr>
          <a:xfrm>
            <a:off x="6368547" y="1578670"/>
            <a:ext cx="1475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FLS</a:t>
            </a:r>
            <a:endParaRPr lang="ru-RU" sz="3600" dirty="0">
              <a:latin typeface="+mj-lt"/>
            </a:endParaRP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7C4027EC-B25B-4662-9615-779630C6C2B8}"/>
              </a:ext>
            </a:extLst>
          </p:cNvPr>
          <p:cNvSpPr txBox="1">
            <a:spLocks/>
          </p:cNvSpPr>
          <p:nvPr/>
        </p:nvSpPr>
        <p:spPr>
          <a:xfrm>
            <a:off x="6301874" y="2974301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28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- 60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150 лм/Вт.</a:t>
            </a: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C41DAF86-1D38-406A-9AE8-0E50AE88F09D}"/>
              </a:ext>
            </a:extLst>
          </p:cNvPr>
          <p:cNvSpPr txBox="1">
            <a:spLocks/>
          </p:cNvSpPr>
          <p:nvPr/>
        </p:nvSpPr>
        <p:spPr>
          <a:xfrm>
            <a:off x="6368548" y="2560654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13" name="Text 2">
            <a:extLst>
              <a:ext uri="{FF2B5EF4-FFF2-40B4-BE49-F238E27FC236}">
                <a16:creationId xmlns:a16="http://schemas.microsoft.com/office/drawing/2014/main" id="{F6173D86-C5B4-464C-A8C2-0455E87C2DB3}"/>
              </a:ext>
            </a:extLst>
          </p:cNvPr>
          <p:cNvSpPr txBox="1"/>
          <p:nvPr/>
        </p:nvSpPr>
        <p:spPr>
          <a:xfrm>
            <a:off x="4713259" y="5199710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559BC9AC-CC13-429E-B7BB-8E562EF2AE56}"/>
              </a:ext>
            </a:extLst>
          </p:cNvPr>
          <p:cNvSpPr txBox="1">
            <a:spLocks/>
          </p:cNvSpPr>
          <p:nvPr/>
        </p:nvSpPr>
        <p:spPr>
          <a:xfrm>
            <a:off x="9716142" y="2974301"/>
            <a:ext cx="2386718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WA 130x60°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,</a:t>
            </a:r>
            <a:b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WA 130x45°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EA3BC99A-602D-4E22-B1C9-8BB36E0FE998}"/>
              </a:ext>
            </a:extLst>
          </p:cNvPr>
          <p:cNvSpPr txBox="1">
            <a:spLocks/>
          </p:cNvSpPr>
          <p:nvPr/>
        </p:nvSpPr>
        <p:spPr>
          <a:xfrm>
            <a:off x="6368547" y="5398471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РЕЕСТР РЭП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727B65-4EEB-438B-BE37-110947A9217A}"/>
              </a:ext>
            </a:extLst>
          </p:cNvPr>
          <p:cNvSpPr txBox="1"/>
          <p:nvPr/>
        </p:nvSpPr>
        <p:spPr>
          <a:xfrm>
            <a:off x="4647089" y="2495559"/>
            <a:ext cx="15272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rgbClr val="A1A5A7"/>
                </a:solidFill>
                <a:latin typeface="+mj-lt"/>
              </a:rPr>
              <a:t>WA 130x60°</a:t>
            </a:r>
            <a:endParaRPr lang="ru-RU" sz="1100" dirty="0">
              <a:solidFill>
                <a:srgbClr val="A1A5A7"/>
              </a:solidFill>
              <a:latin typeface="+mj-lt"/>
            </a:endParaRPr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C40AD54D-2279-4FCB-9327-467E43C853EB}"/>
              </a:ext>
            </a:extLst>
          </p:cNvPr>
          <p:cNvSpPr txBox="1">
            <a:spLocks/>
          </p:cNvSpPr>
          <p:nvPr/>
        </p:nvSpPr>
        <p:spPr>
          <a:xfrm>
            <a:off x="9716141" y="3988886"/>
            <a:ext cx="2475858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Оптика из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ударопрочного поликарбоната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C89B561-FCFE-46E0-BF09-58264BDB12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085" y="5783907"/>
            <a:ext cx="550635" cy="550635"/>
          </a:xfrm>
          <a:prstGeom prst="rect">
            <a:avLst/>
          </a:prstGeom>
        </p:spPr>
      </p:pic>
      <p:sp>
        <p:nvSpPr>
          <p:cNvPr id="19" name="Text 2">
            <a:extLst>
              <a:ext uri="{FF2B5EF4-FFF2-40B4-BE49-F238E27FC236}">
                <a16:creationId xmlns:a16="http://schemas.microsoft.com/office/drawing/2014/main" id="{6EC26D90-7F55-4CFA-A284-DDB26998A2F9}"/>
              </a:ext>
            </a:extLst>
          </p:cNvPr>
          <p:cNvSpPr txBox="1"/>
          <p:nvPr/>
        </p:nvSpPr>
        <p:spPr>
          <a:xfrm>
            <a:off x="4723381" y="5783907"/>
            <a:ext cx="93805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в реестре </a:t>
            </a:r>
            <a:b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28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РЭП</a:t>
            </a:r>
            <a:endParaRPr sz="28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99D4AE7-A391-4E1D-872E-C418580439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06679" y="2840355"/>
            <a:ext cx="4952999" cy="308229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0DEA08B-DD6C-4ADF-8B24-B4A1E7C940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414951" y="3319949"/>
            <a:ext cx="4953000" cy="212310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9ADEAF4-0F24-44A4-93DC-555D0EFD96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9900" y="3168191"/>
            <a:ext cx="1221324" cy="121562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B321F2B-FC5C-4BDE-A6B9-3A3C414DC65C}"/>
              </a:ext>
            </a:extLst>
          </p:cNvPr>
          <p:cNvSpPr txBox="1"/>
          <p:nvPr/>
        </p:nvSpPr>
        <p:spPr>
          <a:xfrm>
            <a:off x="4678756" y="3898499"/>
            <a:ext cx="14638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rgbClr val="A1A5A7"/>
                </a:solidFill>
                <a:latin typeface="+mj-lt"/>
              </a:rPr>
              <a:t>WA 130x45°</a:t>
            </a:r>
            <a:endParaRPr lang="ru-RU" sz="1100" dirty="0">
              <a:solidFill>
                <a:srgbClr val="A1A5A7"/>
              </a:solidFill>
              <a:latin typeface="+mj-lt"/>
            </a:endParaRPr>
          </a:p>
        </p:txBody>
      </p:sp>
      <p:sp>
        <p:nvSpPr>
          <p:cNvPr id="24" name="Текст 3">
            <a:extLst>
              <a:ext uri="{FF2B5EF4-FFF2-40B4-BE49-F238E27FC236}">
                <a16:creationId xmlns:a16="http://schemas.microsoft.com/office/drawing/2014/main" id="{97E1F0FA-3732-4E1B-8F7A-B1343295E9DE}"/>
              </a:ext>
            </a:extLst>
          </p:cNvPr>
          <p:cNvSpPr txBox="1">
            <a:spLocks/>
          </p:cNvSpPr>
          <p:nvPr/>
        </p:nvSpPr>
        <p:spPr>
          <a:xfrm>
            <a:off x="6301873" y="5812118"/>
            <a:ext cx="5685045" cy="55063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ALF-C1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: </a:t>
            </a:r>
            <a:b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22 - 35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Вт; 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2700 - 5000K.</a:t>
            </a:r>
          </a:p>
        </p:txBody>
      </p:sp>
    </p:spTree>
    <p:extLst>
      <p:ext uri="{BB962C8B-B14F-4D97-AF65-F5344CB8AC3E}">
        <p14:creationId xmlns:p14="http://schemas.microsoft.com/office/powerpoint/2010/main" val="161363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9888"/>
            <a:ext cx="609600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ПРОЕКТНЫЙ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ПОДХОД</a:t>
            </a:r>
          </a:p>
        </p:txBody>
      </p:sp>
      <p:sp>
        <p:nvSpPr>
          <p:cNvPr id="36" name="Text 5">
            <a:extLst>
              <a:ext uri="{FF2B5EF4-FFF2-40B4-BE49-F238E27FC236}">
                <a16:creationId xmlns:a16="http://schemas.microsoft.com/office/drawing/2014/main" id="{78A50A2D-DDF2-426E-B761-9B8F818159CD}"/>
              </a:ext>
            </a:extLst>
          </p:cNvPr>
          <p:cNvSpPr txBox="1"/>
          <p:nvPr/>
        </p:nvSpPr>
        <p:spPr>
          <a:xfrm>
            <a:off x="320673" y="1785791"/>
            <a:ext cx="3144057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dirty="0">
                <a:latin typeface="Druk Text Wide Cyr (Заголовки)"/>
              </a:rPr>
              <a:t>РАСШИРЕННАЯ ГАРАНТИЯ</a:t>
            </a:r>
          </a:p>
        </p:txBody>
      </p:sp>
      <p:sp>
        <p:nvSpPr>
          <p:cNvPr id="41" name="Text 6">
            <a:extLst>
              <a:ext uri="{FF2B5EF4-FFF2-40B4-BE49-F238E27FC236}">
                <a16:creationId xmlns:a16="http://schemas.microsoft.com/office/drawing/2014/main" id="{CC5BA296-4684-4111-9668-20175A3C6F0B}"/>
              </a:ext>
            </a:extLst>
          </p:cNvPr>
          <p:cNvSpPr txBox="1"/>
          <p:nvPr/>
        </p:nvSpPr>
        <p:spPr>
          <a:xfrm>
            <a:off x="3845861" y="1785791"/>
            <a:ext cx="3037404" cy="694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ФАЙЛЫ ДЛЯ СКАЧИВАНИЯ</a:t>
            </a:r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2" name="Text 7">
            <a:extLst>
              <a:ext uri="{FF2B5EF4-FFF2-40B4-BE49-F238E27FC236}">
                <a16:creationId xmlns:a16="http://schemas.microsoft.com/office/drawing/2014/main" id="{AE8C46C9-FCB0-4498-AFDA-7BC69DA125F1}"/>
              </a:ext>
            </a:extLst>
          </p:cNvPr>
          <p:cNvSpPr txBox="1"/>
          <p:nvPr/>
        </p:nvSpPr>
        <p:spPr>
          <a:xfrm>
            <a:off x="3845861" y="3962317"/>
            <a:ext cx="3323882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КОМПЛЕКСНОЕ РЕШЕНИЕ</a:t>
            </a:r>
          </a:p>
        </p:txBody>
      </p:sp>
      <p:sp>
        <p:nvSpPr>
          <p:cNvPr id="43" name="Text 5">
            <a:extLst>
              <a:ext uri="{FF2B5EF4-FFF2-40B4-BE49-F238E27FC236}">
                <a16:creationId xmlns:a16="http://schemas.microsoft.com/office/drawing/2014/main" id="{ED76BACB-D501-4A62-8794-9CC7061A1FF1}"/>
              </a:ext>
            </a:extLst>
          </p:cNvPr>
          <p:cNvSpPr txBox="1"/>
          <p:nvPr/>
        </p:nvSpPr>
        <p:spPr>
          <a:xfrm>
            <a:off x="318750" y="3962317"/>
            <a:ext cx="2752841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ПОДМЕННЫЙ ФОНД</a:t>
            </a:r>
            <a:endParaRPr lang="ru-RU" sz="1200" dirty="0"/>
          </a:p>
        </p:txBody>
      </p:sp>
      <p:sp>
        <p:nvSpPr>
          <p:cNvPr id="46" name="Text 5">
            <a:extLst>
              <a:ext uri="{FF2B5EF4-FFF2-40B4-BE49-F238E27FC236}">
                <a16:creationId xmlns:a16="http://schemas.microsoft.com/office/drawing/2014/main" id="{E5605876-E6E1-4604-935C-0B7AA4E7ED36}"/>
              </a:ext>
            </a:extLst>
          </p:cNvPr>
          <p:cNvSpPr txBox="1"/>
          <p:nvPr/>
        </p:nvSpPr>
        <p:spPr>
          <a:xfrm>
            <a:off x="320674" y="2453437"/>
            <a:ext cx="2466362" cy="565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Индивидуальная гарантия</a:t>
            </a:r>
            <a:b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на светильники - </a:t>
            </a:r>
            <a:r>
              <a:rPr lang="ru-RU" sz="1200" b="1" dirty="0">
                <a:solidFill>
                  <a:schemeClr val="accent1"/>
                </a:solidFill>
                <a:ea typeface="Cambria" panose="02040503050406030204" pitchFamily="18" charset="0"/>
              </a:rPr>
              <a:t>7 лет</a:t>
            </a: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. Стандартная гарантия - 5 лет.</a:t>
            </a:r>
          </a:p>
        </p:txBody>
      </p:sp>
      <p:sp>
        <p:nvSpPr>
          <p:cNvPr id="47" name="Text 6">
            <a:extLst>
              <a:ext uri="{FF2B5EF4-FFF2-40B4-BE49-F238E27FC236}">
                <a16:creationId xmlns:a16="http://schemas.microsoft.com/office/drawing/2014/main" id="{9B0C1F99-B5CB-49BF-97EC-5DCF946DAB8F}"/>
              </a:ext>
            </a:extLst>
          </p:cNvPr>
          <p:cNvSpPr txBox="1"/>
          <p:nvPr/>
        </p:nvSpPr>
        <p:spPr>
          <a:xfrm>
            <a:off x="3845861" y="2434201"/>
            <a:ext cx="2466362" cy="950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Сертификаты соответствия и файлы для проектирования в</a:t>
            </a:r>
            <a:r>
              <a:rPr lang="ru-RU" sz="1200" dirty="0"/>
              <a:t>сегда доступны для скачивания </a:t>
            </a:r>
            <a:r>
              <a:rPr lang="ru-RU" sz="1200" b="1" dirty="0"/>
              <a:t>на сайте</a:t>
            </a:r>
            <a:r>
              <a:rPr lang="ru-RU" sz="1200" dirty="0"/>
              <a:t>.</a:t>
            </a: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8" name="Text 7">
            <a:extLst>
              <a:ext uri="{FF2B5EF4-FFF2-40B4-BE49-F238E27FC236}">
                <a16:creationId xmlns:a16="http://schemas.microsoft.com/office/drawing/2014/main" id="{89ED6233-7B60-4C75-87FF-49A6E9D66CDD}"/>
              </a:ext>
            </a:extLst>
          </p:cNvPr>
          <p:cNvSpPr txBox="1"/>
          <p:nvPr/>
        </p:nvSpPr>
        <p:spPr>
          <a:xfrm>
            <a:off x="3845861" y="4605148"/>
            <a:ext cx="2841266" cy="758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Произведем и поставим оборудование </a:t>
            </a:r>
            <a:r>
              <a:rPr lang="ru-RU" sz="1200" b="1" dirty="0">
                <a:solidFill>
                  <a:schemeClr val="accent1"/>
                </a:solidFill>
                <a:ea typeface="Cambria" panose="02040503050406030204" pitchFamily="18" charset="0"/>
              </a:rPr>
              <a:t>для любого</a:t>
            </a:r>
            <a:br>
              <a:rPr lang="ru-RU" sz="1200" b="1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объекта.</a:t>
            </a:r>
            <a:b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9" name="Text 5">
            <a:extLst>
              <a:ext uri="{FF2B5EF4-FFF2-40B4-BE49-F238E27FC236}">
                <a16:creationId xmlns:a16="http://schemas.microsoft.com/office/drawing/2014/main" id="{23041E6A-B23C-4918-BED0-4816A530A427}"/>
              </a:ext>
            </a:extLst>
          </p:cNvPr>
          <p:cNvSpPr txBox="1"/>
          <p:nvPr/>
        </p:nvSpPr>
        <p:spPr>
          <a:xfrm>
            <a:off x="318750" y="4455564"/>
            <a:ext cx="2752841" cy="758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sz="1200" dirty="0"/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b="1" dirty="0"/>
              <a:t>Складской запас </a:t>
            </a:r>
            <a:r>
              <a:rPr lang="ru-RU" sz="1200" dirty="0"/>
              <a:t>готовой продукции на случай выхода оборудования из строя.</a:t>
            </a:r>
            <a:endParaRPr sz="1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C6FD5DB2-5CD4-4466-88E6-3A27B1C7F3CA}"/>
              </a:ext>
            </a:extLst>
          </p:cNvPr>
          <p:cNvSpPr txBox="1">
            <a:spLocks/>
          </p:cNvSpPr>
          <p:nvPr/>
        </p:nvSpPr>
        <p:spPr>
          <a:xfrm>
            <a:off x="463549" y="370430"/>
            <a:ext cx="10946995" cy="749300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ПРОЕКТНЫЙ</a:t>
            </a:r>
            <a:br>
              <a:rPr lang="ru-RU" sz="3200" dirty="0"/>
            </a:br>
            <a:r>
              <a:rPr lang="ru-RU" sz="3200" dirty="0"/>
              <a:t>ПОДХОД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98087C-976F-4DF1-AE11-A9DE80686F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6283326"/>
            <a:ext cx="821215" cy="31432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ED29940-2090-431B-A810-9434E3CE98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5091" y="0"/>
            <a:ext cx="4566909" cy="6858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EA0E496-2955-4051-8651-5F70162AE331}"/>
              </a:ext>
            </a:extLst>
          </p:cNvPr>
          <p:cNvSpPr txBox="1"/>
          <p:nvPr/>
        </p:nvSpPr>
        <p:spPr>
          <a:xfrm>
            <a:off x="7850263" y="260350"/>
            <a:ext cx="410554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chemeClr val="bg1"/>
                </a:solidFill>
              </a:rPr>
              <a:t>Кемеровская область</a:t>
            </a:r>
          </a:p>
        </p:txBody>
      </p:sp>
    </p:spTree>
    <p:extLst>
      <p:ext uri="{BB962C8B-B14F-4D97-AF65-F5344CB8AC3E}">
        <p14:creationId xmlns:p14="http://schemas.microsoft.com/office/powerpoint/2010/main" val="50118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0EBE07F-7527-4C28-BF31-044BDDFA38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4"/>
          <a:stretch/>
        </p:blipFill>
        <p:spPr>
          <a:xfrm>
            <a:off x="8327203" y="4720077"/>
            <a:ext cx="3398370" cy="126123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2C6A5A2-9BF9-47C4-A59B-96084BD305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7"/>
          <a:stretch/>
        </p:blipFill>
        <p:spPr>
          <a:xfrm>
            <a:off x="4363072" y="4720077"/>
            <a:ext cx="3390885" cy="126123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E7F3D19-4C7E-4820-A08A-5F8E09BBE2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141" y="4720078"/>
            <a:ext cx="3400169" cy="126123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8CC02F6-BF3F-4EBE-8767-CF0BB43EB8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5"/>
          <a:stretch/>
        </p:blipFill>
        <p:spPr>
          <a:xfrm>
            <a:off x="8327202" y="3228582"/>
            <a:ext cx="3391964" cy="126123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226DCBD-19C8-4CA0-8FB0-505F3CB5CD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8281" y="1727972"/>
            <a:ext cx="3400170" cy="126123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E09B4B7-E5F5-4E63-BFF9-A22322F32D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0" b="-409"/>
          <a:stretch/>
        </p:blipFill>
        <p:spPr>
          <a:xfrm>
            <a:off x="4363072" y="3219790"/>
            <a:ext cx="3390885" cy="127002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BE73344-7D50-4BA5-8C3E-F7F2F65C1D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330" y="3224957"/>
            <a:ext cx="3391390" cy="126485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7BEAEC5-E01B-41B3-96C1-26BA7530D9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644" y="1727972"/>
            <a:ext cx="3411360" cy="1261231"/>
          </a:xfrm>
          <a:prstGeom prst="rect">
            <a:avLst/>
          </a:prstGeom>
        </p:spPr>
      </p:pic>
      <p:sp>
        <p:nvSpPr>
          <p:cNvPr id="35" name="Текст 25">
            <a:extLst>
              <a:ext uri="{FF2B5EF4-FFF2-40B4-BE49-F238E27FC236}">
                <a16:creationId xmlns:a16="http://schemas.microsoft.com/office/drawing/2014/main" id="{8696FC85-805B-4179-8DC9-441F855A36D1}"/>
              </a:ext>
            </a:extLst>
          </p:cNvPr>
          <p:cNvSpPr txBox="1">
            <a:spLocks/>
          </p:cNvSpPr>
          <p:nvPr/>
        </p:nvSpPr>
        <p:spPr>
          <a:xfrm>
            <a:off x="476318" y="6336978"/>
            <a:ext cx="4834942" cy="279821"/>
          </a:xfrm>
          <a:prstGeom prst="rect">
            <a:avLst/>
          </a:prstGeom>
        </p:spPr>
        <p:txBody>
          <a:bodyPr lIns="0" t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50000"/>
              <a:buFont typeface="+mj-lt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700" b="0" dirty="0">
                <a:solidFill>
                  <a:schemeClr val="accent1"/>
                </a:solidFill>
              </a:rPr>
              <a:t>Серийные и </a:t>
            </a:r>
            <a:r>
              <a:rPr lang="ru-RU" sz="1700" b="0" dirty="0" err="1">
                <a:solidFill>
                  <a:schemeClr val="accent1"/>
                </a:solidFill>
              </a:rPr>
              <a:t>кастомизированные</a:t>
            </a:r>
            <a:r>
              <a:rPr lang="ru-RU" sz="1700" b="0" dirty="0">
                <a:solidFill>
                  <a:schemeClr val="accent1"/>
                </a:solidFill>
              </a:rPr>
              <a:t> продукты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D9743BB-B54C-49D6-87E2-44B6BBB4E02D}"/>
              </a:ext>
            </a:extLst>
          </p:cNvPr>
          <p:cNvSpPr txBox="1"/>
          <p:nvPr/>
        </p:nvSpPr>
        <p:spPr>
          <a:xfrm>
            <a:off x="364418" y="5420663"/>
            <a:ext cx="3519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solidFill>
                  <a:schemeClr val="bg1"/>
                </a:solidFill>
              </a:rPr>
              <a:t>РЕСПУБЛИКА ТАТАРСТАН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1BD99CE-2D03-4266-88F9-C84D37955B3C}"/>
              </a:ext>
            </a:extLst>
          </p:cNvPr>
          <p:cNvSpPr txBox="1"/>
          <p:nvPr/>
        </p:nvSpPr>
        <p:spPr>
          <a:xfrm>
            <a:off x="4265775" y="4212626"/>
            <a:ext cx="3499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solidFill>
                  <a:schemeClr val="bg1"/>
                </a:solidFill>
              </a:rPr>
              <a:t>БЕЛОРЕЦК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4A2473-4F3F-4841-935A-8FEDEDE52842}"/>
              </a:ext>
            </a:extLst>
          </p:cNvPr>
          <p:cNvSpPr txBox="1"/>
          <p:nvPr/>
        </p:nvSpPr>
        <p:spPr>
          <a:xfrm>
            <a:off x="364418" y="4212626"/>
            <a:ext cx="3519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solidFill>
                  <a:schemeClr val="bg1"/>
                </a:solidFill>
              </a:rPr>
              <a:t>НИЖНЕКАМСК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3DCD0BA-7DE2-4B16-B3D2-B41B2A63E8D7}"/>
              </a:ext>
            </a:extLst>
          </p:cNvPr>
          <p:cNvSpPr txBox="1"/>
          <p:nvPr/>
        </p:nvSpPr>
        <p:spPr>
          <a:xfrm>
            <a:off x="8230352" y="4212626"/>
            <a:ext cx="349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solidFill>
                  <a:schemeClr val="bg1"/>
                </a:solidFill>
              </a:rPr>
              <a:t>НОВОСИБИРСК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6591394-7C74-48BB-BBDF-3BD5BE6E196D}"/>
              </a:ext>
            </a:extLst>
          </p:cNvPr>
          <p:cNvSpPr txBox="1"/>
          <p:nvPr/>
        </p:nvSpPr>
        <p:spPr>
          <a:xfrm>
            <a:off x="4265775" y="5420662"/>
            <a:ext cx="3499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solidFill>
                  <a:schemeClr val="bg1"/>
                </a:solidFill>
              </a:rPr>
              <a:t>ИРКУТСКАЯ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ОБЛАСТЬ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930E7C6-B407-4B72-A3E2-992FBE5AB683}"/>
              </a:ext>
            </a:extLst>
          </p:cNvPr>
          <p:cNvSpPr txBox="1"/>
          <p:nvPr/>
        </p:nvSpPr>
        <p:spPr>
          <a:xfrm>
            <a:off x="8243678" y="5420661"/>
            <a:ext cx="3498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solidFill>
                  <a:schemeClr val="bg1"/>
                </a:solidFill>
              </a:rPr>
              <a:t>ОРЛОВСКАЯ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ОБЛАСТЬ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51D41664-0CE8-40E0-BE33-82D722526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49" y="370430"/>
            <a:ext cx="10946995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ОБЪЕКТЫ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ПО ВСЕЙ РОССИИ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8047100-8393-4559-8F44-7D8962C726B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4626" y="1727972"/>
            <a:ext cx="3389838" cy="126123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C7A9C1C-7216-4EA4-B2E1-0E12BB05D43A}"/>
              </a:ext>
            </a:extLst>
          </p:cNvPr>
          <p:cNvSpPr txBox="1"/>
          <p:nvPr/>
        </p:nvSpPr>
        <p:spPr>
          <a:xfrm>
            <a:off x="4265775" y="2712015"/>
            <a:ext cx="3499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solidFill>
                  <a:schemeClr val="bg1"/>
                </a:solidFill>
              </a:rPr>
              <a:t>КАЗАНЬ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8598C3-ABA7-4650-9A40-8098A00FB544}"/>
              </a:ext>
            </a:extLst>
          </p:cNvPr>
          <p:cNvSpPr txBox="1"/>
          <p:nvPr/>
        </p:nvSpPr>
        <p:spPr>
          <a:xfrm>
            <a:off x="364418" y="2712015"/>
            <a:ext cx="3519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solidFill>
                  <a:schemeClr val="bg1"/>
                </a:solidFill>
              </a:rPr>
              <a:t>МОСКВА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7B63D4-8928-47F9-BB43-D03FEE7A2BE5}"/>
              </a:ext>
            </a:extLst>
          </p:cNvPr>
          <p:cNvSpPr txBox="1"/>
          <p:nvPr/>
        </p:nvSpPr>
        <p:spPr>
          <a:xfrm>
            <a:off x="8230352" y="2712015"/>
            <a:ext cx="349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solidFill>
                  <a:schemeClr val="bg1"/>
                </a:solidFill>
              </a:rPr>
              <a:t>КИНГИССЕП</a:t>
            </a:r>
          </a:p>
        </p:txBody>
      </p:sp>
    </p:spTree>
    <p:extLst>
      <p:ext uri="{BB962C8B-B14F-4D97-AF65-F5344CB8AC3E}">
        <p14:creationId xmlns:p14="http://schemas.microsoft.com/office/powerpoint/2010/main" val="3426192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ХОЛДИНГ КОМПЛЕКСНЫХ РЕШЕНИЙ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321771-3DE1-4E20-8458-4958679B6E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1831506"/>
            <a:ext cx="1023234" cy="3925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2118AF-E182-4337-A59B-9B4A5D797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21" y="2675438"/>
            <a:ext cx="1027883" cy="5922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A42DFB-5E08-4287-A4E7-0722E3C39E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21" y="4739164"/>
            <a:ext cx="1023235" cy="5765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8B81D9-72A3-4C8D-868C-D9FDEAD68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3776464"/>
            <a:ext cx="1703382" cy="3797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68E123-23E4-4755-925A-7EBCC39FDF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5767027"/>
            <a:ext cx="1530219" cy="3073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B01B75-7DA7-4556-AD16-7B58FF1B63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3719062"/>
            <a:ext cx="1023432" cy="5687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38EBCC-CE55-464D-9276-9AC94AFB8A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1888412"/>
            <a:ext cx="1496070" cy="2787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BC713BC-419C-4A3C-8DA7-8F068F6919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2832438"/>
            <a:ext cx="1763368" cy="278765"/>
          </a:xfrm>
          <a:prstGeom prst="rect">
            <a:avLst/>
          </a:prstGeom>
        </p:spPr>
      </p:pic>
      <p:sp>
        <p:nvSpPr>
          <p:cNvPr id="20" name="Текст 6">
            <a:extLst>
              <a:ext uri="{FF2B5EF4-FFF2-40B4-BE49-F238E27FC236}">
                <a16:creationId xmlns:a16="http://schemas.microsoft.com/office/drawing/2014/main" id="{8E50A989-C3EF-4D7E-B951-C56C84D967B8}"/>
              </a:ext>
            </a:extLst>
          </p:cNvPr>
          <p:cNvSpPr txBox="1">
            <a:spLocks/>
          </p:cNvSpPr>
          <p:nvPr/>
        </p:nvSpPr>
        <p:spPr>
          <a:xfrm>
            <a:off x="8632866" y="1668698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Проектная светотехника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Профессиональные решения для освещения и управления светом 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Текст 6">
            <a:extLst>
              <a:ext uri="{FF2B5EF4-FFF2-40B4-BE49-F238E27FC236}">
                <a16:creationId xmlns:a16="http://schemas.microsoft.com/office/drawing/2014/main" id="{D62C3F99-A727-4DDF-844A-DC5E0A6BC18B}"/>
              </a:ext>
            </a:extLst>
          </p:cNvPr>
          <p:cNvSpPr txBox="1">
            <a:spLocks/>
          </p:cNvSpPr>
          <p:nvPr/>
        </p:nvSpPr>
        <p:spPr>
          <a:xfrm>
            <a:off x="8632866" y="2629909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Проектная светотехника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Стандарт современного светодиодного освещения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Текст 6">
            <a:extLst>
              <a:ext uri="{FF2B5EF4-FFF2-40B4-BE49-F238E27FC236}">
                <a16:creationId xmlns:a16="http://schemas.microsoft.com/office/drawing/2014/main" id="{88B8EFD7-D6A9-43B5-9B39-7F5B967087E2}"/>
              </a:ext>
            </a:extLst>
          </p:cNvPr>
          <p:cNvSpPr txBox="1">
            <a:spLocks/>
          </p:cNvSpPr>
          <p:nvPr/>
        </p:nvSpPr>
        <p:spPr>
          <a:xfrm>
            <a:off x="8632866" y="3644339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Автоматизация освещения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IoT </a:t>
            </a: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платформа для управления внутренним и наружным освещением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id="{F1057517-63F8-4A2D-A5D2-3708DFFE460E}"/>
              </a:ext>
            </a:extLst>
          </p:cNvPr>
          <p:cNvSpPr txBox="1">
            <a:spLocks/>
          </p:cNvSpPr>
          <p:nvPr/>
        </p:nvSpPr>
        <p:spPr>
          <a:xfrm>
            <a:off x="2318243" y="1670362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Электротехника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Модульное оборудование и системы прокладки кабеля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id="{799123B5-52B7-4E11-8CAD-D40D39DDEF7D}"/>
              </a:ext>
            </a:extLst>
          </p:cNvPr>
          <p:cNvSpPr txBox="1">
            <a:spLocks/>
          </p:cNvSpPr>
          <p:nvPr/>
        </p:nvSpPr>
        <p:spPr>
          <a:xfrm>
            <a:off x="2318243" y="2630396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Телеком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Кабельная продукция</a:t>
            </a:r>
            <a:b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и телекоммуникационные шкафы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Текст 6">
            <a:extLst>
              <a:ext uri="{FF2B5EF4-FFF2-40B4-BE49-F238E27FC236}">
                <a16:creationId xmlns:a16="http://schemas.microsoft.com/office/drawing/2014/main" id="{18BB4877-40BE-4559-9C75-DB5F02E4CB40}"/>
              </a:ext>
            </a:extLst>
          </p:cNvPr>
          <p:cNvSpPr txBox="1">
            <a:spLocks/>
          </p:cNvSpPr>
          <p:nvPr/>
        </p:nvSpPr>
        <p:spPr>
          <a:xfrm>
            <a:off x="2318243" y="3644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Программные продукты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Экосистема программных компонентов для автоматизации  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Текст 6">
            <a:extLst>
              <a:ext uri="{FF2B5EF4-FFF2-40B4-BE49-F238E27FC236}">
                <a16:creationId xmlns:a16="http://schemas.microsoft.com/office/drawing/2014/main" id="{28323134-AEC4-4DD0-8DAD-ACFAA5E12AD8}"/>
              </a:ext>
            </a:extLst>
          </p:cNvPr>
          <p:cNvSpPr txBox="1">
            <a:spLocks/>
          </p:cNvSpPr>
          <p:nvPr/>
        </p:nvSpPr>
        <p:spPr>
          <a:xfrm>
            <a:off x="2318243" y="4668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Автоматизация производства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Комплекс оборудования для эффективного управления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Текст 6">
            <a:extLst>
              <a:ext uri="{FF2B5EF4-FFF2-40B4-BE49-F238E27FC236}">
                <a16:creationId xmlns:a16="http://schemas.microsoft.com/office/drawing/2014/main" id="{37781178-DD12-4071-A041-984D5CF11421}"/>
              </a:ext>
            </a:extLst>
          </p:cNvPr>
          <p:cNvSpPr txBox="1">
            <a:spLocks/>
          </p:cNvSpPr>
          <p:nvPr/>
        </p:nvSpPr>
        <p:spPr>
          <a:xfrm>
            <a:off x="2318242" y="5561607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Модульное оборудование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Силовые автоматические выключатели</a:t>
            </a:r>
            <a:b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и низковольтная аппаратура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E710C77-08BB-480D-881A-CFF4D9AC43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4939441"/>
            <a:ext cx="2053259" cy="22736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5A75E90-C4F6-4662-ACD3-701E1B3BB8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5780226"/>
            <a:ext cx="1294964" cy="278765"/>
          </a:xfrm>
          <a:prstGeom prst="rect">
            <a:avLst/>
          </a:prstGeom>
        </p:spPr>
      </p:pic>
      <p:sp>
        <p:nvSpPr>
          <p:cNvPr id="32" name="Текст 6">
            <a:extLst>
              <a:ext uri="{FF2B5EF4-FFF2-40B4-BE49-F238E27FC236}">
                <a16:creationId xmlns:a16="http://schemas.microsoft.com/office/drawing/2014/main" id="{1066B0C4-F00D-4568-8D7E-60A09772CA03}"/>
              </a:ext>
            </a:extLst>
          </p:cNvPr>
          <p:cNvSpPr txBox="1">
            <a:spLocks/>
          </p:cNvSpPr>
          <p:nvPr/>
        </p:nvSpPr>
        <p:spPr>
          <a:xfrm>
            <a:off x="8632866" y="4668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Инвестиционные проекты</a:t>
            </a: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 Энергосбережение через механизм государственно-частного партнерства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3" name="Текст 6">
            <a:extLst>
              <a:ext uri="{FF2B5EF4-FFF2-40B4-BE49-F238E27FC236}">
                <a16:creationId xmlns:a16="http://schemas.microsoft.com/office/drawing/2014/main" id="{8CEB91BF-62FC-443F-B2D4-06556045F051}"/>
              </a:ext>
            </a:extLst>
          </p:cNvPr>
          <p:cNvSpPr txBox="1">
            <a:spLocks/>
          </p:cNvSpPr>
          <p:nvPr/>
        </p:nvSpPr>
        <p:spPr>
          <a:xfrm>
            <a:off x="8632866" y="5561607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Потолки и стеновые панели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Проектирование и производство  решений из листового металла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053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6E4A2A-8DC9-43E6-9BBE-2549C4658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418" y="6164545"/>
            <a:ext cx="4119870" cy="34687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BC0E14D-4A33-4745-BB83-FDC16C59114F}"/>
              </a:ext>
            </a:extLst>
          </p:cNvPr>
          <p:cNvSpPr/>
          <p:nvPr/>
        </p:nvSpPr>
        <p:spPr>
          <a:xfrm>
            <a:off x="5378824" y="1987211"/>
            <a:ext cx="6813176" cy="1332595"/>
          </a:xfrm>
          <a:prstGeom prst="rect">
            <a:avLst/>
          </a:prstGeom>
          <a:solidFill>
            <a:srgbClr val="FF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C4D54-208E-4DBB-89FD-749F26081432}"/>
              </a:ext>
            </a:extLst>
          </p:cNvPr>
          <p:cNvSpPr txBox="1"/>
          <p:nvPr/>
        </p:nvSpPr>
        <p:spPr>
          <a:xfrm>
            <a:off x="5582205" y="2421403"/>
            <a:ext cx="658035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dirty="0">
                <a:latin typeface="+mj-lt"/>
              </a:rPr>
              <a:t>ПОДПИСЫВАЙТЕСЬ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F70BE7-72DF-4B59-B17F-DA69BFC63664}"/>
              </a:ext>
            </a:extLst>
          </p:cNvPr>
          <p:cNvSpPr txBox="1"/>
          <p:nvPr/>
        </p:nvSpPr>
        <p:spPr>
          <a:xfrm>
            <a:off x="5582205" y="3675605"/>
            <a:ext cx="586124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dirty="0">
                <a:latin typeface="+mj-lt"/>
              </a:rPr>
              <a:t>БУДЬТЕ В КУРСЕ СОБЫТИЙ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54695F5-84C0-4E3E-A6CD-ED270B1773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18" t="10886" r="9718" b="11110"/>
          <a:stretch/>
        </p:blipFill>
        <p:spPr>
          <a:xfrm>
            <a:off x="1439015" y="1987211"/>
            <a:ext cx="2694333" cy="2608729"/>
          </a:xfrm>
          <a:prstGeom prst="rect">
            <a:avLst/>
          </a:prstGeom>
        </p:spPr>
      </p:pic>
      <p:sp>
        <p:nvSpPr>
          <p:cNvPr id="38" name="Текст 3">
            <a:extLst>
              <a:ext uri="{FF2B5EF4-FFF2-40B4-BE49-F238E27FC236}">
                <a16:creationId xmlns:a16="http://schemas.microsoft.com/office/drawing/2014/main" id="{EAF1CBDA-4287-4010-A459-5DA90106DD10}"/>
              </a:ext>
            </a:extLst>
          </p:cNvPr>
          <p:cNvSpPr txBox="1">
            <a:spLocks/>
          </p:cNvSpPr>
          <p:nvPr/>
        </p:nvSpPr>
        <p:spPr>
          <a:xfrm>
            <a:off x="1439015" y="4785022"/>
            <a:ext cx="2694333" cy="60249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TELEGRAM-</a:t>
            </a:r>
            <a:r>
              <a:rPr lang="ru-RU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КАНАЛ</a:t>
            </a:r>
            <a:endParaRPr lang="en-US" sz="2000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LEDEL </a:t>
            </a:r>
            <a:r>
              <a:rPr lang="ru-RU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И</a:t>
            </a: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 FEREKS</a:t>
            </a:r>
            <a:endParaRPr lang="ru-RU" sz="2000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FCA9C03B-F695-4961-920F-5A98D163855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pPr>
              <a:lnSpc>
                <a:spcPct val="100000"/>
              </a:lnSpc>
            </a:pPr>
            <a:r>
              <a:rPr lang="ru-RU" sz="3200" b="0" dirty="0"/>
              <a:t>НОВОСТИ, НОВИНКИ</a:t>
            </a:r>
            <a:br>
              <a:rPr lang="ru-RU" sz="3200" b="0" dirty="0"/>
            </a:br>
            <a:r>
              <a:rPr lang="ru-RU" sz="3200" b="0" dirty="0"/>
              <a:t>И АКЦИИ</a:t>
            </a:r>
          </a:p>
        </p:txBody>
      </p:sp>
    </p:spTree>
    <p:extLst>
      <p:ext uri="{BB962C8B-B14F-4D97-AF65-F5344CB8AC3E}">
        <p14:creationId xmlns:p14="http://schemas.microsoft.com/office/powerpoint/2010/main" val="2178713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BFB395-7E5D-40D8-A421-5729EEAB9B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2033" y="1799359"/>
            <a:ext cx="7739968" cy="505864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r>
              <a:rPr lang="ru-RU" sz="2400" dirty="0"/>
              <a:t>КОМПЛЕКСНОЕ РЕШЕНИЕ</a:t>
            </a:r>
            <a:br>
              <a:rPr lang="ru-RU" sz="2400" dirty="0"/>
            </a:br>
            <a:r>
              <a:rPr lang="en-US" sz="2400" dirty="0"/>
              <a:t>IEK GROUP</a:t>
            </a:r>
            <a:r>
              <a:rPr lang="ru-RU" sz="2400" dirty="0"/>
              <a:t> </a:t>
            </a:r>
            <a:r>
              <a:rPr lang="ru-RU" sz="2400" dirty="0">
                <a:solidFill>
                  <a:schemeClr val="bg1"/>
                </a:solidFill>
              </a:rPr>
              <a:t>ДЛЯ ДОРОЖНОЙ ОТРАСЛИ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16F37D6-7D43-40F2-9C4C-8E330E705E6E}"/>
              </a:ext>
            </a:extLst>
          </p:cNvPr>
          <p:cNvSpPr/>
          <p:nvPr/>
        </p:nvSpPr>
        <p:spPr>
          <a:xfrm>
            <a:off x="559328" y="1400994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67850B15-5BDB-46C4-A5AB-18FDAF7BFE04}"/>
              </a:ext>
            </a:extLst>
          </p:cNvPr>
          <p:cNvSpPr/>
          <p:nvPr/>
        </p:nvSpPr>
        <p:spPr>
          <a:xfrm>
            <a:off x="559328" y="5415261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459C58-8DD7-4FF6-87CB-E4EF4B24E6DB}"/>
              </a:ext>
            </a:extLst>
          </p:cNvPr>
          <p:cNvSpPr txBox="1"/>
          <p:nvPr/>
        </p:nvSpPr>
        <p:spPr>
          <a:xfrm>
            <a:off x="1960350" y="5437457"/>
            <a:ext cx="1598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/>
              <a:t>КАБЕЛЬНАЯ</a:t>
            </a:r>
          </a:p>
          <a:p>
            <a:pPr algn="r"/>
            <a:r>
              <a:rPr lang="ru-RU" sz="1600" b="1" dirty="0"/>
              <a:t>ПРОДУКЦИЯ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BFAB518F-E488-47AB-80EC-3AB1ADA08C90}"/>
              </a:ext>
            </a:extLst>
          </p:cNvPr>
          <p:cNvSpPr/>
          <p:nvPr/>
        </p:nvSpPr>
        <p:spPr>
          <a:xfrm>
            <a:off x="1942718" y="1545353"/>
            <a:ext cx="16161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b="1" dirty="0"/>
              <a:t>ОСВЕЩЕНИЕ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CAD72D0-CC08-4960-B897-E692EDEDC1FD}"/>
              </a:ext>
            </a:extLst>
          </p:cNvPr>
          <p:cNvSpPr/>
          <p:nvPr/>
        </p:nvSpPr>
        <p:spPr>
          <a:xfrm>
            <a:off x="559328" y="2739083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5C7BE55E-FA56-4003-B28C-FDF7C46D2674}"/>
              </a:ext>
            </a:extLst>
          </p:cNvPr>
          <p:cNvSpPr/>
          <p:nvPr/>
        </p:nvSpPr>
        <p:spPr>
          <a:xfrm>
            <a:off x="568391" y="4077172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73230CD-1453-40D7-B124-B817DBD3C71D}"/>
              </a:ext>
            </a:extLst>
          </p:cNvPr>
          <p:cNvSpPr txBox="1"/>
          <p:nvPr/>
        </p:nvSpPr>
        <p:spPr>
          <a:xfrm>
            <a:off x="1057275" y="2082257"/>
            <a:ext cx="25015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c</a:t>
            </a:r>
            <a:r>
              <a:rPr lang="ru-RU" sz="1100" dirty="0" err="1"/>
              <a:t>ветильники</a:t>
            </a:r>
            <a:br>
              <a:rPr lang="en-US" sz="1100" dirty="0"/>
            </a:br>
            <a:r>
              <a:rPr lang="ru-RU" sz="1100" dirty="0"/>
              <a:t>для всех категорий дорог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44C94DDC-4C26-423E-BA99-B2946A76CB1C}"/>
              </a:ext>
            </a:extLst>
          </p:cNvPr>
          <p:cNvSpPr/>
          <p:nvPr/>
        </p:nvSpPr>
        <p:spPr>
          <a:xfrm>
            <a:off x="1947527" y="4093298"/>
            <a:ext cx="16113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b="1" dirty="0"/>
              <a:t>ПРОКЛАДКА</a:t>
            </a:r>
          </a:p>
          <a:p>
            <a:pPr algn="r"/>
            <a:r>
              <a:rPr lang="ru-RU" sz="1600" b="1" dirty="0"/>
              <a:t>КАБЕЛЕЙ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C84F71D-91C7-4D28-896C-B7A98386E8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1052" y="4076164"/>
            <a:ext cx="976283" cy="136258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4F55A00-9031-4291-A528-0D7CFA74E3A6}"/>
              </a:ext>
            </a:extLst>
          </p:cNvPr>
          <p:cNvSpPr txBox="1"/>
          <p:nvPr/>
        </p:nvSpPr>
        <p:spPr>
          <a:xfrm>
            <a:off x="1167649" y="4713844"/>
            <a:ext cx="2415866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lnSpc>
                <a:spcPct val="90000"/>
              </a:lnSpc>
              <a:defRPr sz="1100">
                <a:solidFill>
                  <a:schemeClr val="bg1"/>
                </a:solidFill>
              </a:defRPr>
            </a:lvl1pPr>
          </a:lstStyle>
          <a:p>
            <a:r>
              <a:rPr lang="ru-RU" dirty="0" err="1">
                <a:solidFill>
                  <a:schemeClr val="tx1"/>
                </a:solidFill>
              </a:rPr>
              <a:t>кабеленесущие</a:t>
            </a:r>
            <a:r>
              <a:rPr lang="ru-RU" dirty="0">
                <a:solidFill>
                  <a:schemeClr val="tx1"/>
                </a:solidFill>
              </a:rPr>
              <a:t> системы, гофрированные двустенные трубы, СИП арматура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B087D58-62B0-4FE1-B922-0E4113C4138F}"/>
              </a:ext>
            </a:extLst>
          </p:cNvPr>
          <p:cNvSpPr txBox="1"/>
          <p:nvPr/>
        </p:nvSpPr>
        <p:spPr>
          <a:xfrm>
            <a:off x="1418782" y="5978886"/>
            <a:ext cx="2140083" cy="55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100" dirty="0"/>
              <a:t>построение структурированных кабельных систем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97D11CA-A322-440B-B77B-1EEC9E26F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445" y="5409275"/>
            <a:ext cx="1446058" cy="845944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D1E8025-E3F3-44B2-9711-6E1A53ED63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3" y="2593364"/>
            <a:ext cx="969675" cy="998765"/>
          </a:xfrm>
          <a:prstGeom prst="rect">
            <a:avLst/>
          </a:prstGeom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AD3F5224-FD80-4E5D-BACE-EA928C3CDEE6}"/>
              </a:ext>
            </a:extLst>
          </p:cNvPr>
          <p:cNvSpPr/>
          <p:nvPr/>
        </p:nvSpPr>
        <p:spPr>
          <a:xfrm>
            <a:off x="1418783" y="2752643"/>
            <a:ext cx="21400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/>
              <a:t>ЩИТОВОЕ </a:t>
            </a:r>
          </a:p>
          <a:p>
            <a:pPr algn="r"/>
            <a:r>
              <a:rPr lang="ru-RU" sz="1600" b="1" dirty="0"/>
              <a:t>ОБОРУДОВАНИЕ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CD1E44C-A87E-45C2-984E-433567365A3D}"/>
              </a:ext>
            </a:extLst>
          </p:cNvPr>
          <p:cNvSpPr txBox="1"/>
          <p:nvPr/>
        </p:nvSpPr>
        <p:spPr>
          <a:xfrm>
            <a:off x="1362095" y="3286992"/>
            <a:ext cx="2196771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100" dirty="0"/>
              <a:t>оболочки </a:t>
            </a:r>
            <a:br>
              <a:rPr lang="ru-RU" sz="1100" dirty="0"/>
            </a:br>
            <a:r>
              <a:rPr lang="ru-RU" sz="1100" dirty="0"/>
              <a:t>для электрических щитов и щитов управления 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5F77FD4A-114E-41F2-992D-F0DE2E2565E3}"/>
              </a:ext>
            </a:extLst>
          </p:cNvPr>
          <p:cNvSpPr/>
          <p:nvPr/>
        </p:nvSpPr>
        <p:spPr>
          <a:xfrm>
            <a:off x="3793325" y="1403216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3DD951EA-0CB2-4D82-9EC2-C0CAA583F9CB}"/>
              </a:ext>
            </a:extLst>
          </p:cNvPr>
          <p:cNvSpPr/>
          <p:nvPr/>
        </p:nvSpPr>
        <p:spPr>
          <a:xfrm>
            <a:off x="4988033" y="1422243"/>
            <a:ext cx="2098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cap="all" dirty="0"/>
              <a:t>Кабель-каналы</a:t>
            </a:r>
          </a:p>
          <a:p>
            <a:r>
              <a:rPr lang="en-US" sz="1600" b="1" cap="all" dirty="0"/>
              <a:t>PRIMER</a:t>
            </a: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FF36BB4B-1447-4520-9B05-B951116ABD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5275" y="1401121"/>
            <a:ext cx="1020234" cy="1182389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C6A69893-73D7-40F7-B6E0-88EA017F3C7E}"/>
              </a:ext>
            </a:extLst>
          </p:cNvPr>
          <p:cNvSpPr txBox="1"/>
          <p:nvPr/>
        </p:nvSpPr>
        <p:spPr>
          <a:xfrm>
            <a:off x="4988033" y="2099184"/>
            <a:ext cx="2449055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пластиковые </a:t>
            </a:r>
            <a:r>
              <a:rPr lang="ru-RU" sz="1100" dirty="0" err="1"/>
              <a:t>кабеленесущие</a:t>
            </a:r>
            <a:r>
              <a:rPr lang="ru-RU" sz="1100" dirty="0"/>
              <a:t> системы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8D5C1E9F-BD90-4242-9900-AED13A079786}"/>
              </a:ext>
            </a:extLst>
          </p:cNvPr>
          <p:cNvSpPr/>
          <p:nvPr/>
        </p:nvSpPr>
        <p:spPr>
          <a:xfrm>
            <a:off x="3793324" y="2743603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70135485-3C04-46D4-85F5-D67F5E200F56}"/>
              </a:ext>
            </a:extLst>
          </p:cNvPr>
          <p:cNvSpPr/>
          <p:nvPr/>
        </p:nvSpPr>
        <p:spPr>
          <a:xfrm>
            <a:off x="4988033" y="2752643"/>
            <a:ext cx="21673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ОБОРУДОВАНИЕ «КОНТАКТОР»</a:t>
            </a: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290F571D-437D-4C12-A0C0-D0FADDA3A7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795" y="2629346"/>
            <a:ext cx="820968" cy="1188374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B6129ECF-7DCD-4077-87AB-45DDFF8584BF}"/>
              </a:ext>
            </a:extLst>
          </p:cNvPr>
          <p:cNvSpPr txBox="1"/>
          <p:nvPr/>
        </p:nvSpPr>
        <p:spPr>
          <a:xfrm>
            <a:off x="4988033" y="3286992"/>
            <a:ext cx="2784822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автоматические выключатели модульные, в литом корпусе, воздушные</a:t>
            </a: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D9E1F317-D787-4F07-A3F2-D2361535B5A3}"/>
              </a:ext>
            </a:extLst>
          </p:cNvPr>
          <p:cNvSpPr/>
          <p:nvPr/>
        </p:nvSpPr>
        <p:spPr>
          <a:xfrm>
            <a:off x="3793325" y="5420021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3F697030-F027-43D4-8809-EA8E79ED98EF}"/>
              </a:ext>
            </a:extLst>
          </p:cNvPr>
          <p:cNvSpPr/>
          <p:nvPr/>
        </p:nvSpPr>
        <p:spPr>
          <a:xfrm>
            <a:off x="4988033" y="5437457"/>
            <a:ext cx="24511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АВТОМАТИЗАЦИЯ </a:t>
            </a:r>
            <a:r>
              <a:rPr lang="en-US" sz="1600" b="1" dirty="0"/>
              <a:t>ONI</a:t>
            </a:r>
            <a:endParaRPr lang="ru-RU" sz="1600" b="1" dirty="0"/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4188A6F-555C-4E49-BA84-FF7EF46D8C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4695" y="5325977"/>
            <a:ext cx="721189" cy="1230667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0B0A2155-7BB7-478C-B22B-0CDDE1741FFF}"/>
              </a:ext>
            </a:extLst>
          </p:cNvPr>
          <p:cNvSpPr txBox="1"/>
          <p:nvPr/>
        </p:nvSpPr>
        <p:spPr>
          <a:xfrm>
            <a:off x="4988033" y="5978886"/>
            <a:ext cx="2977987" cy="55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оборудование </a:t>
            </a:r>
            <a:br>
              <a:rPr lang="ru-RU" sz="1100" dirty="0"/>
            </a:br>
            <a:r>
              <a:rPr lang="ru-RU" sz="1100" dirty="0"/>
              <a:t>для автоматизации процессов </a:t>
            </a:r>
            <a:br>
              <a:rPr lang="ru-RU" sz="1100" dirty="0"/>
            </a:br>
            <a:r>
              <a:rPr lang="ru-RU" sz="1100" dirty="0"/>
              <a:t>и управления производством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3EA834FA-B76F-4FDE-9D9F-A7192C9265F7}"/>
              </a:ext>
            </a:extLst>
          </p:cNvPr>
          <p:cNvSpPr/>
          <p:nvPr/>
        </p:nvSpPr>
        <p:spPr>
          <a:xfrm>
            <a:off x="3793324" y="4081096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6781C145-6A29-41DE-80A9-93CBE10AEE07}"/>
              </a:ext>
            </a:extLst>
          </p:cNvPr>
          <p:cNvSpPr/>
          <p:nvPr/>
        </p:nvSpPr>
        <p:spPr>
          <a:xfrm>
            <a:off x="4988033" y="4093298"/>
            <a:ext cx="1705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НКУ </a:t>
            </a:r>
            <a:br>
              <a:rPr lang="ru-RU" sz="1600" b="1" dirty="0"/>
            </a:br>
            <a:r>
              <a:rPr lang="en-US" sz="1600" b="1" dirty="0"/>
              <a:t>FORMAT PRO</a:t>
            </a:r>
            <a:endParaRPr lang="ru-RU" sz="1600" b="1" dirty="0"/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4EEE2368-3EA8-4BF8-AA3A-B6DE2F9B40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553" y="3843672"/>
            <a:ext cx="588568" cy="1374697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3A738D7-7232-4A23-9580-6E0797BCD865}"/>
              </a:ext>
            </a:extLst>
          </p:cNvPr>
          <p:cNvSpPr txBox="1"/>
          <p:nvPr/>
        </p:nvSpPr>
        <p:spPr>
          <a:xfrm>
            <a:off x="4988033" y="4767035"/>
            <a:ext cx="2734493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100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система низковольтных комплектных устройств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255024-B958-4616-A40A-A407988BE3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391" y="1433308"/>
            <a:ext cx="1441112" cy="97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3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object 5">
            <a:extLst>
              <a:ext uri="{FF2B5EF4-FFF2-40B4-BE49-F238E27FC236}">
                <a16:creationId xmlns:a16="http://schemas.microsoft.com/office/drawing/2014/main" id="{2CDBBC61-2BF8-4F81-8E61-6D15641FF7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4143" y="1271238"/>
            <a:ext cx="2255801" cy="5586762"/>
          </a:xfrm>
          <a:prstGeom prst="rect">
            <a:avLst/>
          </a:prstGeom>
        </p:spPr>
      </p:pic>
      <p:pic>
        <p:nvPicPr>
          <p:cNvPr id="27" name="object 6">
            <a:extLst>
              <a:ext uri="{FF2B5EF4-FFF2-40B4-BE49-F238E27FC236}">
                <a16:creationId xmlns:a16="http://schemas.microsoft.com/office/drawing/2014/main" id="{35C8CC82-A22C-49DC-B25B-F36AFE80F12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271238"/>
            <a:ext cx="2247899" cy="5586762"/>
          </a:xfrm>
          <a:prstGeom prst="rect">
            <a:avLst/>
          </a:prstGeom>
        </p:spPr>
      </p:pic>
      <p:pic>
        <p:nvPicPr>
          <p:cNvPr id="24" name="object 7">
            <a:extLst>
              <a:ext uri="{FF2B5EF4-FFF2-40B4-BE49-F238E27FC236}">
                <a16:creationId xmlns:a16="http://schemas.microsoft.com/office/drawing/2014/main" id="{5A40E070-B648-4066-86E1-1CA87AA9852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5544" y="1271238"/>
            <a:ext cx="2258854" cy="5586762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50337" y="1648255"/>
            <a:ext cx="6126865" cy="698500"/>
          </a:xfrm>
        </p:spPr>
        <p:txBody>
          <a:bodyPr/>
          <a:lstStyle/>
          <a:p>
            <a:pPr marL="0" indent="0">
              <a:buNone/>
            </a:pPr>
            <a:r>
              <a:rPr lang="ru-RU" sz="2500" b="0" dirty="0"/>
              <a:t>ВОЗНЕСЕНСКИЙ ТРАКТ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F1327C1-4D65-4411-93EA-7970EE316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20100" y="1700931"/>
            <a:ext cx="2984500" cy="511368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/>
              <a:t>г. Казань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ОСВЕЩЕНИЕ НОВЫХ ДОРОГ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5963F3E-10BF-4386-B518-53FD8721A5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34399" y="2711122"/>
            <a:ext cx="3412435" cy="1433495"/>
          </a:xfrm>
          <a:prstGeom prst="rect">
            <a:avLst/>
          </a:prstGeom>
        </p:spPr>
        <p:txBody>
          <a:bodyPr/>
          <a:lstStyle/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Blip>
                <a:blip r:embed="rId5"/>
              </a:buBlip>
              <a:defRPr/>
            </a:pP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Длина первой очереди: </a:t>
            </a:r>
            <a: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3,8 км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Blip>
                <a:blip r:embed="rId5"/>
              </a:buBlip>
              <a:defRPr/>
            </a:pPr>
            <a: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470 опор </a:t>
            </a: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освещения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Blip>
                <a:blip r:embed="rId5"/>
              </a:buBlip>
              <a:defRPr/>
            </a:pPr>
            <a: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1400 установленных светильников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ED6306A-C101-4420-AA89-7603663CE70F}"/>
              </a:ext>
            </a:extLst>
          </p:cNvPr>
          <p:cNvSpPr txBox="1">
            <a:spLocks/>
          </p:cNvSpPr>
          <p:nvPr/>
        </p:nvSpPr>
        <p:spPr>
          <a:xfrm>
            <a:off x="8534399" y="4157618"/>
            <a:ext cx="3526733" cy="54050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16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ОБОРУДОВАНИЕ:</a:t>
            </a:r>
            <a:br>
              <a:rPr lang="ru-RU" sz="16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16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FEREKS </a:t>
            </a:r>
            <a:r>
              <a:rPr lang="ru-RU" sz="16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ДКУ</a:t>
            </a:r>
            <a:br>
              <a:rPr lang="en-US" sz="16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ru-RU" sz="160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0A1F0DD2-F793-429F-A494-B5C7A7038058}"/>
              </a:ext>
            </a:extLst>
          </p:cNvPr>
          <p:cNvSpPr txBox="1">
            <a:spLocks/>
          </p:cNvSpPr>
          <p:nvPr/>
        </p:nvSpPr>
        <p:spPr>
          <a:xfrm>
            <a:off x="8420100" y="4763402"/>
            <a:ext cx="3235872" cy="118545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sz="1400" b="1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35 - 200 Вт</a:t>
            </a:r>
          </a:p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sz="1400" b="1" dirty="0">
                <a:solidFill>
                  <a:schemeClr val="accent1"/>
                </a:solidFill>
                <a:ea typeface="Cambria" panose="02040503050406030204" pitchFamily="18" charset="0"/>
              </a:rPr>
              <a:t>цветовая температура: 4000К</a:t>
            </a:r>
          </a:p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sz="1400" b="1" dirty="0">
                <a:solidFill>
                  <a:schemeClr val="accent1"/>
                </a:solidFill>
                <a:ea typeface="Cambria" panose="02040503050406030204" pitchFamily="18" charset="0"/>
              </a:rPr>
              <a:t>КСС: Ш2</a:t>
            </a:r>
            <a:endParaRPr lang="ru-RU" sz="1400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190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9EE8A2-6D73-41FC-979D-E2E46137D0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66825"/>
            <a:ext cx="5126038" cy="5591175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8043" y="1648255"/>
            <a:ext cx="6259160" cy="698500"/>
          </a:xfrm>
        </p:spPr>
        <p:txBody>
          <a:bodyPr/>
          <a:lstStyle/>
          <a:p>
            <a:pPr marL="0" indent="0" algn="ctr">
              <a:buNone/>
            </a:pPr>
            <a:r>
              <a:rPr lang="ru-RU" b="0" dirty="0"/>
              <a:t>ЦКАД-3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F1327C1-4D65-4411-93EA-7970EE316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24779" y="1648254"/>
            <a:ext cx="2529046" cy="625243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/>
              <a:t>г. Москва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ОСВЕЩЕНИЕ НОВЫХ ДОРОГ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ED6306A-C101-4420-AA89-7603663CE70F}"/>
              </a:ext>
            </a:extLst>
          </p:cNvPr>
          <p:cNvSpPr txBox="1">
            <a:spLocks/>
          </p:cNvSpPr>
          <p:nvPr/>
        </p:nvSpPr>
        <p:spPr>
          <a:xfrm>
            <a:off x="5448740" y="2609409"/>
            <a:ext cx="3544509" cy="46149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en-US" sz="2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FEREKS </a:t>
            </a:r>
            <a:r>
              <a:rPr lang="ru-RU" sz="2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ДКУ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BC863FFD-35C1-49EC-9322-02D9CC5DD772}"/>
              </a:ext>
            </a:extLst>
          </p:cNvPr>
          <p:cNvSpPr txBox="1">
            <a:spLocks/>
          </p:cNvSpPr>
          <p:nvPr/>
        </p:nvSpPr>
        <p:spPr>
          <a:xfrm>
            <a:off x="5448740" y="3190299"/>
            <a:ext cx="3157377" cy="52549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dirty="0">
                <a:ea typeface="Open Sans Light" panose="020B0306030504020204" pitchFamily="34" charset="0"/>
                <a:cs typeface="Open Sans Light" panose="020B0306030504020204" pitchFamily="34" charset="0"/>
              </a:rPr>
              <a:t>Базовое решение</a:t>
            </a:r>
            <a:br>
              <a:rPr lang="ru-RU" sz="16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600" dirty="0">
                <a:ea typeface="Open Sans Light" panose="020B0306030504020204" pitchFamily="34" charset="0"/>
                <a:cs typeface="Open Sans Light" panose="020B0306030504020204" pitchFamily="34" charset="0"/>
              </a:rPr>
              <a:t>для освещения дорог.</a:t>
            </a:r>
            <a:endParaRPr lang="ru-RU" sz="1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5992D4-380C-4ABA-BBF8-34919EE429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300815" flipH="1">
            <a:off x="9610798" y="2078188"/>
            <a:ext cx="2424166" cy="3466355"/>
          </a:xfrm>
          <a:prstGeom prst="rect">
            <a:avLst/>
          </a:prstGeom>
        </p:spPr>
      </p:pic>
      <p:sp>
        <p:nvSpPr>
          <p:cNvPr id="16" name="Текст 10">
            <a:extLst>
              <a:ext uri="{FF2B5EF4-FFF2-40B4-BE49-F238E27FC236}">
                <a16:creationId xmlns:a16="http://schemas.microsoft.com/office/drawing/2014/main" id="{10769302-A129-4720-AB87-DA457B691B97}"/>
              </a:ext>
            </a:extLst>
          </p:cNvPr>
          <p:cNvSpPr txBox="1">
            <a:spLocks/>
          </p:cNvSpPr>
          <p:nvPr/>
        </p:nvSpPr>
        <p:spPr>
          <a:xfrm>
            <a:off x="5448740" y="5187709"/>
            <a:ext cx="2276363" cy="32366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НА ОБЪЕКТЕ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33678B-AA0C-436B-A402-CDD8CC4F84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8507" y="5752130"/>
            <a:ext cx="550635" cy="55063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921670B-58DB-4C69-ACAE-3821A47684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999" y="5752130"/>
            <a:ext cx="550635" cy="550635"/>
          </a:xfrm>
          <a:prstGeom prst="rect">
            <a:avLst/>
          </a:prstGeom>
        </p:spPr>
      </p:pic>
      <p:sp>
        <p:nvSpPr>
          <p:cNvPr id="22" name="Text 2">
            <a:extLst>
              <a:ext uri="{FF2B5EF4-FFF2-40B4-BE49-F238E27FC236}">
                <a16:creationId xmlns:a16="http://schemas.microsoft.com/office/drawing/2014/main" id="{E7DAA354-DC11-420A-A7AD-C0985CBAB9BA}"/>
              </a:ext>
            </a:extLst>
          </p:cNvPr>
          <p:cNvSpPr txBox="1"/>
          <p:nvPr/>
        </p:nvSpPr>
        <p:spPr>
          <a:xfrm>
            <a:off x="10149295" y="5752130"/>
            <a:ext cx="93805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в реестре </a:t>
            </a:r>
            <a:b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28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РЭП</a:t>
            </a:r>
            <a:endParaRPr sz="28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4B99A120-F0B3-4697-8408-1EEF8E91BCE2}"/>
              </a:ext>
            </a:extLst>
          </p:cNvPr>
          <p:cNvSpPr txBox="1">
            <a:spLocks/>
          </p:cNvSpPr>
          <p:nvPr/>
        </p:nvSpPr>
        <p:spPr>
          <a:xfrm>
            <a:off x="5370586" y="5591175"/>
            <a:ext cx="3426683" cy="827291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78 - 130 Вт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цветовая температура: 4000К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id="{DF76208E-D3FC-48D6-ADEE-2C658A51DBF0}"/>
              </a:ext>
            </a:extLst>
          </p:cNvPr>
          <p:cNvSpPr txBox="1">
            <a:spLocks/>
          </p:cNvSpPr>
          <p:nvPr/>
        </p:nvSpPr>
        <p:spPr>
          <a:xfrm>
            <a:off x="5448740" y="4110492"/>
            <a:ext cx="5366405" cy="646407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ОСВЕЩЕНО</a:t>
            </a:r>
            <a:br>
              <a:rPr lang="ru-RU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106 КМ ДОРОГ</a:t>
            </a:r>
          </a:p>
        </p:txBody>
      </p:sp>
    </p:spTree>
    <p:extLst>
      <p:ext uri="{BB962C8B-B14F-4D97-AF65-F5344CB8AC3E}">
        <p14:creationId xmlns:p14="http://schemas.microsoft.com/office/powerpoint/2010/main" val="1241997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84A49E-42F6-4B08-AEA1-7F52C7F495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886743" y="3552746"/>
            <a:ext cx="4462845" cy="21476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9EE8A2-6D73-41FC-979D-E2E46137D0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66824"/>
            <a:ext cx="5126038" cy="5591175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04556" y="1565163"/>
            <a:ext cx="4992846" cy="778306"/>
          </a:xfrm>
        </p:spPr>
        <p:txBody>
          <a:bodyPr/>
          <a:lstStyle/>
          <a:p>
            <a:pPr marL="0" indent="0">
              <a:buNone/>
            </a:pPr>
            <a:r>
              <a:rPr lang="ru-RU" sz="2000" b="0" dirty="0"/>
              <a:t>ПЕРЕОСВЕЩЕНИЕ УЛИЦ</a:t>
            </a:r>
            <a:br>
              <a:rPr lang="ru-RU" sz="2000" b="0" dirty="0"/>
            </a:br>
            <a:r>
              <a:rPr lang="ru-RU" sz="2000" b="0" dirty="0"/>
              <a:t>К САММИТУ </a:t>
            </a:r>
            <a:r>
              <a:rPr lang="en-US" sz="2000" b="0" dirty="0"/>
              <a:t>BRICS 2024</a:t>
            </a:r>
            <a:endParaRPr lang="ru-RU" sz="2000" b="0" dirty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F1327C1-4D65-4411-93EA-7970EE316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24779" y="1648254"/>
            <a:ext cx="2529046" cy="625243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/>
              <a:t>г. Казань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ЧАСТЬ БОЛЬШОЙ СТРОЙКИ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ED6306A-C101-4420-AA89-7603663CE70F}"/>
              </a:ext>
            </a:extLst>
          </p:cNvPr>
          <p:cNvSpPr txBox="1">
            <a:spLocks/>
          </p:cNvSpPr>
          <p:nvPr/>
        </p:nvSpPr>
        <p:spPr>
          <a:xfrm>
            <a:off x="5448740" y="2609409"/>
            <a:ext cx="3544509" cy="46149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en-US" sz="2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FEREKS FLA</a:t>
            </a:r>
            <a:endParaRPr lang="ru-RU" sz="280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BC863FFD-35C1-49EC-9322-02D9CC5DD772}"/>
              </a:ext>
            </a:extLst>
          </p:cNvPr>
          <p:cNvSpPr txBox="1">
            <a:spLocks/>
          </p:cNvSpPr>
          <p:nvPr/>
        </p:nvSpPr>
        <p:spPr>
          <a:xfrm>
            <a:off x="5448740" y="3190299"/>
            <a:ext cx="3157377" cy="52549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dirty="0"/>
              <a:t>Литой алюминиевый корпус</a:t>
            </a:r>
            <a:br>
              <a:rPr lang="ru-RU" sz="1600" dirty="0"/>
            </a:br>
            <a:r>
              <a:rPr lang="ru-RU" sz="1600" dirty="0"/>
              <a:t>с пластиковой крышкой.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10769302-A129-4720-AB87-DA457B691B97}"/>
              </a:ext>
            </a:extLst>
          </p:cNvPr>
          <p:cNvSpPr txBox="1">
            <a:spLocks/>
          </p:cNvSpPr>
          <p:nvPr/>
        </p:nvSpPr>
        <p:spPr>
          <a:xfrm>
            <a:off x="5448740" y="5187709"/>
            <a:ext cx="2276363" cy="32366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НА ОБЪЕКТЕ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921670B-58DB-4C69-ACAE-3821A47684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4952" y="6143846"/>
            <a:ext cx="550635" cy="550635"/>
          </a:xfrm>
          <a:prstGeom prst="rect">
            <a:avLst/>
          </a:prstGeom>
        </p:spPr>
      </p:pic>
      <p:sp>
        <p:nvSpPr>
          <p:cNvPr id="22" name="Text 2">
            <a:extLst>
              <a:ext uri="{FF2B5EF4-FFF2-40B4-BE49-F238E27FC236}">
                <a16:creationId xmlns:a16="http://schemas.microsoft.com/office/drawing/2014/main" id="{E7DAA354-DC11-420A-A7AD-C0985CBAB9BA}"/>
              </a:ext>
            </a:extLst>
          </p:cNvPr>
          <p:cNvSpPr txBox="1"/>
          <p:nvPr/>
        </p:nvSpPr>
        <p:spPr>
          <a:xfrm>
            <a:off x="9481248" y="6143846"/>
            <a:ext cx="93805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в реестре </a:t>
            </a:r>
            <a:b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28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РЭП</a:t>
            </a:r>
            <a:endParaRPr sz="28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4B99A120-F0B3-4697-8408-1EEF8E91BCE2}"/>
              </a:ext>
            </a:extLst>
          </p:cNvPr>
          <p:cNvSpPr txBox="1">
            <a:spLocks/>
          </p:cNvSpPr>
          <p:nvPr/>
        </p:nvSpPr>
        <p:spPr>
          <a:xfrm>
            <a:off x="5370587" y="5591175"/>
            <a:ext cx="3013758" cy="827291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84 и 140 Вт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цветовая температура: 4000К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световой поток: 15120 и 22000 лм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id="{DF76208E-D3FC-48D6-ADEE-2C658A51DBF0}"/>
              </a:ext>
            </a:extLst>
          </p:cNvPr>
          <p:cNvSpPr txBox="1">
            <a:spLocks/>
          </p:cNvSpPr>
          <p:nvPr/>
        </p:nvSpPr>
        <p:spPr>
          <a:xfrm>
            <a:off x="5448740" y="3953046"/>
            <a:ext cx="3723395" cy="997411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400</a:t>
            </a:r>
            <a:br>
              <a:rPr lang="ru-RU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УСТАНОВЛЕННЫХ СВЕТИЛЬНИКОВ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CE58F4-B644-4DFE-AA6D-8340E92A49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239106" y="3905107"/>
            <a:ext cx="4462844" cy="144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14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1203AA7-E4EF-448C-811E-775EE911F1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736" y="3125812"/>
            <a:ext cx="3383619" cy="167532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5969C34-AB9A-417E-8D86-771E50945F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2109" y="3125812"/>
            <a:ext cx="3363760" cy="167532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273FE7D-7C01-4643-9606-CEACB4D93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736" y="5003980"/>
            <a:ext cx="3370427" cy="16753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BC64E0A-8C2C-446C-AB09-F317D81394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2109" y="5003980"/>
            <a:ext cx="3363760" cy="16753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69BA69-218B-49AC-B509-8D35EED2B4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736" y="1247644"/>
            <a:ext cx="3370427" cy="16753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A194508-F872-4D8B-A1A7-1AECC42599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2109" y="1245969"/>
            <a:ext cx="3370427" cy="1675320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50337" y="1648255"/>
            <a:ext cx="6126865" cy="6985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0" dirty="0"/>
              <a:t>ПЛОЩАДЬ ЛЕНИНА</a:t>
            </a:r>
            <a:endParaRPr lang="en-US" sz="2800" b="0" dirty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F1327C1-4D65-4411-93EA-7970EE316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10413" y="1700931"/>
            <a:ext cx="2502588" cy="679919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г. Новосибирск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МАЧТОВОЕ ОСВЕЩЕНИЕ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1416194-7B12-49BF-8CDA-540BBE71F24E}"/>
              </a:ext>
            </a:extLst>
          </p:cNvPr>
          <p:cNvSpPr txBox="1"/>
          <p:nvPr/>
        </p:nvSpPr>
        <p:spPr>
          <a:xfrm rot="16200000">
            <a:off x="6212796" y="5580030"/>
            <a:ext cx="1683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alpha val="60000"/>
                  </a:schemeClr>
                </a:solidFill>
                <a:latin typeface="+mj-lt"/>
              </a:rPr>
              <a:t>2023</a:t>
            </a:r>
          </a:p>
        </p:txBody>
      </p:sp>
      <p:sp>
        <p:nvSpPr>
          <p:cNvPr id="45" name="Текст 10">
            <a:extLst>
              <a:ext uri="{FF2B5EF4-FFF2-40B4-BE49-F238E27FC236}">
                <a16:creationId xmlns:a16="http://schemas.microsoft.com/office/drawing/2014/main" id="{914E1CD5-4280-47E4-8533-8FA4E614CF01}"/>
              </a:ext>
            </a:extLst>
          </p:cNvPr>
          <p:cNvSpPr txBox="1">
            <a:spLocks/>
          </p:cNvSpPr>
          <p:nvPr/>
        </p:nvSpPr>
        <p:spPr>
          <a:xfrm>
            <a:off x="7535951" y="2799782"/>
            <a:ext cx="1646717" cy="602618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en-US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FEREKS FHB</a:t>
            </a:r>
            <a:br>
              <a:rPr lang="en-US" sz="16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ru-RU" sz="160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aphicFrame>
        <p:nvGraphicFramePr>
          <p:cNvPr id="50" name="Объект 49">
            <a:extLst>
              <a:ext uri="{FF2B5EF4-FFF2-40B4-BE49-F238E27FC236}">
                <a16:creationId xmlns:a16="http://schemas.microsoft.com/office/drawing/2014/main" id="{A88B1130-DC7F-4E74-8F13-BE34A27297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46807" y="4264701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3" name="CorelDRAW" r:id="rId9" imgW="1364362" imgH="1365885" progId="CorelDraw.Graphic.23">
                  <p:embed/>
                </p:oleObj>
              </mc:Choice>
              <mc:Fallback>
                <p:oleObj name="CorelDRAW" r:id="rId9" imgW="1364362" imgH="1365885" progId="CorelDraw.Graphic.23">
                  <p:embed/>
                  <p:pic>
                    <p:nvPicPr>
                      <p:cNvPr id="50" name="Объект 49">
                        <a:extLst>
                          <a:ext uri="{FF2B5EF4-FFF2-40B4-BE49-F238E27FC236}">
                            <a16:creationId xmlns:a16="http://schemas.microsoft.com/office/drawing/2014/main" id="{A88B1130-DC7F-4E74-8F13-BE34A27297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46807" y="4264701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Объект 50">
            <a:extLst>
              <a:ext uri="{FF2B5EF4-FFF2-40B4-BE49-F238E27FC236}">
                <a16:creationId xmlns:a16="http://schemas.microsoft.com/office/drawing/2014/main" id="{870A1536-208B-4484-814E-A0FFC4F12A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46807" y="5537950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4" name="CorelDRAW" r:id="rId11" imgW="1364362" imgH="1365885" progId="CorelDraw.Graphic.23">
                  <p:embed/>
                </p:oleObj>
              </mc:Choice>
              <mc:Fallback>
                <p:oleObj name="CorelDRAW" r:id="rId11" imgW="1364362" imgH="1365885" progId="CorelDraw.Graphic.23">
                  <p:embed/>
                  <p:pic>
                    <p:nvPicPr>
                      <p:cNvPr id="51" name="Объект 50">
                        <a:extLst>
                          <a:ext uri="{FF2B5EF4-FFF2-40B4-BE49-F238E27FC236}">
                            <a16:creationId xmlns:a16="http://schemas.microsoft.com/office/drawing/2014/main" id="{870A1536-208B-4484-814E-A0FFC4F12A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546807" y="5537950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Объект 51">
            <a:extLst>
              <a:ext uri="{FF2B5EF4-FFF2-40B4-BE49-F238E27FC236}">
                <a16:creationId xmlns:a16="http://schemas.microsoft.com/office/drawing/2014/main" id="{143A3107-B24B-4F0B-8E29-F74F80A731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46598" y="6173110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5" name="CorelDRAW" r:id="rId13" imgW="1364362" imgH="1365885" progId="CorelDraw.Graphic.23">
                  <p:embed/>
                </p:oleObj>
              </mc:Choice>
              <mc:Fallback>
                <p:oleObj name="CorelDRAW" r:id="rId13" imgW="1364362" imgH="1365885" progId="CorelDraw.Graphic.23">
                  <p:embed/>
                  <p:pic>
                    <p:nvPicPr>
                      <p:cNvPr id="52" name="Объект 51">
                        <a:extLst>
                          <a:ext uri="{FF2B5EF4-FFF2-40B4-BE49-F238E27FC236}">
                            <a16:creationId xmlns:a16="http://schemas.microsoft.com/office/drawing/2014/main" id="{143A3107-B24B-4F0B-8E29-F74F80A731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546598" y="6173110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Text 2">
            <a:extLst>
              <a:ext uri="{FF2B5EF4-FFF2-40B4-BE49-F238E27FC236}">
                <a16:creationId xmlns:a16="http://schemas.microsoft.com/office/drawing/2014/main" id="{49712F43-46E5-4991-9D76-CAFE21BCA9DD}"/>
              </a:ext>
            </a:extLst>
          </p:cNvPr>
          <p:cNvSpPr txBox="1"/>
          <p:nvPr/>
        </p:nvSpPr>
        <p:spPr>
          <a:xfrm>
            <a:off x="8034052" y="4902791"/>
            <a:ext cx="172177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5000К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цветовая температура</a:t>
            </a:r>
            <a:endParaRPr sz="1050" dirty="0"/>
          </a:p>
        </p:txBody>
      </p:sp>
      <p:sp>
        <p:nvSpPr>
          <p:cNvPr id="54" name="Text 2">
            <a:extLst>
              <a:ext uri="{FF2B5EF4-FFF2-40B4-BE49-F238E27FC236}">
                <a16:creationId xmlns:a16="http://schemas.microsoft.com/office/drawing/2014/main" id="{4EBFD3DE-6A30-4B2D-B47F-07C719A5834C}"/>
              </a:ext>
            </a:extLst>
          </p:cNvPr>
          <p:cNvSpPr txBox="1"/>
          <p:nvPr/>
        </p:nvSpPr>
        <p:spPr>
          <a:xfrm>
            <a:off x="8034052" y="4267631"/>
            <a:ext cx="1534207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600 Вт</a:t>
            </a:r>
            <a:r>
              <a:rPr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мощность</a:t>
            </a:r>
            <a:endParaRPr sz="1050" dirty="0"/>
          </a:p>
        </p:txBody>
      </p:sp>
      <p:sp>
        <p:nvSpPr>
          <p:cNvPr id="55" name="Text 2">
            <a:extLst>
              <a:ext uri="{FF2B5EF4-FFF2-40B4-BE49-F238E27FC236}">
                <a16:creationId xmlns:a16="http://schemas.microsoft.com/office/drawing/2014/main" id="{5DB2FA22-244E-4F03-A5B9-65FDE4DF1EBA}"/>
              </a:ext>
            </a:extLst>
          </p:cNvPr>
          <p:cNvSpPr txBox="1"/>
          <p:nvPr/>
        </p:nvSpPr>
        <p:spPr>
          <a:xfrm>
            <a:off x="8034052" y="5537951"/>
            <a:ext cx="1094022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F</a:t>
            </a: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30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КСС</a:t>
            </a:r>
            <a:endParaRPr sz="1050" dirty="0"/>
          </a:p>
        </p:txBody>
      </p:sp>
      <p:sp>
        <p:nvSpPr>
          <p:cNvPr id="56" name="Text 2">
            <a:extLst>
              <a:ext uri="{FF2B5EF4-FFF2-40B4-BE49-F238E27FC236}">
                <a16:creationId xmlns:a16="http://schemas.microsoft.com/office/drawing/2014/main" id="{FD36EE5B-756E-47A0-9D8F-8E6EE4CD92F5}"/>
              </a:ext>
            </a:extLst>
          </p:cNvPr>
          <p:cNvSpPr txBox="1"/>
          <p:nvPr/>
        </p:nvSpPr>
        <p:spPr>
          <a:xfrm>
            <a:off x="8034052" y="6173111"/>
            <a:ext cx="172177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CRI</a:t>
            </a: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80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индекс цветопередачи</a:t>
            </a:r>
            <a:endParaRPr sz="1050" dirty="0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4F9D5B0-D134-4DC5-A32E-58279144D20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807" y="4899860"/>
            <a:ext cx="380430" cy="38043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266EB2A9-A741-45F7-B6FF-68B6B2A81D7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828" y="6176482"/>
            <a:ext cx="380431" cy="380431"/>
          </a:xfrm>
          <a:prstGeom prst="rect">
            <a:avLst/>
          </a:prstGeom>
        </p:spPr>
      </p:pic>
      <p:sp>
        <p:nvSpPr>
          <p:cNvPr id="61" name="Text 2">
            <a:extLst>
              <a:ext uri="{FF2B5EF4-FFF2-40B4-BE49-F238E27FC236}">
                <a16:creationId xmlns:a16="http://schemas.microsoft.com/office/drawing/2014/main" id="{C987BAAB-9A3A-4E3F-8901-1F603B276B83}"/>
              </a:ext>
            </a:extLst>
          </p:cNvPr>
          <p:cNvSpPr txBox="1"/>
          <p:nvPr/>
        </p:nvSpPr>
        <p:spPr>
          <a:xfrm>
            <a:off x="10272611" y="6173110"/>
            <a:ext cx="850169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5 лет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гарантия</a:t>
            </a:r>
            <a:endParaRPr sz="1050" dirty="0"/>
          </a:p>
        </p:txBody>
      </p:sp>
      <p:sp>
        <p:nvSpPr>
          <p:cNvPr id="62" name="Текст 10">
            <a:extLst>
              <a:ext uri="{FF2B5EF4-FFF2-40B4-BE49-F238E27FC236}">
                <a16:creationId xmlns:a16="http://schemas.microsoft.com/office/drawing/2014/main" id="{AE8AF5C4-4DF3-4D2E-A97D-CBC657F88847}"/>
              </a:ext>
            </a:extLst>
          </p:cNvPr>
          <p:cNvSpPr txBox="1">
            <a:spLocks/>
          </p:cNvSpPr>
          <p:nvPr/>
        </p:nvSpPr>
        <p:spPr>
          <a:xfrm>
            <a:off x="7535951" y="3563297"/>
            <a:ext cx="2032308" cy="511368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300" dirty="0">
                <a:ea typeface="Open Sans Light" panose="020B0306030504020204" pitchFamily="34" charset="0"/>
                <a:cs typeface="Open Sans Light" panose="020B0306030504020204" pitchFamily="34" charset="0"/>
              </a:rPr>
              <a:t>Энергоэффективность установки до 140 лм/Вт.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75915F-E4C5-4E13-B3A1-BE437518DC2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798341" y="2270589"/>
            <a:ext cx="2403933" cy="251748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85964380-718B-4FB3-A6C0-60133F235F2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6405" y="5541321"/>
            <a:ext cx="383395" cy="380873"/>
          </a:xfrm>
          <a:prstGeom prst="rect">
            <a:avLst/>
          </a:prstGeom>
        </p:spPr>
      </p:pic>
      <p:sp>
        <p:nvSpPr>
          <p:cNvPr id="66" name="Text 2">
            <a:extLst>
              <a:ext uri="{FF2B5EF4-FFF2-40B4-BE49-F238E27FC236}">
                <a16:creationId xmlns:a16="http://schemas.microsoft.com/office/drawing/2014/main" id="{8CB84FF8-B3E3-4714-807B-A73E4C1D479E}"/>
              </a:ext>
            </a:extLst>
          </p:cNvPr>
          <p:cNvSpPr txBox="1"/>
          <p:nvPr/>
        </p:nvSpPr>
        <p:spPr>
          <a:xfrm>
            <a:off x="10281776" y="4899860"/>
            <a:ext cx="172177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30 </a:t>
            </a:r>
            <a:r>
              <a:rPr lang="ru-RU" sz="1700" dirty="0" err="1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лк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 err="1"/>
              <a:t>Еср</a:t>
            </a:r>
            <a:endParaRPr sz="1050" dirty="0"/>
          </a:p>
        </p:txBody>
      </p:sp>
      <p:sp>
        <p:nvSpPr>
          <p:cNvPr id="67" name="Text 2">
            <a:extLst>
              <a:ext uri="{FF2B5EF4-FFF2-40B4-BE49-F238E27FC236}">
                <a16:creationId xmlns:a16="http://schemas.microsoft.com/office/drawing/2014/main" id="{4A9F05E6-05F8-4B7E-B38C-77EA3289C9A7}"/>
              </a:ext>
            </a:extLst>
          </p:cNvPr>
          <p:cNvSpPr txBox="1"/>
          <p:nvPr/>
        </p:nvSpPr>
        <p:spPr>
          <a:xfrm>
            <a:off x="10272612" y="5537950"/>
            <a:ext cx="172177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4х25 м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опоры</a:t>
            </a:r>
            <a:endParaRPr sz="1050" dirty="0"/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918F9079-599C-456A-91AA-5C30A5EA621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828" y="4899860"/>
            <a:ext cx="389595" cy="38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19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1203AA7-E4EF-448C-811E-775EE911F1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736" y="3125812"/>
            <a:ext cx="3370427" cy="167532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5969C34-AB9A-417E-8D86-771E50945F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1510" y="3125812"/>
            <a:ext cx="3384633" cy="167532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273FE7D-7C01-4643-9606-CEACB4D93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1"/>
          <a:stretch/>
        </p:blipFill>
        <p:spPr>
          <a:xfrm>
            <a:off x="314737" y="5003980"/>
            <a:ext cx="3383619" cy="16753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BC64E0A-8C2C-446C-AB09-F317D81394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2109" y="5003980"/>
            <a:ext cx="3374034" cy="16753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69BA69-218B-49AC-B509-8D35EED2B4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738" y="1247644"/>
            <a:ext cx="3370427" cy="16753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A194508-F872-4D8B-A1A7-1AECC42599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1510" y="1245969"/>
            <a:ext cx="3384633" cy="1675320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50337" y="1648255"/>
            <a:ext cx="6126865" cy="698500"/>
          </a:xfrm>
        </p:spPr>
        <p:txBody>
          <a:bodyPr/>
          <a:lstStyle/>
          <a:p>
            <a:pPr marL="0" indent="0">
              <a:buNone/>
            </a:pPr>
            <a:r>
              <a:rPr lang="en-US" sz="2800" b="0" dirty="0"/>
              <a:t>LEDEL STREET X1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F1327C1-4D65-4411-93EA-7970EE316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10413" y="1574467"/>
            <a:ext cx="2502588" cy="679919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ПЕРЕОСВЕЩЕНИЕ ГОРОДОВ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РЕАЛИЗОВАННЫЕ ПРОЕКТЫ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017BE9-3FEE-4281-9234-7D5EF00C65E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099191" y="3765193"/>
            <a:ext cx="4208314" cy="197730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0496F5B-FCD0-4490-9527-B449FF8120E4}"/>
              </a:ext>
            </a:extLst>
          </p:cNvPr>
          <p:cNvSpPr txBox="1"/>
          <p:nvPr/>
        </p:nvSpPr>
        <p:spPr>
          <a:xfrm>
            <a:off x="3934863" y="4499627"/>
            <a:ext cx="211810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solidFill>
                  <a:schemeClr val="bg1"/>
                </a:solidFill>
                <a:cs typeface="Wix Madefor Display ExtraBold" panose="020B0503020203020203" pitchFamily="34" charset="-52"/>
              </a:rPr>
              <a:t>БЕЛОРЕЦК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E47075-5345-48D9-89D6-94BD1C25002F}"/>
              </a:ext>
            </a:extLst>
          </p:cNvPr>
          <p:cNvSpPr txBox="1"/>
          <p:nvPr/>
        </p:nvSpPr>
        <p:spPr>
          <a:xfrm>
            <a:off x="314738" y="6392810"/>
            <a:ext cx="213933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solidFill>
                  <a:schemeClr val="bg1"/>
                </a:solidFill>
                <a:cs typeface="Wix Madefor Display ExtraBold" panose="020B0503020203020203" pitchFamily="34" charset="-52"/>
              </a:rPr>
              <a:t>КЕМЕРОВО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D4FA76-8A33-4B8F-A7F7-A47F8BFB16A9}"/>
              </a:ext>
            </a:extLst>
          </p:cNvPr>
          <p:cNvSpPr txBox="1"/>
          <p:nvPr/>
        </p:nvSpPr>
        <p:spPr>
          <a:xfrm>
            <a:off x="317149" y="4496903"/>
            <a:ext cx="22558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solidFill>
                  <a:schemeClr val="bg1"/>
                </a:solidFill>
                <a:cs typeface="Wix Madefor Display ExtraBold" panose="020B0503020203020203" pitchFamily="34" charset="-52"/>
              </a:rPr>
              <a:t>НИЖНЕКАМСК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034320-6ED2-4785-B7FA-0CB62306E7EF}"/>
              </a:ext>
            </a:extLst>
          </p:cNvPr>
          <p:cNvSpPr txBox="1"/>
          <p:nvPr/>
        </p:nvSpPr>
        <p:spPr>
          <a:xfrm>
            <a:off x="3931511" y="6392809"/>
            <a:ext cx="22558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solidFill>
                  <a:schemeClr val="bg1"/>
                </a:solidFill>
                <a:cs typeface="Wix Madefor Display ExtraBold" panose="020B0503020203020203" pitchFamily="34" charset="-52"/>
              </a:rPr>
              <a:t>УФА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0DEBB5-C8A0-422A-A6F6-E9215AD5728D}"/>
              </a:ext>
            </a:extLst>
          </p:cNvPr>
          <p:cNvSpPr txBox="1"/>
          <p:nvPr/>
        </p:nvSpPr>
        <p:spPr>
          <a:xfrm rot="16200000">
            <a:off x="2582090" y="3701861"/>
            <a:ext cx="1717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alpha val="6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66E7A42-F66F-45C3-A1FB-0D9D886713DD}"/>
              </a:ext>
            </a:extLst>
          </p:cNvPr>
          <p:cNvSpPr txBox="1"/>
          <p:nvPr/>
        </p:nvSpPr>
        <p:spPr>
          <a:xfrm rot="16200000">
            <a:off x="2654851" y="5580030"/>
            <a:ext cx="1537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alpha val="6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96D933-050D-45CE-A40C-9DBFAE1382F3}"/>
              </a:ext>
            </a:extLst>
          </p:cNvPr>
          <p:cNvSpPr txBox="1"/>
          <p:nvPr/>
        </p:nvSpPr>
        <p:spPr>
          <a:xfrm rot="16200000">
            <a:off x="6285828" y="3701860"/>
            <a:ext cx="1537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alpha val="6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1416194-7B12-49BF-8CDA-540BBE71F24E}"/>
              </a:ext>
            </a:extLst>
          </p:cNvPr>
          <p:cNvSpPr txBox="1"/>
          <p:nvPr/>
        </p:nvSpPr>
        <p:spPr>
          <a:xfrm rot="16200000">
            <a:off x="6215201" y="5580030"/>
            <a:ext cx="1678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alpha val="60000"/>
                  </a:schemeClr>
                </a:solidFill>
                <a:latin typeface="+mj-lt"/>
              </a:rPr>
              <a:t>2022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2D80E1C-22AF-4408-AB69-CAE987CA7C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304" y="5377642"/>
            <a:ext cx="548675" cy="550635"/>
          </a:xfrm>
          <a:prstGeom prst="rect">
            <a:avLst/>
          </a:prstGeom>
        </p:spPr>
      </p:pic>
      <p:graphicFrame>
        <p:nvGraphicFramePr>
          <p:cNvPr id="39" name="Объект 38">
            <a:extLst>
              <a:ext uri="{FF2B5EF4-FFF2-40B4-BE49-F238E27FC236}">
                <a16:creationId xmlns:a16="http://schemas.microsoft.com/office/drawing/2014/main" id="{DBEE8CC8-C030-40AC-B92C-F698259C5A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40304" y="3124137"/>
          <a:ext cx="549995" cy="550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7" name="CorelDRAW" r:id="rId11" imgW="1364362" imgH="1365885" progId="CorelDraw.Graphic.23">
                  <p:embed/>
                </p:oleObj>
              </mc:Choice>
              <mc:Fallback>
                <p:oleObj name="CorelDRAW" r:id="rId11" imgW="1364362" imgH="1365885" progId="CorelDraw.Graphic.23">
                  <p:embed/>
                  <p:pic>
                    <p:nvPicPr>
                      <p:cNvPr id="39" name="Объект 38">
                        <a:extLst>
                          <a:ext uri="{FF2B5EF4-FFF2-40B4-BE49-F238E27FC236}">
                            <a16:creationId xmlns:a16="http://schemas.microsoft.com/office/drawing/2014/main" id="{DBEE8CC8-C030-40AC-B92C-F698259C5A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540304" y="3124137"/>
                        <a:ext cx="549995" cy="550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Объект 39">
            <a:extLst>
              <a:ext uri="{FF2B5EF4-FFF2-40B4-BE49-F238E27FC236}">
                <a16:creationId xmlns:a16="http://schemas.microsoft.com/office/drawing/2014/main" id="{DEA94ED1-4E62-4DBE-BE29-2EFEB9DB74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40304" y="4628981"/>
          <a:ext cx="549995" cy="550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8" name="CorelDRAW" r:id="rId13" imgW="1364362" imgH="1365885" progId="CorelDraw.Graphic.23">
                  <p:embed/>
                </p:oleObj>
              </mc:Choice>
              <mc:Fallback>
                <p:oleObj name="CorelDRAW" r:id="rId13" imgW="1364362" imgH="1365885" progId="CorelDraw.Graphic.23">
                  <p:embed/>
                  <p:pic>
                    <p:nvPicPr>
                      <p:cNvPr id="40" name="Объект 39">
                        <a:extLst>
                          <a:ext uri="{FF2B5EF4-FFF2-40B4-BE49-F238E27FC236}">
                            <a16:creationId xmlns:a16="http://schemas.microsoft.com/office/drawing/2014/main" id="{DEA94ED1-4E62-4DBE-BE29-2EFEB9DB74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540304" y="4628981"/>
                        <a:ext cx="549995" cy="550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Объект 41">
            <a:extLst>
              <a:ext uri="{FF2B5EF4-FFF2-40B4-BE49-F238E27FC236}">
                <a16:creationId xmlns:a16="http://schemas.microsoft.com/office/drawing/2014/main" id="{3DF65368-5F75-4B44-8989-825AAD5698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40304" y="3876559"/>
          <a:ext cx="549995" cy="550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9" name="CorelDRAW" r:id="rId15" imgW="1364362" imgH="1365885" progId="CorelDraw.Graphic.23">
                  <p:embed/>
                </p:oleObj>
              </mc:Choice>
              <mc:Fallback>
                <p:oleObj name="CorelDRAW" r:id="rId15" imgW="1364362" imgH="1365885" progId="CorelDraw.Graphic.23">
                  <p:embed/>
                  <p:pic>
                    <p:nvPicPr>
                      <p:cNvPr id="42" name="Объект 41">
                        <a:extLst>
                          <a:ext uri="{FF2B5EF4-FFF2-40B4-BE49-F238E27FC236}">
                            <a16:creationId xmlns:a16="http://schemas.microsoft.com/office/drawing/2014/main" id="{3DF65368-5F75-4B44-8989-825AAD5698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540304" y="3876559"/>
                        <a:ext cx="549995" cy="550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 2">
            <a:extLst>
              <a:ext uri="{FF2B5EF4-FFF2-40B4-BE49-F238E27FC236}">
                <a16:creationId xmlns:a16="http://schemas.microsoft.com/office/drawing/2014/main" id="{249D4174-4E5F-455A-9794-71441D818044}"/>
              </a:ext>
            </a:extLst>
          </p:cNvPr>
          <p:cNvSpPr txBox="1"/>
          <p:nvPr/>
        </p:nvSpPr>
        <p:spPr>
          <a:xfrm>
            <a:off x="8310970" y="3847355"/>
            <a:ext cx="2826854" cy="498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до 180 лм/Вт</a:t>
            </a:r>
            <a:r>
              <a:rPr sz="2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100" dirty="0"/>
              <a:t>энергоэффективность</a:t>
            </a:r>
            <a:endParaRPr sz="1100" dirty="0"/>
          </a:p>
        </p:txBody>
      </p:sp>
      <p:sp>
        <p:nvSpPr>
          <p:cNvPr id="44" name="Text 2">
            <a:extLst>
              <a:ext uri="{FF2B5EF4-FFF2-40B4-BE49-F238E27FC236}">
                <a16:creationId xmlns:a16="http://schemas.microsoft.com/office/drawing/2014/main" id="{EDB3E3A7-C171-474F-B830-A32BFA5F9DB2}"/>
              </a:ext>
            </a:extLst>
          </p:cNvPr>
          <p:cNvSpPr txBox="1"/>
          <p:nvPr/>
        </p:nvSpPr>
        <p:spPr>
          <a:xfrm>
            <a:off x="8332732" y="3144060"/>
            <a:ext cx="2296368" cy="498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27 - 250 Вт</a:t>
            </a:r>
            <a:r>
              <a:rPr sz="2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100" dirty="0"/>
              <a:t>мощность</a:t>
            </a:r>
            <a:endParaRPr sz="1100" dirty="0"/>
          </a:p>
        </p:txBody>
      </p:sp>
      <p:sp>
        <p:nvSpPr>
          <p:cNvPr id="46" name="Text 2">
            <a:extLst>
              <a:ext uri="{FF2B5EF4-FFF2-40B4-BE49-F238E27FC236}">
                <a16:creationId xmlns:a16="http://schemas.microsoft.com/office/drawing/2014/main" id="{4412C4E3-688F-4390-B9E2-6621E79A6D81}"/>
              </a:ext>
            </a:extLst>
          </p:cNvPr>
          <p:cNvSpPr txBox="1"/>
          <p:nvPr/>
        </p:nvSpPr>
        <p:spPr>
          <a:xfrm>
            <a:off x="8332732" y="4658471"/>
            <a:ext cx="908581" cy="498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Ш8М</a:t>
            </a:r>
            <a:endParaRPr sz="24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100" dirty="0"/>
              <a:t>КСС</a:t>
            </a:r>
            <a:endParaRPr sz="1100" dirty="0"/>
          </a:p>
        </p:txBody>
      </p:sp>
      <p:sp>
        <p:nvSpPr>
          <p:cNvPr id="47" name="Text 2">
            <a:extLst>
              <a:ext uri="{FF2B5EF4-FFF2-40B4-BE49-F238E27FC236}">
                <a16:creationId xmlns:a16="http://schemas.microsoft.com/office/drawing/2014/main" id="{4741907F-D547-4722-B272-0A22832568D3}"/>
              </a:ext>
            </a:extLst>
          </p:cNvPr>
          <p:cNvSpPr txBox="1"/>
          <p:nvPr/>
        </p:nvSpPr>
        <p:spPr>
          <a:xfrm>
            <a:off x="8332732" y="5334410"/>
            <a:ext cx="1155363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7 лет</a:t>
            </a:r>
            <a:endParaRPr sz="24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100" dirty="0"/>
              <a:t>расширенная</a:t>
            </a:r>
            <a:br>
              <a:rPr lang="ru-RU" sz="1100" dirty="0"/>
            </a:br>
            <a:r>
              <a:rPr lang="ru-RU" sz="1100" dirty="0"/>
              <a:t>гарантия</a:t>
            </a:r>
            <a:endParaRPr sz="1100" dirty="0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F7515A3-A2F6-4498-901F-5CF95539ADC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3290" y="6125301"/>
            <a:ext cx="550635" cy="550635"/>
          </a:xfrm>
          <a:prstGeom prst="rect">
            <a:avLst/>
          </a:prstGeom>
        </p:spPr>
      </p:pic>
      <p:sp>
        <p:nvSpPr>
          <p:cNvPr id="49" name="Text 2">
            <a:extLst>
              <a:ext uri="{FF2B5EF4-FFF2-40B4-BE49-F238E27FC236}">
                <a16:creationId xmlns:a16="http://schemas.microsoft.com/office/drawing/2014/main" id="{AEDF0EED-1B75-47CC-9F71-E610FB08B90B}"/>
              </a:ext>
            </a:extLst>
          </p:cNvPr>
          <p:cNvSpPr txBox="1"/>
          <p:nvPr/>
        </p:nvSpPr>
        <p:spPr>
          <a:xfrm>
            <a:off x="10309586" y="6125301"/>
            <a:ext cx="93805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в реестре </a:t>
            </a:r>
            <a:b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28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РЭП</a:t>
            </a:r>
            <a:endParaRPr sz="28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98742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69BA69-218B-49AC-B509-8D35EED2B4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314738" y="1247644"/>
            <a:ext cx="3370427" cy="167532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1203AA7-E4EF-448C-811E-775EE911F1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738" y="3125812"/>
            <a:ext cx="3387530" cy="16753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A194508-F872-4D8B-A1A7-1AECC42599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1511" y="1245775"/>
            <a:ext cx="3387530" cy="167532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5969C34-AB9A-417E-8D86-771E50945F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1511" y="3125812"/>
            <a:ext cx="3387530" cy="167532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273FE7D-7C01-4643-9606-CEACB4D937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739" y="5003980"/>
            <a:ext cx="3387530" cy="16753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BC64E0A-8C2C-446C-AB09-F317D81394A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1511" y="5003980"/>
            <a:ext cx="3387530" cy="1675320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50337" y="1648255"/>
            <a:ext cx="6126865" cy="698500"/>
          </a:xfrm>
        </p:spPr>
        <p:txBody>
          <a:bodyPr/>
          <a:lstStyle/>
          <a:p>
            <a:pPr marL="0" indent="0">
              <a:buNone/>
            </a:pPr>
            <a:r>
              <a:rPr lang="en-US" sz="2800" b="0" dirty="0"/>
              <a:t>LEDEL STREET X1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F1327C1-4D65-4411-93EA-7970EE316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10907" y="1582459"/>
            <a:ext cx="3457162" cy="766691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ПЕРЕОСВЕЩЕНИЕ</a:t>
            </a:r>
            <a:br>
              <a:rPr lang="ru-RU" sz="1800" dirty="0"/>
            </a:br>
            <a:r>
              <a:rPr lang="ru-RU" sz="1800" dirty="0"/>
              <a:t>ДОРОГ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РЕАЛИЗОВАННЫЕ ПРОЕКТЫ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496F5B-FCD0-4490-9527-B449FF8120E4}"/>
              </a:ext>
            </a:extLst>
          </p:cNvPr>
          <p:cNvSpPr txBox="1"/>
          <p:nvPr/>
        </p:nvSpPr>
        <p:spPr>
          <a:xfrm>
            <a:off x="3934863" y="4305986"/>
            <a:ext cx="2628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solidFill>
                  <a:schemeClr val="bg1"/>
                </a:solidFill>
                <a:cs typeface="Wix Madefor Display ExtraBold" panose="020B0503020203020203" pitchFamily="34" charset="-52"/>
              </a:rPr>
              <a:t>БАЙКАЛЬСКИЙ ТРАКТ</a:t>
            </a:r>
          </a:p>
          <a:p>
            <a:pPr>
              <a:lnSpc>
                <a:spcPct val="90000"/>
              </a:lnSpc>
            </a:pPr>
            <a:r>
              <a:rPr lang="ru-RU" sz="1400" dirty="0">
                <a:solidFill>
                  <a:schemeClr val="bg1"/>
                </a:solidFill>
                <a:cs typeface="Wix Madefor Display ExtraBold" panose="020B0503020203020203" pitchFamily="34" charset="-52"/>
              </a:rPr>
              <a:t>иркутская область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E47075-5345-48D9-89D6-94BD1C25002F}"/>
              </a:ext>
            </a:extLst>
          </p:cNvPr>
          <p:cNvSpPr txBox="1"/>
          <p:nvPr/>
        </p:nvSpPr>
        <p:spPr>
          <a:xfrm>
            <a:off x="314738" y="6199169"/>
            <a:ext cx="283010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solidFill>
                  <a:schemeClr val="bg1"/>
                </a:solidFill>
                <a:cs typeface="Wix Madefor Display ExtraBold" panose="020B0503020203020203" pitchFamily="34" charset="-52"/>
              </a:rPr>
              <a:t>ТУРГЕНЕВСКИЙ МОСТ</a:t>
            </a:r>
          </a:p>
          <a:p>
            <a:pPr>
              <a:lnSpc>
                <a:spcPct val="90000"/>
              </a:lnSpc>
            </a:pPr>
            <a:r>
              <a:rPr lang="ru-RU" sz="1400" dirty="0">
                <a:solidFill>
                  <a:schemeClr val="bg1"/>
                </a:solidFill>
                <a:cs typeface="Wix Madefor Display ExtraBold" panose="020B0503020203020203" pitchFamily="34" charset="-52"/>
              </a:rPr>
              <a:t>орловская область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D4FA76-8A33-4B8F-A7F7-A47F8BFB16A9}"/>
              </a:ext>
            </a:extLst>
          </p:cNvPr>
          <p:cNvSpPr txBox="1"/>
          <p:nvPr/>
        </p:nvSpPr>
        <p:spPr>
          <a:xfrm>
            <a:off x="317149" y="4303262"/>
            <a:ext cx="284479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solidFill>
                  <a:schemeClr val="bg1"/>
                </a:solidFill>
                <a:cs typeface="Wix Madefor Display ExtraBold" panose="020B0503020203020203" pitchFamily="34" charset="-52"/>
              </a:rPr>
              <a:t>КАМСКИЙ МОСТ</a:t>
            </a:r>
          </a:p>
          <a:p>
            <a:pPr>
              <a:lnSpc>
                <a:spcPct val="90000"/>
              </a:lnSpc>
            </a:pPr>
            <a:r>
              <a:rPr lang="ru-RU" sz="1400" dirty="0">
                <a:solidFill>
                  <a:schemeClr val="bg1"/>
                </a:solidFill>
                <a:cs typeface="Wix Madefor Display ExtraBold" panose="020B0503020203020203" pitchFamily="34" charset="-52"/>
              </a:rPr>
              <a:t>республика </a:t>
            </a:r>
            <a:r>
              <a:rPr lang="ru-RU" sz="1400" dirty="0" err="1">
                <a:solidFill>
                  <a:schemeClr val="bg1"/>
                </a:solidFill>
                <a:cs typeface="Wix Madefor Display ExtraBold" panose="020B0503020203020203" pitchFamily="34" charset="-52"/>
              </a:rPr>
              <a:t>татарстан</a:t>
            </a:r>
            <a:endParaRPr lang="ru-RU" sz="1400" dirty="0">
              <a:solidFill>
                <a:schemeClr val="bg1"/>
              </a:solidFill>
              <a:cs typeface="Wix Madefor Display ExtraBold" panose="020B0503020203020203" pitchFamily="34" charset="-5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034320-6ED2-4785-B7FA-0CB62306E7EF}"/>
              </a:ext>
            </a:extLst>
          </p:cNvPr>
          <p:cNvSpPr txBox="1"/>
          <p:nvPr/>
        </p:nvSpPr>
        <p:spPr>
          <a:xfrm>
            <a:off x="3931510" y="6199168"/>
            <a:ext cx="28785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solidFill>
                  <a:schemeClr val="bg1"/>
                </a:solidFill>
                <a:cs typeface="Wix Madefor Display ExtraBold" panose="020B0503020203020203" pitchFamily="34" charset="-52"/>
              </a:rPr>
              <a:t>УЧАСТОК ЕКАД</a:t>
            </a:r>
          </a:p>
          <a:p>
            <a:pPr>
              <a:lnSpc>
                <a:spcPct val="90000"/>
              </a:lnSpc>
            </a:pPr>
            <a:r>
              <a:rPr lang="ru-RU" sz="1400" dirty="0">
                <a:solidFill>
                  <a:schemeClr val="bg1"/>
                </a:solidFill>
                <a:cs typeface="Wix Madefor Display ExtraBold" panose="020B0503020203020203" pitchFamily="34" charset="-52"/>
              </a:rPr>
              <a:t>свердловская область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0DEBB5-C8A0-422A-A6F6-E9215AD5728D}"/>
              </a:ext>
            </a:extLst>
          </p:cNvPr>
          <p:cNvSpPr txBox="1"/>
          <p:nvPr/>
        </p:nvSpPr>
        <p:spPr>
          <a:xfrm rot="16200000">
            <a:off x="2663939" y="3701861"/>
            <a:ext cx="1553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alpha val="60000"/>
                  </a:schemeClr>
                </a:solidFill>
                <a:latin typeface="+mj-lt"/>
              </a:rPr>
              <a:t>2019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66E7A42-F66F-45C3-A1FB-0D9D886713DD}"/>
              </a:ext>
            </a:extLst>
          </p:cNvPr>
          <p:cNvSpPr txBox="1"/>
          <p:nvPr/>
        </p:nvSpPr>
        <p:spPr>
          <a:xfrm rot="16200000">
            <a:off x="2581818" y="5580030"/>
            <a:ext cx="1683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alpha val="60000"/>
                  </a:schemeClr>
                </a:solidFill>
                <a:latin typeface="+mj-lt"/>
              </a:rPr>
              <a:t>2023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96D933-050D-45CE-A40C-9DBFAE1382F3}"/>
              </a:ext>
            </a:extLst>
          </p:cNvPr>
          <p:cNvSpPr txBox="1"/>
          <p:nvPr/>
        </p:nvSpPr>
        <p:spPr>
          <a:xfrm rot="16200000">
            <a:off x="6215200" y="3701860"/>
            <a:ext cx="1678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alpha val="6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1416194-7B12-49BF-8CDA-540BBE71F24E}"/>
              </a:ext>
            </a:extLst>
          </p:cNvPr>
          <p:cNvSpPr txBox="1"/>
          <p:nvPr/>
        </p:nvSpPr>
        <p:spPr>
          <a:xfrm rot="16200000">
            <a:off x="6212796" y="5580030"/>
            <a:ext cx="1683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alpha val="60000"/>
                  </a:schemeClr>
                </a:solidFill>
                <a:latin typeface="+mj-lt"/>
              </a:rPr>
              <a:t>2023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2D80E1C-22AF-4408-AB69-CAE987CA7C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304" y="5377642"/>
            <a:ext cx="548675" cy="550635"/>
          </a:xfrm>
          <a:prstGeom prst="rect">
            <a:avLst/>
          </a:prstGeom>
        </p:spPr>
      </p:pic>
      <p:graphicFrame>
        <p:nvGraphicFramePr>
          <p:cNvPr id="39" name="Объект 38">
            <a:extLst>
              <a:ext uri="{FF2B5EF4-FFF2-40B4-BE49-F238E27FC236}">
                <a16:creationId xmlns:a16="http://schemas.microsoft.com/office/drawing/2014/main" id="{DBEE8CC8-C030-40AC-B92C-F698259C5A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40304" y="3124137"/>
          <a:ext cx="549995" cy="550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1" name="CorelDRAW" r:id="rId10" imgW="1364362" imgH="1365885" progId="CorelDraw.Graphic.23">
                  <p:embed/>
                </p:oleObj>
              </mc:Choice>
              <mc:Fallback>
                <p:oleObj name="CorelDRAW" r:id="rId10" imgW="1364362" imgH="1365885" progId="CorelDraw.Graphic.23">
                  <p:embed/>
                  <p:pic>
                    <p:nvPicPr>
                      <p:cNvPr id="39" name="Объект 38">
                        <a:extLst>
                          <a:ext uri="{FF2B5EF4-FFF2-40B4-BE49-F238E27FC236}">
                            <a16:creationId xmlns:a16="http://schemas.microsoft.com/office/drawing/2014/main" id="{DBEE8CC8-C030-40AC-B92C-F698259C5A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540304" y="3124137"/>
                        <a:ext cx="549995" cy="550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Объект 39">
            <a:extLst>
              <a:ext uri="{FF2B5EF4-FFF2-40B4-BE49-F238E27FC236}">
                <a16:creationId xmlns:a16="http://schemas.microsoft.com/office/drawing/2014/main" id="{DEA94ED1-4E62-4DBE-BE29-2EFEB9DB74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40304" y="4628981"/>
          <a:ext cx="549995" cy="550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2" name="CorelDRAW" r:id="rId12" imgW="1364362" imgH="1365885" progId="CorelDraw.Graphic.23">
                  <p:embed/>
                </p:oleObj>
              </mc:Choice>
              <mc:Fallback>
                <p:oleObj name="CorelDRAW" r:id="rId12" imgW="1364362" imgH="1365885" progId="CorelDraw.Graphic.23">
                  <p:embed/>
                  <p:pic>
                    <p:nvPicPr>
                      <p:cNvPr id="40" name="Объект 39">
                        <a:extLst>
                          <a:ext uri="{FF2B5EF4-FFF2-40B4-BE49-F238E27FC236}">
                            <a16:creationId xmlns:a16="http://schemas.microsoft.com/office/drawing/2014/main" id="{DEA94ED1-4E62-4DBE-BE29-2EFEB9DB74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540304" y="4628981"/>
                        <a:ext cx="549995" cy="550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Объект 41">
            <a:extLst>
              <a:ext uri="{FF2B5EF4-FFF2-40B4-BE49-F238E27FC236}">
                <a16:creationId xmlns:a16="http://schemas.microsoft.com/office/drawing/2014/main" id="{3DF65368-5F75-4B44-8989-825AAD5698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40304" y="3876559"/>
          <a:ext cx="549995" cy="550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3" name="CorelDRAW" r:id="rId14" imgW="1364362" imgH="1365885" progId="CorelDraw.Graphic.23">
                  <p:embed/>
                </p:oleObj>
              </mc:Choice>
              <mc:Fallback>
                <p:oleObj name="CorelDRAW" r:id="rId14" imgW="1364362" imgH="1365885" progId="CorelDraw.Graphic.23">
                  <p:embed/>
                  <p:pic>
                    <p:nvPicPr>
                      <p:cNvPr id="42" name="Объект 41">
                        <a:extLst>
                          <a:ext uri="{FF2B5EF4-FFF2-40B4-BE49-F238E27FC236}">
                            <a16:creationId xmlns:a16="http://schemas.microsoft.com/office/drawing/2014/main" id="{3DF65368-5F75-4B44-8989-825AAD5698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40304" y="3876559"/>
                        <a:ext cx="549995" cy="550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 2">
            <a:extLst>
              <a:ext uri="{FF2B5EF4-FFF2-40B4-BE49-F238E27FC236}">
                <a16:creationId xmlns:a16="http://schemas.microsoft.com/office/drawing/2014/main" id="{249D4174-4E5F-455A-9794-71441D818044}"/>
              </a:ext>
            </a:extLst>
          </p:cNvPr>
          <p:cNvSpPr txBox="1"/>
          <p:nvPr/>
        </p:nvSpPr>
        <p:spPr>
          <a:xfrm>
            <a:off x="8310970" y="3847355"/>
            <a:ext cx="2826854" cy="498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до 180 лм/Вт</a:t>
            </a:r>
            <a:r>
              <a:rPr sz="2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100" dirty="0"/>
              <a:t>энергоэффективность</a:t>
            </a:r>
            <a:endParaRPr sz="1100" dirty="0"/>
          </a:p>
        </p:txBody>
      </p:sp>
      <p:sp>
        <p:nvSpPr>
          <p:cNvPr id="44" name="Text 2">
            <a:extLst>
              <a:ext uri="{FF2B5EF4-FFF2-40B4-BE49-F238E27FC236}">
                <a16:creationId xmlns:a16="http://schemas.microsoft.com/office/drawing/2014/main" id="{EDB3E3A7-C171-474F-B830-A32BFA5F9DB2}"/>
              </a:ext>
            </a:extLst>
          </p:cNvPr>
          <p:cNvSpPr txBox="1"/>
          <p:nvPr/>
        </p:nvSpPr>
        <p:spPr>
          <a:xfrm>
            <a:off x="8332732" y="3144060"/>
            <a:ext cx="2296368" cy="498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27 - 250 Вт</a:t>
            </a:r>
            <a:r>
              <a:rPr sz="2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100" dirty="0"/>
              <a:t>мощность</a:t>
            </a:r>
            <a:endParaRPr sz="1100" dirty="0"/>
          </a:p>
        </p:txBody>
      </p:sp>
      <p:sp>
        <p:nvSpPr>
          <p:cNvPr id="46" name="Text 2">
            <a:extLst>
              <a:ext uri="{FF2B5EF4-FFF2-40B4-BE49-F238E27FC236}">
                <a16:creationId xmlns:a16="http://schemas.microsoft.com/office/drawing/2014/main" id="{4412C4E3-688F-4390-B9E2-6621E79A6D81}"/>
              </a:ext>
            </a:extLst>
          </p:cNvPr>
          <p:cNvSpPr txBox="1"/>
          <p:nvPr/>
        </p:nvSpPr>
        <p:spPr>
          <a:xfrm>
            <a:off x="8332732" y="4658471"/>
            <a:ext cx="908581" cy="498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Ш8М</a:t>
            </a:r>
            <a:endParaRPr sz="24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100" dirty="0"/>
              <a:t>КСС</a:t>
            </a:r>
            <a:endParaRPr sz="1100" dirty="0"/>
          </a:p>
        </p:txBody>
      </p:sp>
      <p:sp>
        <p:nvSpPr>
          <p:cNvPr id="47" name="Text 2">
            <a:extLst>
              <a:ext uri="{FF2B5EF4-FFF2-40B4-BE49-F238E27FC236}">
                <a16:creationId xmlns:a16="http://schemas.microsoft.com/office/drawing/2014/main" id="{4741907F-D547-4722-B272-0A22832568D3}"/>
              </a:ext>
            </a:extLst>
          </p:cNvPr>
          <p:cNvSpPr txBox="1"/>
          <p:nvPr/>
        </p:nvSpPr>
        <p:spPr>
          <a:xfrm>
            <a:off x="8332732" y="5334410"/>
            <a:ext cx="1155363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7 лет</a:t>
            </a:r>
            <a:endParaRPr sz="24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100" dirty="0"/>
              <a:t>расширенная</a:t>
            </a:r>
            <a:br>
              <a:rPr lang="ru-RU" sz="1100" dirty="0"/>
            </a:br>
            <a:r>
              <a:rPr lang="ru-RU" sz="1100" dirty="0"/>
              <a:t>гарантия</a:t>
            </a:r>
            <a:endParaRPr sz="1100" dirty="0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F7515A3-A2F6-4498-901F-5CF95539ADC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428" y="6125301"/>
            <a:ext cx="550635" cy="550635"/>
          </a:xfrm>
          <a:prstGeom prst="rect">
            <a:avLst/>
          </a:prstGeom>
        </p:spPr>
      </p:pic>
      <p:sp>
        <p:nvSpPr>
          <p:cNvPr id="49" name="Text 2">
            <a:extLst>
              <a:ext uri="{FF2B5EF4-FFF2-40B4-BE49-F238E27FC236}">
                <a16:creationId xmlns:a16="http://schemas.microsoft.com/office/drawing/2014/main" id="{AEDF0EED-1B75-47CC-9F71-E610FB08B90B}"/>
              </a:ext>
            </a:extLst>
          </p:cNvPr>
          <p:cNvSpPr txBox="1"/>
          <p:nvPr/>
        </p:nvSpPr>
        <p:spPr>
          <a:xfrm>
            <a:off x="10145724" y="6125301"/>
            <a:ext cx="93805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в реестре </a:t>
            </a:r>
            <a:b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28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РЭП</a:t>
            </a:r>
            <a:endParaRPr sz="28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62EA7B8-C6B4-4F7F-A97E-DEE25C6BC2A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081596" y="3747596"/>
            <a:ext cx="4335496" cy="188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07582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- 2024">
  <a:themeElements>
    <a:clrScheme name="IEK-24_v01">
      <a:dk1>
        <a:srgbClr val="1E252A"/>
      </a:dk1>
      <a:lt1>
        <a:srgbClr val="FFFFFF"/>
      </a:lt1>
      <a:dk2>
        <a:srgbClr val="7F7F7F"/>
      </a:dk2>
      <a:lt2>
        <a:srgbClr val="FFE200"/>
      </a:lt2>
      <a:accent1>
        <a:srgbClr val="1E252A"/>
      </a:accent1>
      <a:accent2>
        <a:srgbClr val="FFE200"/>
      </a:accent2>
      <a:accent3>
        <a:srgbClr val="606567"/>
      </a:accent3>
      <a:accent4>
        <a:srgbClr val="A1A5A7"/>
      </a:accent4>
      <a:accent5>
        <a:srgbClr val="D6D6D6"/>
      </a:accent5>
      <a:accent6>
        <a:srgbClr val="FF4811"/>
      </a:accent6>
      <a:hlink>
        <a:srgbClr val="B4C6E7"/>
      </a:hlink>
      <a:folHlink>
        <a:srgbClr val="D7B5C6"/>
      </a:folHlink>
    </a:clrScheme>
    <a:fontScheme name="IEK-24_v01">
      <a:majorFont>
        <a:latin typeface="Druk Text Wide Cyr"/>
        <a:ea typeface=""/>
        <a:cs typeface=""/>
      </a:majorFont>
      <a:minorFont>
        <a:latin typeface="Wix Madefor Displa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17965</TotalTime>
  <Words>924</Words>
  <Application>Microsoft Office PowerPoint</Application>
  <PresentationFormat>Широкоэкранный</PresentationFormat>
  <Paragraphs>319</Paragraphs>
  <Slides>20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0" baseType="lpstr">
      <vt:lpstr>Wingdings</vt:lpstr>
      <vt:lpstr>Calibri</vt:lpstr>
      <vt:lpstr>Druk Text Wide Cyr (Заголовки)</vt:lpstr>
      <vt:lpstr>Wix Madefor Display Medium</vt:lpstr>
      <vt:lpstr>Wix Madefor Display</vt:lpstr>
      <vt:lpstr>Wix Madefor Display ExtraBold</vt:lpstr>
      <vt:lpstr>Druk Text Wide Cyr</vt:lpstr>
      <vt:lpstr>Arial</vt:lpstr>
      <vt:lpstr>шаблон - 2024</vt:lpstr>
      <vt:lpstr>CorelDRAW</vt:lpstr>
      <vt:lpstr>Презентация PowerPoint</vt:lpstr>
      <vt:lpstr>ХОЛДИНГ КОМПЛЕКСНЫХ РЕШЕНИЙ</vt:lpstr>
      <vt:lpstr>КОМПЛЕКСНОЕ РЕШЕНИЕ IEK GROUP ДЛЯ ДОРОЖНОЙ ОТРАСЛИ</vt:lpstr>
      <vt:lpstr>ОСВЕЩЕНИЕ НОВЫХ ДОРОГ</vt:lpstr>
      <vt:lpstr>ОСВЕЩЕНИЕ НОВЫХ ДОРОГ</vt:lpstr>
      <vt:lpstr>ЧАСТЬ БОЛЬШОЙ СТРОЙКИ</vt:lpstr>
      <vt:lpstr>МАЧТОВОЕ ОСВЕЩЕНИЕ</vt:lpstr>
      <vt:lpstr>РЕАЛИЗОВАННЫЕ ПРОЕКТЫ</vt:lpstr>
      <vt:lpstr>РЕАЛИЗОВАННЫЕ ПРОЕКТЫ</vt:lpstr>
      <vt:lpstr>НОВИНКИ ДЛЯ ДОРОЖНОЙ ОТРАСЛИ</vt:lpstr>
      <vt:lpstr>Презентация PowerPoint</vt:lpstr>
      <vt:lpstr>Презентация PowerPoint</vt:lpstr>
      <vt:lpstr>5 РЕШЕНИЙ ДЛЯ ДОРОЖНОЙ ОТРАСЛИ</vt:lpstr>
      <vt:lpstr>STREET X1 ПОДСТРАИВАЕТСЯ ПОД ЗАДАЧИ</vt:lpstr>
      <vt:lpstr>FLA ДЛЯ ЮЖНЫХ РЕГИОНОВ</vt:lpstr>
      <vt:lpstr>ДКУ БАЗОВЫЙ УЛИЧНЫЙ</vt:lpstr>
      <vt:lpstr>FLS ДЛЯ НЕВЫСОКИХ ОПОР</vt:lpstr>
      <vt:lpstr>ПРОЕКТНЫЙ ПОДХОД</vt:lpstr>
      <vt:lpstr>ОБЪЕКТЫ ПО ВСЕЙ РОССИИ</vt:lpstr>
      <vt:lpstr>НОВОСТИ, НОВИНКИ И АКЦИИ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Ванявин Николай Игоревич</dc:creator>
  <cp:lastModifiedBy>Насырова Зиля Рашидовна</cp:lastModifiedBy>
  <cp:revision>1277</cp:revision>
  <dcterms:created xsi:type="dcterms:W3CDTF">2024-01-22T11:08:48Z</dcterms:created>
  <dcterms:modified xsi:type="dcterms:W3CDTF">2026-03-18T13:30:31Z</dcterms:modified>
</cp:coreProperties>
</file>