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004" r:id="rId2"/>
    <p:sldId id="2005" r:id="rId3"/>
    <p:sldId id="2534" r:id="rId4"/>
    <p:sldId id="2500" r:id="rId5"/>
    <p:sldId id="1997" r:id="rId6"/>
    <p:sldId id="2552" r:id="rId7"/>
    <p:sldId id="2491" r:id="rId8"/>
    <p:sldId id="2529" r:id="rId9"/>
    <p:sldId id="2535" r:id="rId10"/>
    <p:sldId id="2551" r:id="rId11"/>
    <p:sldId id="2536" r:id="rId12"/>
    <p:sldId id="2513" r:id="rId13"/>
    <p:sldId id="2517" r:id="rId14"/>
    <p:sldId id="2516" r:id="rId15"/>
    <p:sldId id="2539" r:id="rId16"/>
    <p:sldId id="2540" r:id="rId17"/>
    <p:sldId id="2545" r:id="rId18"/>
    <p:sldId id="2558" r:id="rId19"/>
    <p:sldId id="2556" r:id="rId20"/>
    <p:sldId id="2557" r:id="rId21"/>
    <p:sldId id="2506" r:id="rId22"/>
    <p:sldId id="2550" r:id="rId23"/>
    <p:sldId id="1989" r:id="rId24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Druk Text Wide Cyr" pitchFamily="50" charset="-52"/>
      <p:bold r:id="rId31"/>
    </p:embeddedFont>
    <p:embeddedFont>
      <p:font typeface="Wix Madefor Display" panose="020B0503020203020203" pitchFamily="34" charset="-52"/>
      <p:regular r:id="rId32"/>
      <p:bold r:id="rId33"/>
    </p:embeddedFont>
    <p:embeddedFont>
      <p:font typeface="Wix Madefor Display ExtraBold" panose="020B0503020203020203" pitchFamily="34" charset="-52"/>
      <p:bold r:id="rId34"/>
    </p:embeddedFont>
    <p:embeddedFont>
      <p:font typeface="Wix Madefor Display Medium" panose="020B0503020203020203" pitchFamily="34" charset="-52"/>
      <p:regular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47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3816" userDrawn="1">
          <p15:clr>
            <a:srgbClr val="A4A3A4"/>
          </p15:clr>
        </p15:guide>
        <p15:guide id="5" pos="1504" userDrawn="1">
          <p15:clr>
            <a:srgbClr val="A4A3A4"/>
          </p15:clr>
        </p15:guide>
        <p15:guide id="6" pos="2683" userDrawn="1">
          <p15:clr>
            <a:srgbClr val="A4A3A4"/>
          </p15:clr>
        </p15:guide>
        <p15:guide id="7" pos="3863" userDrawn="1">
          <p15:clr>
            <a:srgbClr val="A4A3A4"/>
          </p15:clr>
        </p15:guide>
        <p15:guide id="8" pos="5042" userDrawn="1">
          <p15:clr>
            <a:srgbClr val="A4A3A4"/>
          </p15:clr>
        </p15:guide>
        <p15:guide id="9" pos="6221" userDrawn="1">
          <p15:clr>
            <a:srgbClr val="A4A3A4"/>
          </p15:clr>
        </p15:guide>
        <p15:guide id="10" orient="horz" pos="10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2F2F2"/>
    <a:srgbClr val="ECEDED"/>
    <a:srgbClr val="B3F384"/>
    <a:srgbClr val="FFE200"/>
    <a:srgbClr val="D6D6D6"/>
    <a:srgbClr val="A1A5A7"/>
    <a:srgbClr val="F4B220"/>
    <a:srgbClr val="D72630"/>
    <a:srgbClr val="93C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55" autoAdjust="0"/>
    <p:restoredTop sz="96374" autoAdjust="0"/>
  </p:normalViewPr>
  <p:slideViewPr>
    <p:cSldViewPr snapToGrid="0">
      <p:cViewPr>
        <p:scale>
          <a:sx n="75" d="100"/>
          <a:sy n="75" d="100"/>
        </p:scale>
        <p:origin x="355" y="139"/>
      </p:cViewPr>
      <p:guideLst>
        <p:guide pos="347"/>
        <p:guide pos="7401"/>
        <p:guide orient="horz" pos="3997"/>
        <p:guide orient="horz" pos="3816"/>
        <p:guide pos="1504"/>
        <p:guide pos="2683"/>
        <p:guide pos="3863"/>
        <p:guide pos="5042"/>
        <p:guide pos="6221"/>
        <p:guide orient="horz" pos="104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BEE744-6137-4713-8F2B-5EAAB4F151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188466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4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9.png"/><Relationship Id="rId11" Type="http://schemas.openxmlformats.org/officeDocument/2006/relationships/image" Target="../media/image113.png"/><Relationship Id="rId5" Type="http://schemas.openxmlformats.org/officeDocument/2006/relationships/image" Target="../media/image108.png"/><Relationship Id="rId10" Type="http://schemas.openxmlformats.org/officeDocument/2006/relationships/image" Target="../media/image112.png"/><Relationship Id="rId4" Type="http://schemas.openxmlformats.org/officeDocument/2006/relationships/image" Target="../media/image107.png"/><Relationship Id="rId9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8.pn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0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8.png"/><Relationship Id="rId5" Type="http://schemas.openxmlformats.org/officeDocument/2006/relationships/image" Target="../media/image78.png"/><Relationship Id="rId4" Type="http://schemas.openxmlformats.org/officeDocument/2006/relationships/image" Target="../media/image1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4.jp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8.png"/><Relationship Id="rId5" Type="http://schemas.openxmlformats.org/officeDocument/2006/relationships/image" Target="../media/image133.jp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6.png"/><Relationship Id="rId4" Type="http://schemas.openxmlformats.org/officeDocument/2006/relationships/image" Target="../media/image135.jpe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7.jpeg"/><Relationship Id="rId18" Type="http://schemas.openxmlformats.org/officeDocument/2006/relationships/image" Target="../media/image152.png"/><Relationship Id="rId26" Type="http://schemas.openxmlformats.org/officeDocument/2006/relationships/image" Target="../media/image160.png"/><Relationship Id="rId21" Type="http://schemas.openxmlformats.org/officeDocument/2006/relationships/image" Target="../media/image155.jpeg"/><Relationship Id="rId34" Type="http://schemas.openxmlformats.org/officeDocument/2006/relationships/image" Target="../media/image168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5" Type="http://schemas.openxmlformats.org/officeDocument/2006/relationships/image" Target="../media/image159.png"/><Relationship Id="rId33" Type="http://schemas.openxmlformats.org/officeDocument/2006/relationships/image" Target="../media/image16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0.gif"/><Relationship Id="rId20" Type="http://schemas.openxmlformats.org/officeDocument/2006/relationships/image" Target="../media/image154.jpeg"/><Relationship Id="rId29" Type="http://schemas.openxmlformats.org/officeDocument/2006/relationships/image" Target="../media/image16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0.png"/><Relationship Id="rId11" Type="http://schemas.openxmlformats.org/officeDocument/2006/relationships/image" Target="../media/image145.jpeg"/><Relationship Id="rId24" Type="http://schemas.openxmlformats.org/officeDocument/2006/relationships/image" Target="../media/image158.png"/><Relationship Id="rId32" Type="http://schemas.openxmlformats.org/officeDocument/2006/relationships/image" Target="../media/image166.png"/><Relationship Id="rId37" Type="http://schemas.openxmlformats.org/officeDocument/2006/relationships/image" Target="../media/image171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23" Type="http://schemas.openxmlformats.org/officeDocument/2006/relationships/image" Target="../media/image157.png"/><Relationship Id="rId28" Type="http://schemas.openxmlformats.org/officeDocument/2006/relationships/image" Target="../media/image162.png"/><Relationship Id="rId36" Type="http://schemas.openxmlformats.org/officeDocument/2006/relationships/image" Target="../media/image170.png"/><Relationship Id="rId10" Type="http://schemas.openxmlformats.org/officeDocument/2006/relationships/image" Target="../media/image144.jpeg"/><Relationship Id="rId19" Type="http://schemas.openxmlformats.org/officeDocument/2006/relationships/image" Target="../media/image153.png"/><Relationship Id="rId31" Type="http://schemas.openxmlformats.org/officeDocument/2006/relationships/image" Target="../media/image165.jpeg"/><Relationship Id="rId4" Type="http://schemas.openxmlformats.org/officeDocument/2006/relationships/image" Target="../media/image138.png"/><Relationship Id="rId9" Type="http://schemas.openxmlformats.org/officeDocument/2006/relationships/image" Target="../media/image143.jpeg"/><Relationship Id="rId14" Type="http://schemas.openxmlformats.org/officeDocument/2006/relationships/image" Target="../media/image148.jpeg"/><Relationship Id="rId22" Type="http://schemas.openxmlformats.org/officeDocument/2006/relationships/image" Target="../media/image156.png"/><Relationship Id="rId27" Type="http://schemas.openxmlformats.org/officeDocument/2006/relationships/image" Target="../media/image161.png"/><Relationship Id="rId30" Type="http://schemas.openxmlformats.org/officeDocument/2006/relationships/image" Target="../media/image164.png"/><Relationship Id="rId35" Type="http://schemas.openxmlformats.org/officeDocument/2006/relationships/image" Target="../media/image169.png"/><Relationship Id="rId8" Type="http://schemas.openxmlformats.org/officeDocument/2006/relationships/image" Target="../media/image142.png"/><Relationship Id="rId3" Type="http://schemas.openxmlformats.org/officeDocument/2006/relationships/image" Target="../media/image1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gif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46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45.emf"/><Relationship Id="rId4" Type="http://schemas.openxmlformats.org/officeDocument/2006/relationships/image" Target="../media/image47.jpeg"/><Relationship Id="rId9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47F8EB-D2B3-4545-B74D-544FECE152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64"/>
          <a:stretch/>
        </p:blipFill>
        <p:spPr>
          <a:xfrm>
            <a:off x="1724025" y="465279"/>
            <a:ext cx="6448425" cy="639272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563E-FF9E-4380-8D7E-A5138F5AF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2ED231-A7C6-41F7-A409-EE41875A28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57481"/>
            <a:ext cx="2141908" cy="6293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8172450" y="3429000"/>
            <a:ext cx="4031274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32983" y="1472511"/>
            <a:ext cx="7953632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ПРОМЫШ</a:t>
            </a:r>
            <a:endParaRPr lang="en-US" sz="4400" dirty="0">
              <a:latin typeface="+mj-lt"/>
            </a:endParaRPr>
          </a:p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ЛЕННОЕ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7900859" y="3600835"/>
            <a:ext cx="3991231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ВПК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28F230-E87D-4389-88E1-6E65ECA815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4707" y="1275890"/>
            <a:ext cx="5612331" cy="28754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F0DE86-CC67-4B8B-8C12-6D1DE96337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02" y="1265236"/>
            <a:ext cx="5612331" cy="2886122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27BF368-9B82-4D8E-90E7-4377A51B7051}"/>
              </a:ext>
            </a:extLst>
          </p:cNvPr>
          <p:cNvSpPr/>
          <p:nvPr/>
        </p:nvSpPr>
        <p:spPr>
          <a:xfrm>
            <a:off x="5549426" y="5044466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BE1CBF8-A06C-42E3-9748-349F3A007B58}"/>
              </a:ext>
            </a:extLst>
          </p:cNvPr>
          <p:cNvSpPr txBox="1"/>
          <p:nvPr/>
        </p:nvSpPr>
        <p:spPr>
          <a:xfrm>
            <a:off x="6831197" y="5000457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</a:t>
            </a:r>
          </a:p>
        </p:txBody>
      </p:sp>
      <p:sp>
        <p:nvSpPr>
          <p:cNvPr id="49" name="TextBox 176">
            <a:extLst>
              <a:ext uri="{FF2B5EF4-FFF2-40B4-BE49-F238E27FC236}">
                <a16:creationId xmlns:a16="http://schemas.microsoft.com/office/drawing/2014/main" id="{C00CA4C6-1D5D-4D9B-9B32-E146AC1ED0E5}"/>
              </a:ext>
            </a:extLst>
          </p:cNvPr>
          <p:cNvSpPr txBox="1"/>
          <p:nvPr/>
        </p:nvSpPr>
        <p:spPr>
          <a:xfrm>
            <a:off x="6928393" y="554394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12</a:t>
            </a:r>
            <a:r>
              <a:rPr lang="ru-RU" sz="1200" dirty="0"/>
              <a:t>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0" name="TextBox 176">
            <a:extLst>
              <a:ext uri="{FF2B5EF4-FFF2-40B4-BE49-F238E27FC236}">
                <a16:creationId xmlns:a16="http://schemas.microsoft.com/office/drawing/2014/main" id="{14999600-3B03-4ABF-8E1D-2455466954E1}"/>
              </a:ext>
            </a:extLst>
          </p:cNvPr>
          <p:cNvSpPr txBox="1"/>
          <p:nvPr/>
        </p:nvSpPr>
        <p:spPr>
          <a:xfrm>
            <a:off x="6928393" y="592441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1" name="TextBox 176">
            <a:extLst>
              <a:ext uri="{FF2B5EF4-FFF2-40B4-BE49-F238E27FC236}">
                <a16:creationId xmlns:a16="http://schemas.microsoft.com/office/drawing/2014/main" id="{71989714-5C93-476A-8EFB-BB023E30FE61}"/>
              </a:ext>
            </a:extLst>
          </p:cNvPr>
          <p:cNvSpPr txBox="1"/>
          <p:nvPr/>
        </p:nvSpPr>
        <p:spPr>
          <a:xfrm>
            <a:off x="5573841" y="6440381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29065F9-A35F-4F59-98F9-B0318C9AA9F8}"/>
              </a:ext>
            </a:extLst>
          </p:cNvPr>
          <p:cNvSpPr/>
          <p:nvPr/>
        </p:nvSpPr>
        <p:spPr>
          <a:xfrm>
            <a:off x="2135832" y="5038010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CEB6C8-C42A-4432-B90C-0DCA2F70CDD1}"/>
              </a:ext>
            </a:extLst>
          </p:cNvPr>
          <p:cNvSpPr txBox="1"/>
          <p:nvPr/>
        </p:nvSpPr>
        <p:spPr>
          <a:xfrm>
            <a:off x="3414992" y="5039721"/>
            <a:ext cx="160617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0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L-INDUSTRY NEW</a:t>
            </a:r>
            <a:endParaRPr lang="ru-RU" sz="10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1402F2F7-CEC2-44BB-84F1-25372BFA7B4F}"/>
              </a:ext>
            </a:extLst>
          </p:cNvPr>
          <p:cNvSpPr txBox="1"/>
          <p:nvPr/>
        </p:nvSpPr>
        <p:spPr>
          <a:xfrm>
            <a:off x="3512188" y="558321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- </a:t>
            </a:r>
            <a:r>
              <a:rPr lang="en-US" sz="1200" dirty="0"/>
              <a:t>46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313934FF-AF73-474E-BE0F-7F0A636ABB7D}"/>
              </a:ext>
            </a:extLst>
          </p:cNvPr>
          <p:cNvSpPr txBox="1"/>
          <p:nvPr/>
        </p:nvSpPr>
        <p:spPr>
          <a:xfrm>
            <a:off x="3512188" y="5963680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CD369D7-6181-4CA5-AFA7-2AA86BB3BF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5830" y="5232159"/>
            <a:ext cx="1269449" cy="997971"/>
          </a:xfrm>
          <a:prstGeom prst="rect">
            <a:avLst/>
          </a:prstGeom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УЧАСТКИ СБОРКИ И ОБРАБОТКИ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7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</a:t>
            </a:r>
            <a:r>
              <a:rPr lang="en-US" sz="1050" b="0" dirty="0"/>
              <a:t>40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40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6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&gt;6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Линейные светильники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56098FBD-4DBA-4205-B2DC-63B42937E9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3264" y="5209014"/>
            <a:ext cx="1281771" cy="100842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752148E8-3D2D-46CC-8844-1E720015910E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837186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6FF5FB2-93A6-4CF5-996F-5F0037E85F1F}"/>
              </a:ext>
            </a:extLst>
          </p:cNvPr>
          <p:cNvSpPr/>
          <p:nvPr/>
        </p:nvSpPr>
        <p:spPr>
          <a:xfrm>
            <a:off x="2129670" y="5029327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FE87F5-C6EC-494B-8B2D-84C17DB94825}"/>
              </a:ext>
            </a:extLst>
          </p:cNvPr>
          <p:cNvSpPr txBox="1"/>
          <p:nvPr/>
        </p:nvSpPr>
        <p:spPr>
          <a:xfrm>
            <a:off x="3405279" y="5010298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FA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FB6EA196-84A2-4DE1-8F74-8F9BF146599F}"/>
              </a:ext>
            </a:extLst>
          </p:cNvPr>
          <p:cNvSpPr txBox="1"/>
          <p:nvPr/>
        </p:nvSpPr>
        <p:spPr>
          <a:xfrm>
            <a:off x="3502475" y="5553789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2CBDC37B-8E55-4F1A-A803-A6D08A86F242}"/>
              </a:ext>
            </a:extLst>
          </p:cNvPr>
          <p:cNvSpPr txBox="1"/>
          <p:nvPr/>
        </p:nvSpPr>
        <p:spPr>
          <a:xfrm>
            <a:off x="3502475" y="5934257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650207BE-E521-4087-A024-A63A094012AA}"/>
              </a:ext>
            </a:extLst>
          </p:cNvPr>
          <p:cNvSpPr txBox="1"/>
          <p:nvPr/>
        </p:nvSpPr>
        <p:spPr>
          <a:xfrm>
            <a:off x="2156291" y="6393647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107D1D-8439-4835-AD92-E2DBAC6E88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2922" y="1275889"/>
            <a:ext cx="5604676" cy="28702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307731-8061-4921-AC52-A0709051B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594" y="1275889"/>
            <a:ext cx="5602085" cy="2870203"/>
          </a:xfrm>
          <a:prstGeom prst="rect">
            <a:avLst/>
          </a:prstGeom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ТЕХНИЧЕСКИЕ ПОМЕЩЕНИЯ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60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1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2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&gt;2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7457" y="5735528"/>
            <a:ext cx="1513667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Компактные монтажные элементы</a:t>
            </a:r>
            <a:endParaRPr lang="en-US" sz="1200" b="0" dirty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BFC2A85-7E92-4937-83DF-F19EFB318946}"/>
              </a:ext>
            </a:extLst>
          </p:cNvPr>
          <p:cNvSpPr/>
          <p:nvPr/>
        </p:nvSpPr>
        <p:spPr>
          <a:xfrm>
            <a:off x="5549426" y="5044466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B76B134-F4E9-4E9D-8B27-084A45FB33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560956" y="5051041"/>
            <a:ext cx="1252548" cy="1262458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9B5D3B1-318B-4669-A436-57A395CD4512}"/>
              </a:ext>
            </a:extLst>
          </p:cNvPr>
          <p:cNvSpPr txBox="1"/>
          <p:nvPr/>
        </p:nvSpPr>
        <p:spPr>
          <a:xfrm>
            <a:off x="6831197" y="5000457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8AA55C42-305D-49A5-A72E-FC15C6F06AD8}"/>
              </a:ext>
            </a:extLst>
          </p:cNvPr>
          <p:cNvSpPr txBox="1"/>
          <p:nvPr/>
        </p:nvSpPr>
        <p:spPr>
          <a:xfrm>
            <a:off x="6928393" y="554394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12</a:t>
            </a:r>
            <a:r>
              <a:rPr lang="ru-RU" sz="1200" dirty="0"/>
              <a:t> - </a:t>
            </a:r>
            <a:r>
              <a:rPr lang="en-US" sz="1200" dirty="0"/>
              <a:t>82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D028412D-77FA-42CF-9849-C804AAA9601D}"/>
              </a:ext>
            </a:extLst>
          </p:cNvPr>
          <p:cNvSpPr txBox="1"/>
          <p:nvPr/>
        </p:nvSpPr>
        <p:spPr>
          <a:xfrm>
            <a:off x="6928393" y="592441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8" name="TextBox 176">
            <a:extLst>
              <a:ext uri="{FF2B5EF4-FFF2-40B4-BE49-F238E27FC236}">
                <a16:creationId xmlns:a16="http://schemas.microsoft.com/office/drawing/2014/main" id="{D913D8AA-D59B-4491-97F2-80E9DE31134D}"/>
              </a:ext>
            </a:extLst>
          </p:cNvPr>
          <p:cNvSpPr txBox="1"/>
          <p:nvPr/>
        </p:nvSpPr>
        <p:spPr>
          <a:xfrm>
            <a:off x="5573841" y="6440381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11D49C-902C-49B5-8A69-E98E9306A4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4173" y="5085342"/>
            <a:ext cx="913490" cy="114186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3ECC90E-277A-470B-87A3-B5282A9C1C96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4221760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2" y="241876"/>
            <a:ext cx="9016853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ВИДЫ</a:t>
            </a:r>
            <a:br>
              <a:rPr lang="ru-RU" sz="2800" b="0" dirty="0"/>
            </a:br>
            <a:r>
              <a:rPr lang="ru-RU" sz="2800" b="0" dirty="0"/>
              <a:t>АВАРИЙНОГО 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335371" y="1655337"/>
            <a:ext cx="3557388" cy="1774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5338313" y="1654983"/>
            <a:ext cx="3557388" cy="1774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227700" y="2168950"/>
            <a:ext cx="1710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5164136" y="2159262"/>
            <a:ext cx="1710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400305" y="1878521"/>
            <a:ext cx="1782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РЕЗЕРВНОЕ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5429880" y="1878167"/>
            <a:ext cx="27318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ЭВАКУАЦИОННОЕ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7976" y="1829155"/>
            <a:ext cx="1282284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611602" y="2149113"/>
            <a:ext cx="1600200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940606" y="2355413"/>
            <a:ext cx="188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продолжение работы при нарушении питания рабочего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6125237" y="2452095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нужную видимость при нештатных ситуациях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2" y="5120594"/>
            <a:ext cx="20721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 60598-2-22-2012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27900-88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504077" y="5120594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Частные требования.</a:t>
            </a:r>
            <a:br>
              <a:rPr lang="ru-RU" sz="1000" b="0" dirty="0"/>
            </a:br>
            <a:r>
              <a:rPr lang="ru-RU" sz="1000" b="0" dirty="0"/>
              <a:t>Светильники для аварийного освещения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504076" y="5684656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Светильники для аварийного освещения. Технические требования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504076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3344C023-2CD1-435C-88AC-6522C11D4530}"/>
              </a:ext>
            </a:extLst>
          </p:cNvPr>
          <p:cNvSpPr txBox="1">
            <a:spLocks/>
          </p:cNvSpPr>
          <p:nvPr/>
        </p:nvSpPr>
        <p:spPr>
          <a:xfrm>
            <a:off x="5338313" y="3541159"/>
            <a:ext cx="5191142" cy="7269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путей эвакуации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Антипаническое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освещение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зон повышенной опасности </a:t>
            </a:r>
            <a:r>
              <a:rPr lang="ru-RU" b="1" dirty="0"/>
              <a:t>(10% и не менее 15 </a:t>
            </a:r>
            <a:r>
              <a:rPr lang="ru-RU" b="1" dirty="0" err="1"/>
              <a:t>лк</a:t>
            </a:r>
            <a:r>
              <a:rPr lang="ru-RU" b="1" dirty="0"/>
              <a:t>)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0ACDEC-1077-404D-8CE0-43F7BE0C41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4778" y="4476830"/>
            <a:ext cx="4227222" cy="23811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B1938E-5437-4333-9000-BE1565C55B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983" y="4539507"/>
            <a:ext cx="1981846" cy="23184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FEFA41-2023-4B67-9BEA-2E1248F53C88}"/>
              </a:ext>
            </a:extLst>
          </p:cNvPr>
          <p:cNvSpPr txBox="1"/>
          <p:nvPr/>
        </p:nvSpPr>
        <p:spPr>
          <a:xfrm>
            <a:off x="9492178" y="1617919"/>
            <a:ext cx="2526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cs typeface="Arial" panose="020B0604020202020204" pitchFamily="34" charset="0"/>
              </a:rPr>
              <a:t>СП 439.1325800.2018</a:t>
            </a:r>
          </a:p>
          <a:p>
            <a:r>
              <a:rPr lang="ru-RU" sz="1400" dirty="0">
                <a:cs typeface="Arial" panose="020B0604020202020204" pitchFamily="34" charset="0"/>
              </a:rPr>
              <a:t>Правила проектирования аварийного освещения</a:t>
            </a:r>
            <a:endParaRPr lang="en-U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22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4013958" y="4809927"/>
            <a:ext cx="711266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1CFC9-2981-4EEE-841C-25AFCBF33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7967" y="4802325"/>
            <a:ext cx="718107" cy="750391"/>
          </a:xfrm>
          <a:prstGeom prst="rect">
            <a:avLst/>
          </a:prstGeom>
        </p:spPr>
      </p:pic>
      <p:sp>
        <p:nvSpPr>
          <p:cNvPr id="61" name="Стрелка: шеврон 60">
            <a:extLst>
              <a:ext uri="{FF2B5EF4-FFF2-40B4-BE49-F238E27FC236}">
                <a16:creationId xmlns:a16="http://schemas.microsoft.com/office/drawing/2014/main" id="{148F1E6A-A67F-4ABD-AD3B-4D1D53F6A458}"/>
              </a:ext>
            </a:extLst>
          </p:cNvPr>
          <p:cNvSpPr/>
          <p:nvPr/>
        </p:nvSpPr>
        <p:spPr>
          <a:xfrm>
            <a:off x="9227252" y="1051808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3072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L-PIXEL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66167" y="2178551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L-INDUSTRY II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67018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71</a:t>
            </a:r>
            <a:r>
              <a:rPr lang="ru-RU" sz="1200" dirty="0"/>
              <a:t> - </a:t>
            </a:r>
            <a:r>
              <a:rPr lang="en-US" sz="1200" dirty="0"/>
              <a:t>12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5227A-2555-4978-8381-0DBCA105B9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3727" y="2307264"/>
            <a:ext cx="4528273" cy="45507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15AB16-20FA-4AD6-9CFF-4A036DC14F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1258324"/>
            <a:ext cx="731838" cy="697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0242C-4974-43B5-8330-5DAADB0376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0" r="20479"/>
          <a:stretch/>
        </p:blipFill>
        <p:spPr>
          <a:xfrm>
            <a:off x="355478" y="2156901"/>
            <a:ext cx="719431" cy="697231"/>
          </a:xfrm>
          <a:prstGeom prst="rect">
            <a:avLst/>
          </a:prstGeom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3072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39259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2051" y="3023887"/>
            <a:ext cx="2642270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TURBINE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58910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36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3955205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L-TRADE II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431115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19</a:t>
            </a:r>
            <a:r>
              <a:rPr lang="ru-RU" sz="1200" dirty="0"/>
              <a:t> - </a:t>
            </a:r>
            <a:r>
              <a:rPr lang="en-US" sz="1200" dirty="0"/>
              <a:t>112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24 - 70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L-FUSION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4007193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4002894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4821873" y="1258324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4918732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24 - 70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4825989" y="2178551"/>
            <a:ext cx="289936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SVETECO NEW 8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4926840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4009604" y="394235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F6091B7E-4827-4508-A66A-C0EE5EB7C385}"/>
              </a:ext>
            </a:extLst>
          </p:cNvPr>
          <p:cNvSpPr/>
          <p:nvPr/>
        </p:nvSpPr>
        <p:spPr>
          <a:xfrm>
            <a:off x="4001495" y="3038543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4828583" y="3929191"/>
            <a:ext cx="264227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 АБ</a:t>
            </a: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4925442" y="429671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3CAD633-73FB-47E2-8032-D138D11F03B8}"/>
              </a:ext>
            </a:extLst>
          </p:cNvPr>
          <p:cNvSpPr txBox="1"/>
          <p:nvPr/>
        </p:nvSpPr>
        <p:spPr>
          <a:xfrm>
            <a:off x="4830932" y="3067803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CCB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33" name="TextBox 176">
            <a:extLst>
              <a:ext uri="{FF2B5EF4-FFF2-40B4-BE49-F238E27FC236}">
                <a16:creationId xmlns:a16="http://schemas.microsoft.com/office/drawing/2014/main" id="{D000D0D1-649D-454D-8812-92DAB5BC1718}"/>
              </a:ext>
            </a:extLst>
          </p:cNvPr>
          <p:cNvSpPr txBox="1"/>
          <p:nvPr/>
        </p:nvSpPr>
        <p:spPr>
          <a:xfrm>
            <a:off x="4931783" y="342375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4821873" y="4802325"/>
            <a:ext cx="2529689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RADIAN NEW EM</a:t>
            </a: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4918732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63978-34EE-4D85-B9BE-2AA42B9ED2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13" y="3041963"/>
            <a:ext cx="731838" cy="73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688EB6-D213-45B5-B1D0-3A22C18D8F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3925946"/>
            <a:ext cx="717389" cy="744364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E51F85F6-F2E2-41A6-972C-1FADC99EF6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4919356"/>
            <a:ext cx="718106" cy="586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F60333-499A-4B32-9AA2-63BE17E0B4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180" t="8365" r="9897" b="42976"/>
          <a:stretch/>
        </p:blipFill>
        <p:spPr>
          <a:xfrm>
            <a:off x="334963" y="5649445"/>
            <a:ext cx="717388" cy="7293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BCEED3-A4A4-42AA-AA86-063A09F85E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961112" y="4001021"/>
            <a:ext cx="731167" cy="650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E46A31-7771-4849-902F-1E392F5A93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22126" y="2282368"/>
            <a:ext cx="619856" cy="4611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66FBA07-6867-4E3C-B361-393C5AD93F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3905" y="3038543"/>
            <a:ext cx="682169" cy="723765"/>
          </a:xfrm>
          <a:prstGeom prst="rect">
            <a:avLst/>
          </a:prstGeom>
        </p:spPr>
      </p:pic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58D95395-0FDE-4A6B-855E-DA883B088E61}"/>
              </a:ext>
            </a:extLst>
          </p:cNvPr>
          <p:cNvSpPr/>
          <p:nvPr/>
        </p:nvSpPr>
        <p:spPr>
          <a:xfrm rot="20794068">
            <a:off x="8663897" y="2086829"/>
            <a:ext cx="731838" cy="736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69EEA46-5BD9-4634-877D-E49BD9F8309A}"/>
              </a:ext>
            </a:extLst>
          </p:cNvPr>
          <p:cNvSpPr txBox="1"/>
          <p:nvPr/>
        </p:nvSpPr>
        <p:spPr>
          <a:xfrm>
            <a:off x="6102347" y="6015696"/>
            <a:ext cx="3197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 - 1 час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6FF41A5-ABEC-4E2C-872E-EF706703E9CD}"/>
              </a:ext>
            </a:extLst>
          </p:cNvPr>
          <p:cNvSpPr txBox="1"/>
          <p:nvPr/>
        </p:nvSpPr>
        <p:spPr>
          <a:xfrm>
            <a:off x="8923795" y="1167284"/>
            <a:ext cx="1628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j-lt"/>
                <a:cs typeface="Arial" panose="020B0604020202020204" pitchFamily="34" charset="0"/>
              </a:rPr>
              <a:t>БАП </a:t>
            </a:r>
            <a:br>
              <a:rPr lang="en-US" dirty="0">
                <a:latin typeface="+mj-lt"/>
                <a:cs typeface="Arial" panose="020B0604020202020204" pitchFamily="34" charset="0"/>
              </a:rPr>
            </a:br>
            <a:r>
              <a:rPr lang="ru-RU" dirty="0">
                <a:latin typeface="+mj-lt"/>
                <a:cs typeface="Arial" panose="020B0604020202020204" pitchFamily="34" charset="0"/>
              </a:rPr>
              <a:t>по ГОСТ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812BF8A-80BC-4466-B9C1-23E3565C4D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4016782" y="1290352"/>
            <a:ext cx="713784" cy="719431"/>
          </a:xfrm>
          <a:prstGeom prst="rect">
            <a:avLst/>
          </a:prstGeom>
        </p:spPr>
      </p:pic>
      <p:sp>
        <p:nvSpPr>
          <p:cNvPr id="62" name="Стрелка: шеврон 61">
            <a:extLst>
              <a:ext uri="{FF2B5EF4-FFF2-40B4-BE49-F238E27FC236}">
                <a16:creationId xmlns:a16="http://schemas.microsoft.com/office/drawing/2014/main" id="{B647B999-E73C-40D1-8CD3-0A5EDB6B7E01}"/>
              </a:ext>
            </a:extLst>
          </p:cNvPr>
          <p:cNvSpPr/>
          <p:nvPr/>
        </p:nvSpPr>
        <p:spPr>
          <a:xfrm>
            <a:off x="10131978" y="1051807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" name="Заголовок 17">
            <a:extLst>
              <a:ext uri="{FF2B5EF4-FFF2-40B4-BE49-F238E27FC236}">
                <a16:creationId xmlns:a16="http://schemas.microsoft.com/office/drawing/2014/main" id="{415F46A7-AF65-4C98-9822-E056EEFE789D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АВАРИЙНЫЕ СВЕТИЛЬНИКИ</a:t>
            </a:r>
          </a:p>
        </p:txBody>
      </p:sp>
    </p:spTree>
    <p:extLst>
      <p:ext uri="{BB962C8B-B14F-4D97-AF65-F5344CB8AC3E}">
        <p14:creationId xmlns:p14="http://schemas.microsoft.com/office/powerpoint/2010/main" val="358416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0A829-2A05-42C2-A751-14B938CFFA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9405" y="2046813"/>
            <a:ext cx="5022595" cy="4811187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9783" y="3037003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FHB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7</a:t>
            </a:r>
            <a:r>
              <a:rPr lang="en-US" sz="1200" dirty="0"/>
              <a:t>0</a:t>
            </a:r>
            <a:r>
              <a:rPr lang="ru-RU" sz="1200" dirty="0"/>
              <a:t> - 2</a:t>
            </a:r>
            <a:r>
              <a:rPr lang="en-US" sz="1200" dirty="0"/>
              <a:t>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72878" y="3067407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FBL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73729" y="342335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35 - 52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9783" y="392590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214929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8762" y="3912743"/>
            <a:ext cx="264227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FA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65621" y="4280267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2178552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WHEEL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253450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100</a:t>
            </a:r>
            <a:r>
              <a:rPr lang="ru-RU" sz="1200" dirty="0"/>
              <a:t> - </a:t>
            </a:r>
            <a:r>
              <a:rPr lang="en-US" sz="1200" dirty="0"/>
              <a:t>230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FDL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130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FLT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60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4007193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4002894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4821873" y="1258324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FDBB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4918732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17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4825989" y="2178551"/>
            <a:ext cx="289936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ДСБ АБ</a:t>
            </a: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4926840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28 - 40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4002894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4010882" y="392769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F9FE93D3-314B-4C20-A049-9ABB1899BA72}"/>
              </a:ext>
            </a:extLst>
          </p:cNvPr>
          <p:cNvSpPr/>
          <p:nvPr/>
        </p:nvSpPr>
        <p:spPr>
          <a:xfrm>
            <a:off x="4010882" y="476721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4821873" y="3023887"/>
            <a:ext cx="264227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L-SCHOOL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4918732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20 - 50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4837970" y="3920095"/>
            <a:ext cx="194741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L-OFFICE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4934829" y="428761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D199EA1F-85C1-4C54-BAB6-B5CD4A779B12}"/>
              </a:ext>
            </a:extLst>
          </p:cNvPr>
          <p:cNvSpPr txBox="1"/>
          <p:nvPr/>
        </p:nvSpPr>
        <p:spPr>
          <a:xfrm>
            <a:off x="4848428" y="4802032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ССК АБ</a:t>
            </a:r>
          </a:p>
        </p:txBody>
      </p:sp>
      <p:sp>
        <p:nvSpPr>
          <p:cNvPr id="137" name="TextBox 176">
            <a:extLst>
              <a:ext uri="{FF2B5EF4-FFF2-40B4-BE49-F238E27FC236}">
                <a16:creationId xmlns:a16="http://schemas.microsoft.com/office/drawing/2014/main" id="{1DA52621-CE3A-4D61-969B-298175A119FE}"/>
              </a:ext>
            </a:extLst>
          </p:cNvPr>
          <p:cNvSpPr txBox="1"/>
          <p:nvPr/>
        </p:nvSpPr>
        <p:spPr>
          <a:xfrm>
            <a:off x="4949279" y="515798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C7C73C-C8D3-42F8-BA93-B796E84C8F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6722" y="1249127"/>
            <a:ext cx="649228" cy="74295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34ADFB0-6EEE-4F6E-ABD1-82A7351CF7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0880" y="3958529"/>
            <a:ext cx="710517" cy="70525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0ED8A03-55AF-40CB-89A2-013404A2A2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4541" y="4874797"/>
            <a:ext cx="702957" cy="567654"/>
          </a:xfrm>
          <a:prstGeom prst="rect">
            <a:avLst/>
          </a:prstGeom>
        </p:spPr>
      </p:pic>
      <p:sp>
        <p:nvSpPr>
          <p:cNvPr id="64" name="Заголовок 17">
            <a:extLst>
              <a:ext uri="{FF2B5EF4-FFF2-40B4-BE49-F238E27FC236}">
                <a16:creationId xmlns:a16="http://schemas.microsoft.com/office/drawing/2014/main" id="{A8F7FB52-2C6E-4EA4-812E-CB8FBCDED95F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СВЕТИЛЬНИКИ С БАП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108E3BE-173C-4B65-B4A4-754B2153A1A4}"/>
              </a:ext>
            </a:extLst>
          </p:cNvPr>
          <p:cNvSpPr txBox="1"/>
          <p:nvPr/>
        </p:nvSpPr>
        <p:spPr>
          <a:xfrm>
            <a:off x="5378454" y="6017838"/>
            <a:ext cx="3197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 - 1 час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CC93F01-EA17-424E-AC6A-740FE51AF5A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8198" y="3188694"/>
            <a:ext cx="673199" cy="58443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77E3D7-AD8B-454A-A316-3B48908C6E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3998203" y="2163760"/>
            <a:ext cx="721976" cy="69661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495F352-77F6-4A9C-9451-228CF32CBF8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34962" y="1311989"/>
            <a:ext cx="719429" cy="66523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1A46D2-E170-408B-A1A2-2582170AA67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4" y="3040169"/>
            <a:ext cx="719428" cy="73291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5EF9F09-31BD-4935-8780-38374056C0C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3930819"/>
            <a:ext cx="730440" cy="7311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C770E3E-045C-44B5-8F9A-33A24DCE0EA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2295595"/>
            <a:ext cx="730440" cy="477814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22FD119-6B27-4725-89D0-4D83BB37E58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335313" y="4816289"/>
            <a:ext cx="736084" cy="7233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90D7F14-B225-45F4-B085-A3EBF1CB9EC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333371" y="5657748"/>
            <a:ext cx="729322" cy="71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86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B740B0-0EC9-4FDF-8B5B-E1638047CA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434" y="1848804"/>
            <a:ext cx="1867841" cy="1050660"/>
          </a:xfrm>
          <a:prstGeom prst="rect">
            <a:avLst/>
          </a:prstGeom>
        </p:spPr>
      </p:pic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919090" y="1849881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fpl</a:t>
            </a:r>
            <a:endParaRPr lang="ru-RU" sz="1600" b="0" dirty="0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E88064F-B22D-481E-8C13-3A36DDE41051}"/>
              </a:ext>
            </a:extLst>
          </p:cNvPr>
          <p:cNvGrpSpPr/>
          <p:nvPr/>
        </p:nvGrpSpPr>
        <p:grpSpPr>
          <a:xfrm>
            <a:off x="8465317" y="1650920"/>
            <a:ext cx="1274812" cy="1286773"/>
            <a:chOff x="7858981" y="1453943"/>
            <a:chExt cx="1274812" cy="1286773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0D2F44FA-79CD-4EF5-AA37-260C26277651}"/>
                </a:ext>
              </a:extLst>
            </p:cNvPr>
            <p:cNvGrpSpPr/>
            <p:nvPr/>
          </p:nvGrpSpPr>
          <p:grpSpPr>
            <a:xfrm>
              <a:off x="8044293" y="1574060"/>
              <a:ext cx="1089500" cy="1166656"/>
              <a:chOff x="8353474" y="1791814"/>
              <a:chExt cx="1089500" cy="116665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2616A066-5C07-4C5C-93F9-08CF65C156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id="{700A5242-7C53-4F3E-99B3-CCA6BF037F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4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01207E2-5774-4FC1-B91C-4CFE24564F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7858981" y="1453943"/>
              <a:ext cx="1072250" cy="1284816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5 </a:t>
            </a:r>
            <a:r>
              <a:rPr lang="ru-RU" sz="2800" dirty="0">
                <a:solidFill>
                  <a:schemeClr val="accent2"/>
                </a:solidFill>
              </a:rPr>
              <a:t>РЕШЕНИЙ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ПРОИЗВОДСТВА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475197"/>
              </p:ext>
            </p:extLst>
          </p:nvPr>
        </p:nvGraphicFramePr>
        <p:xfrm>
          <a:off x="550862" y="3212996"/>
          <a:ext cx="11198225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47409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66128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86303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35867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96390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66128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50 - 100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2 - 82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8500 - 18100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13100 - 37697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10682 - 35000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1776 - 13500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1367 - 10823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C120</a:t>
                      </a:r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Г60, Г30, К15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25х100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180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160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130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56" name="Текст 2">
            <a:extLst>
              <a:ext uri="{FF2B5EF4-FFF2-40B4-BE49-F238E27FC236}">
                <a16:creationId xmlns:a16="http://schemas.microsoft.com/office/drawing/2014/main" id="{8B2C2EC6-69A8-42AB-99D8-FAF4F195D3CF}"/>
              </a:ext>
            </a:extLst>
          </p:cNvPr>
          <p:cNvSpPr txBox="1">
            <a:spLocks/>
          </p:cNvSpPr>
          <p:nvPr/>
        </p:nvSpPr>
        <p:spPr>
          <a:xfrm>
            <a:off x="8069150" y="1845528"/>
            <a:ext cx="1112180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дсо</a:t>
            </a:r>
            <a:endParaRPr lang="ru-RU" sz="1600" b="0" dirty="0"/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387600" y="1849881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unibay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310515" y="1847512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wheel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6183974" y="1845527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fhb</a:t>
            </a:r>
            <a:endParaRPr lang="ru-RU" sz="1600" b="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429A3CB-8786-4B04-81EC-AAF2397245E7}"/>
              </a:ext>
            </a:extLst>
          </p:cNvPr>
          <p:cNvGrpSpPr/>
          <p:nvPr/>
        </p:nvGrpSpPr>
        <p:grpSpPr>
          <a:xfrm>
            <a:off x="6509682" y="1832190"/>
            <a:ext cx="1409647" cy="1297656"/>
            <a:chOff x="6146062" y="1574774"/>
            <a:chExt cx="1409647" cy="1297656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393E5F57-F019-4EE4-810B-9849C916D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332737">
              <a:off x="6600337" y="1696187"/>
              <a:ext cx="955372" cy="751593"/>
            </a:xfrm>
            <a:prstGeom prst="rect">
              <a:avLst/>
            </a:prstGeom>
          </p:spPr>
        </p:pic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5118B856-1C6A-418D-A489-E5888DE46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48148" y1="17778" x2="48148" y2="17778"/>
                          <a14:foregroundMark x1="49877" y1="9877" x2="49877" y2="9877"/>
                          <a14:foregroundMark x1="53086" y1="12593" x2="53086" y2="1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46062" y="1574774"/>
              <a:ext cx="1315382" cy="1297656"/>
            </a:xfrm>
            <a:prstGeom prst="rect">
              <a:avLst/>
            </a:prstGeom>
          </p:spPr>
        </p:pic>
      </p:grp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057" y="1663303"/>
            <a:ext cx="1068320" cy="168887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A61E25D6-BDA0-43CE-9216-C46CE482E6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6491" y="1663303"/>
            <a:ext cx="1068320" cy="1688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0B85355-64AF-49C1-A30A-33CC658347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631" y="1665288"/>
            <a:ext cx="1068320" cy="168887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CA3F576-D836-4E75-8397-00067A6B7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0993" y="1667657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650" y="1667657"/>
            <a:ext cx="1068320" cy="168887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11589E7-AE91-4E61-A5EB-2BF8E68412F1}"/>
              </a:ext>
            </a:extLst>
          </p:cNvPr>
          <p:cNvGrpSpPr/>
          <p:nvPr/>
        </p:nvGrpSpPr>
        <p:grpSpPr>
          <a:xfrm>
            <a:off x="10317075" y="1600836"/>
            <a:ext cx="1369041" cy="1270433"/>
            <a:chOff x="9816728" y="1398260"/>
            <a:chExt cx="1369041" cy="1270433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B17459FD-AA4B-44CA-8682-59324C3614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87529">
              <a:off x="10150475" y="1407671"/>
              <a:ext cx="1035294" cy="1261022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093F8FF-952D-4860-8466-E37EBF1A6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96424">
              <a:off x="9816728" y="1398260"/>
              <a:ext cx="1054156" cy="1250438"/>
            </a:xfrm>
            <a:prstGeom prst="rect">
              <a:avLst/>
            </a:prstGeom>
          </p:spPr>
        </p:pic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0C501F-CC1C-4CE0-99A3-C05FD2D3BAB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1842" y="1960840"/>
            <a:ext cx="1486890" cy="82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UNIBAY</a:t>
            </a:r>
            <a:br>
              <a:rPr lang="ru-RU" sz="2800" dirty="0"/>
            </a:br>
            <a:r>
              <a:rPr lang="ru-RU" sz="2800" dirty="0">
                <a:solidFill>
                  <a:schemeClr val="bg1"/>
                </a:solidFill>
              </a:rPr>
              <a:t>ДЛЯ ПЛОХИХ СЕТЕЙ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4B87EC7B-B59F-4796-92C5-219A6C70E519}"/>
              </a:ext>
            </a:extLst>
          </p:cNvPr>
          <p:cNvSpPr txBox="1">
            <a:spLocks/>
          </p:cNvSpPr>
          <p:nvPr/>
        </p:nvSpPr>
        <p:spPr>
          <a:xfrm>
            <a:off x="6301874" y="4093371"/>
            <a:ext cx="3261574" cy="60307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Алюминиевая пластина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мм.</a:t>
            </a: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CB343B21-2CB1-444E-936C-45627DE445B7}"/>
              </a:ext>
            </a:extLst>
          </p:cNvPr>
          <p:cNvSpPr txBox="1">
            <a:spLocks/>
          </p:cNvSpPr>
          <p:nvPr/>
        </p:nvSpPr>
        <p:spPr>
          <a:xfrm>
            <a:off x="6368547" y="3679724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4ACFE7E4-99A5-41A8-8D12-32A6BE6E8FE7}"/>
              </a:ext>
            </a:extLst>
          </p:cNvPr>
          <p:cNvSpPr txBox="1">
            <a:spLocks/>
          </p:cNvSpPr>
          <p:nvPr/>
        </p:nvSpPr>
        <p:spPr>
          <a:xfrm>
            <a:off x="6301874" y="5162416"/>
            <a:ext cx="5018167" cy="74067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8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 до 305В.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Два вида драйвера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серийном исполнении.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Низковольтное исполнение, управление и аварийный блок доступны по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ТЗ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BA394C1A-670E-4007-8546-163C9C7ACB6E}"/>
              </a:ext>
            </a:extLst>
          </p:cNvPr>
          <p:cNvSpPr txBox="1">
            <a:spLocks/>
          </p:cNvSpPr>
          <p:nvPr/>
        </p:nvSpPr>
        <p:spPr>
          <a:xfrm>
            <a:off x="6368548" y="474877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308474-9ED5-49B0-9E28-C4FB78D03DF3}"/>
              </a:ext>
            </a:extLst>
          </p:cNvPr>
          <p:cNvSpPr txBox="1"/>
          <p:nvPr/>
        </p:nvSpPr>
        <p:spPr>
          <a:xfrm>
            <a:off x="7801158" y="1487134"/>
            <a:ext cx="3626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подвесной светильник</a:t>
            </a:r>
            <a:br>
              <a:rPr lang="ru-RU" sz="2400" dirty="0"/>
            </a:br>
            <a:r>
              <a:rPr lang="ru-RU" sz="2400" dirty="0"/>
              <a:t>с поворотной скобой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80A30-6453-4B7E-8590-9A8AB76DA2EC}"/>
              </a:ext>
            </a:extLst>
          </p:cNvPr>
          <p:cNvSpPr txBox="1"/>
          <p:nvPr/>
        </p:nvSpPr>
        <p:spPr>
          <a:xfrm>
            <a:off x="4899081" y="1571150"/>
            <a:ext cx="2902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UNIBAY</a:t>
            </a:r>
            <a:endParaRPr lang="ru-RU" sz="3600" dirty="0">
              <a:latin typeface="+mj-lt"/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39D2749E-F8E5-463E-90D1-EFD5B7A65996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6240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50 -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18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FFDFD9CF-CAF6-4273-ADC8-A115FF5871C8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12C06BA-3F77-4361-A735-D8A899F472E0}"/>
              </a:ext>
            </a:extLst>
          </p:cNvPr>
          <p:cNvSpPr txBox="1">
            <a:spLocks/>
          </p:cNvSpPr>
          <p:nvPr/>
        </p:nvSpPr>
        <p:spPr>
          <a:xfrm>
            <a:off x="9505573" y="2964451"/>
            <a:ext cx="1636598" cy="56240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С120, Г60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57C94E-D27E-4552-A98A-3CFCD6BDF8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6" y="1238528"/>
            <a:ext cx="4713965" cy="3564146"/>
          </a:xfrm>
          <a:prstGeom prst="rect">
            <a:avLst/>
          </a:prstGeom>
        </p:spPr>
      </p:pic>
      <p:sp>
        <p:nvSpPr>
          <p:cNvPr id="18" name="Текст 3">
            <a:extLst>
              <a:ext uri="{FF2B5EF4-FFF2-40B4-BE49-F238E27FC236}">
                <a16:creationId xmlns:a16="http://schemas.microsoft.com/office/drawing/2014/main" id="{98FD8FD0-5165-438D-A4D4-72128F3E2B7A}"/>
              </a:ext>
            </a:extLst>
          </p:cNvPr>
          <p:cNvSpPr txBox="1">
            <a:spLocks/>
          </p:cNvSpPr>
          <p:nvPr/>
        </p:nvSpPr>
        <p:spPr>
          <a:xfrm>
            <a:off x="9505573" y="4104021"/>
            <a:ext cx="2497372" cy="5060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+40°C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B6A8660-E76A-4621-A37C-7059A8442A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84" y="2569836"/>
            <a:ext cx="1124745" cy="1124745"/>
          </a:xfrm>
          <a:prstGeom prst="rect">
            <a:avLst/>
          </a:prstGeom>
        </p:spPr>
      </p:pic>
      <p:sp>
        <p:nvSpPr>
          <p:cNvPr id="22" name="TextBox 176">
            <a:extLst>
              <a:ext uri="{FF2B5EF4-FFF2-40B4-BE49-F238E27FC236}">
                <a16:creationId xmlns:a16="http://schemas.microsoft.com/office/drawing/2014/main" id="{82AA286D-50D1-4CB5-B8FC-89F6A10BCCB6}"/>
              </a:ext>
            </a:extLst>
          </p:cNvPr>
          <p:cNvSpPr txBox="1"/>
          <p:nvPr/>
        </p:nvSpPr>
        <p:spPr>
          <a:xfrm>
            <a:off x="4994084" y="3708314"/>
            <a:ext cx="1124745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800" b="0" dirty="0">
                <a:latin typeface="+mj-lt"/>
              </a:rPr>
              <a:t>С120</a:t>
            </a:r>
          </a:p>
          <a:p>
            <a:pPr algn="l"/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до 17</a:t>
            </a:r>
            <a:r>
              <a:rPr lang="en-US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 лм/Вт</a:t>
            </a:r>
            <a:endParaRPr lang="ru-RU" sz="1400" b="0" dirty="0">
              <a:ea typeface="Cambria" panose="02040503050406030204" pitchFamily="18" charset="0"/>
            </a:endParaRPr>
          </a:p>
          <a:p>
            <a:pPr algn="l"/>
            <a:r>
              <a:rPr lang="en-US" sz="1800" b="0" dirty="0">
                <a:latin typeface="+mj-lt"/>
              </a:rPr>
              <a:t> </a:t>
            </a:r>
            <a:endParaRPr lang="ru-RU" sz="1800" b="0" dirty="0">
              <a:latin typeface="+mj-lt"/>
            </a:endParaRPr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2DA26A75-B60A-4028-B5A6-F645E42538AB}"/>
              </a:ext>
            </a:extLst>
          </p:cNvPr>
          <p:cNvSpPr txBox="1"/>
          <p:nvPr/>
        </p:nvSpPr>
        <p:spPr>
          <a:xfrm>
            <a:off x="4994085" y="5565457"/>
            <a:ext cx="1124744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800" b="0" dirty="0">
                <a:latin typeface="+mj-lt"/>
              </a:rPr>
              <a:t>Г60</a:t>
            </a:r>
            <a:br>
              <a:rPr lang="ru-RU" sz="1800" b="0" dirty="0">
                <a:latin typeface="+mj-lt"/>
              </a:rPr>
            </a:b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до 18</a:t>
            </a:r>
            <a:r>
              <a:rPr lang="en-US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 лм/Вт</a:t>
            </a:r>
            <a:endParaRPr lang="ru-RU" sz="1400" b="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9BA7A05-1B10-4C2E-837B-E30A175389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84" y="4426979"/>
            <a:ext cx="1124745" cy="112474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BB5A288-DFCA-44F6-A781-0C038D14EC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91" y="5479082"/>
            <a:ext cx="524694" cy="524694"/>
          </a:xfrm>
          <a:prstGeom prst="rect">
            <a:avLst/>
          </a:prstGeom>
        </p:spPr>
      </p:pic>
      <p:sp>
        <p:nvSpPr>
          <p:cNvPr id="28" name="Text 2">
            <a:extLst>
              <a:ext uri="{FF2B5EF4-FFF2-40B4-BE49-F238E27FC236}">
                <a16:creationId xmlns:a16="http://schemas.microsoft.com/office/drawing/2014/main" id="{1018724C-BC60-4F0B-9A19-0999C27085CD}"/>
              </a:ext>
            </a:extLst>
          </p:cNvPr>
          <p:cNvSpPr txBox="1"/>
          <p:nvPr/>
        </p:nvSpPr>
        <p:spPr>
          <a:xfrm>
            <a:off x="1268750" y="5617822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439633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WHEEL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В ЛИТОМ КОРПУСЕ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9ED537-1921-4DF4-8A0F-8DAA601D1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934" y="5785878"/>
            <a:ext cx="554889" cy="554889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D39CDF21-B67E-4AC7-A3A5-77CE4AAD5A15}"/>
              </a:ext>
            </a:extLst>
          </p:cNvPr>
          <p:cNvSpPr txBox="1">
            <a:spLocks/>
          </p:cNvSpPr>
          <p:nvPr/>
        </p:nvSpPr>
        <p:spPr>
          <a:xfrm>
            <a:off x="6771774" y="3950284"/>
            <a:ext cx="3096767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Литой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4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до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6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F48FB16A-F238-44B2-BA47-ACBF5B71820F}"/>
              </a:ext>
            </a:extLst>
          </p:cNvPr>
          <p:cNvSpPr txBox="1">
            <a:spLocks/>
          </p:cNvSpPr>
          <p:nvPr/>
        </p:nvSpPr>
        <p:spPr>
          <a:xfrm>
            <a:off x="6838447" y="353663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F152600F-C661-4785-8E55-C80D930CDD0D}"/>
              </a:ext>
            </a:extLst>
          </p:cNvPr>
          <p:cNvSpPr txBox="1">
            <a:spLocks/>
          </p:cNvSpPr>
          <p:nvPr/>
        </p:nvSpPr>
        <p:spPr>
          <a:xfrm>
            <a:off x="6771774" y="4918646"/>
            <a:ext cx="5125154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управление. 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120В до 305В.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Исполнение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с гальванической развязкой.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DC1531C-1357-42EC-A08A-FD80989843F5}"/>
              </a:ext>
            </a:extLst>
          </p:cNvPr>
          <p:cNvSpPr txBox="1">
            <a:spLocks/>
          </p:cNvSpPr>
          <p:nvPr/>
        </p:nvSpPr>
        <p:spPr>
          <a:xfrm>
            <a:off x="6838447" y="4553639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2E7B2B90-2C43-4D6C-97D1-67ED44069694}"/>
              </a:ext>
            </a:extLst>
          </p:cNvPr>
          <p:cNvSpPr txBox="1">
            <a:spLocks/>
          </p:cNvSpPr>
          <p:nvPr/>
        </p:nvSpPr>
        <p:spPr>
          <a:xfrm>
            <a:off x="6771774" y="615208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CRI70, 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 закаленным стеклом.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A5CE0021-B2AE-4187-9013-617687A3655D}"/>
              </a:ext>
            </a:extLst>
          </p:cNvPr>
          <p:cNvSpPr txBox="1">
            <a:spLocks/>
          </p:cNvSpPr>
          <p:nvPr/>
        </p:nvSpPr>
        <p:spPr>
          <a:xfrm>
            <a:off x="6838448" y="5738433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E27D87-EE7E-49EB-B4EF-B7BA5608336A}"/>
              </a:ext>
            </a:extLst>
          </p:cNvPr>
          <p:cNvSpPr txBox="1"/>
          <p:nvPr/>
        </p:nvSpPr>
        <p:spPr>
          <a:xfrm>
            <a:off x="9647117" y="1487134"/>
            <a:ext cx="20345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для высоких</a:t>
            </a:r>
            <a:br>
              <a:rPr lang="ru-RU" sz="2400" dirty="0"/>
            </a:br>
            <a:r>
              <a:rPr lang="ru-RU" sz="2400" dirty="0"/>
              <a:t>потолков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D398C5-8D20-4C03-80A2-1F27E9580245}"/>
              </a:ext>
            </a:extLst>
          </p:cNvPr>
          <p:cNvSpPr txBox="1"/>
          <p:nvPr/>
        </p:nvSpPr>
        <p:spPr>
          <a:xfrm>
            <a:off x="4109601" y="1579466"/>
            <a:ext cx="550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FEREKS WHEEL</a:t>
            </a:r>
            <a:endParaRPr lang="ru-RU" sz="3600" dirty="0">
              <a:latin typeface="+mj-lt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E9E59A8F-F2A4-44CE-A6C9-608223A45452}"/>
              </a:ext>
            </a:extLst>
          </p:cNvPr>
          <p:cNvSpPr txBox="1">
            <a:spLocks/>
          </p:cNvSpPr>
          <p:nvPr/>
        </p:nvSpPr>
        <p:spPr>
          <a:xfrm>
            <a:off x="67717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23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160 лм/Вт.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4F6162C7-C408-4001-AC63-8BC4F937FBEC}"/>
              </a:ext>
            </a:extLst>
          </p:cNvPr>
          <p:cNvSpPr txBox="1">
            <a:spLocks/>
          </p:cNvSpPr>
          <p:nvPr/>
        </p:nvSpPr>
        <p:spPr>
          <a:xfrm>
            <a:off x="6838448" y="2560654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B53305F9-2179-4A51-AEE1-B5BEEBDFA158}"/>
              </a:ext>
            </a:extLst>
          </p:cNvPr>
          <p:cNvSpPr txBox="1"/>
          <p:nvPr/>
        </p:nvSpPr>
        <p:spPr>
          <a:xfrm>
            <a:off x="4585284" y="594028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B215D84E-6D96-4C92-8677-B2B5809199C1}"/>
              </a:ext>
            </a:extLst>
          </p:cNvPr>
          <p:cNvSpPr txBox="1">
            <a:spLocks/>
          </p:cNvSpPr>
          <p:nvPr/>
        </p:nvSpPr>
        <p:spPr>
          <a:xfrm>
            <a:off x="9868541" y="2974301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E8D340AB-173F-457B-AE4C-C45F6A535FC2}"/>
              </a:ext>
            </a:extLst>
          </p:cNvPr>
          <p:cNvSpPr txBox="1">
            <a:spLocks/>
          </p:cNvSpPr>
          <p:nvPr/>
        </p:nvSpPr>
        <p:spPr>
          <a:xfrm>
            <a:off x="9896475" y="3953389"/>
            <a:ext cx="2323459" cy="74777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Подвесной или поворотный.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CAD5345-56E3-4778-8BE6-00ABCCD46F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323475"/>
            <a:ext cx="5504008" cy="446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45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EX-FHB</a:t>
            </a:r>
            <a:br>
              <a:rPr lang="en-US" sz="2800" dirty="0"/>
            </a:br>
            <a:r>
              <a:rPr lang="ru-RU" sz="2800" dirty="0">
                <a:solidFill>
                  <a:schemeClr val="bg1"/>
                </a:solidFill>
              </a:rPr>
              <a:t>ПРОВЕРЕННОЕ РЕШЕНИЕ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4232EDDD-45EE-4B90-88E4-B107860AED1F}"/>
              </a:ext>
            </a:extLst>
          </p:cNvPr>
          <p:cNvSpPr txBox="1">
            <a:spLocks/>
          </p:cNvSpPr>
          <p:nvPr/>
        </p:nvSpPr>
        <p:spPr>
          <a:xfrm>
            <a:off x="4015921" y="2728290"/>
            <a:ext cx="3042739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1F8B87B3-E573-4EED-96BC-4C5E99DF9C34}"/>
              </a:ext>
            </a:extLst>
          </p:cNvPr>
          <p:cNvSpPr txBox="1">
            <a:spLocks/>
          </p:cNvSpPr>
          <p:nvPr/>
        </p:nvSpPr>
        <p:spPr>
          <a:xfrm>
            <a:off x="4015921" y="3174469"/>
            <a:ext cx="3177359" cy="147800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4 типа корпуса из сплава алюминия разного диаметра и высоты 3,5-9,5 кг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Защита заливкой компаундом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Защитная решетка (опционально)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2B47D0F5-CE5A-4328-944F-B0EC73984B0E}"/>
              </a:ext>
            </a:extLst>
          </p:cNvPr>
          <p:cNvSpPr txBox="1">
            <a:spLocks/>
          </p:cNvSpPr>
          <p:nvPr/>
        </p:nvSpPr>
        <p:spPr>
          <a:xfrm>
            <a:off x="3995784" y="1402081"/>
            <a:ext cx="8892175" cy="63578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1Ex eb mb IIC T6/</a:t>
            </a:r>
            <a:r>
              <a:rPr lang="ru-RU" sz="2000" dirty="0"/>
              <a:t>Т5 </a:t>
            </a:r>
            <a:r>
              <a:rPr lang="fr-FR" sz="2000" dirty="0"/>
              <a:t>Gb X</a:t>
            </a:r>
            <a:r>
              <a:rPr lang="ru-RU" sz="2000" dirty="0"/>
              <a:t> </a:t>
            </a:r>
            <a:r>
              <a:rPr lang="fr-FR" sz="2000" dirty="0"/>
              <a:t>/ Ex tb mb IIIC T</a:t>
            </a:r>
            <a:r>
              <a:rPr lang="fr-FR" sz="2000" baseline="-25000" dirty="0"/>
              <a:t>200</a:t>
            </a:r>
            <a:r>
              <a:rPr lang="fr-FR" sz="2000" dirty="0"/>
              <a:t> 125/135 </a:t>
            </a:r>
            <a:r>
              <a:rPr lang="fr-FR" sz="2000" baseline="30000" dirty="0"/>
              <a:t>0</a:t>
            </a:r>
            <a:r>
              <a:rPr lang="fr-FR" sz="2000" dirty="0"/>
              <a:t>C Db X</a:t>
            </a:r>
            <a:endParaRPr lang="ru-RU" sz="2000" dirty="0"/>
          </a:p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2Ex e</a:t>
            </a:r>
            <a:r>
              <a:rPr lang="ru-RU" sz="2000" dirty="0"/>
              <a:t>с </a:t>
            </a:r>
            <a:r>
              <a:rPr lang="fr-FR" sz="2000" dirty="0"/>
              <a:t>mb IIC T4 G</a:t>
            </a:r>
            <a:r>
              <a:rPr lang="ru-RU" sz="2000" dirty="0"/>
              <a:t>с </a:t>
            </a:r>
            <a:r>
              <a:rPr lang="fr-FR" sz="2000" dirty="0"/>
              <a:t>X / Ex tb mb IIIC T</a:t>
            </a:r>
            <a:r>
              <a:rPr lang="fr-FR" sz="2000" baseline="-25000" dirty="0"/>
              <a:t>200</a:t>
            </a:r>
            <a:r>
              <a:rPr lang="fr-FR" sz="2000" dirty="0"/>
              <a:t> 125/135 </a:t>
            </a:r>
            <a:r>
              <a:rPr lang="fr-FR" sz="2000" baseline="30000" dirty="0"/>
              <a:t>0</a:t>
            </a:r>
            <a:r>
              <a:rPr lang="fr-FR" sz="2000" dirty="0"/>
              <a:t>C Db X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fr-FR" sz="16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FF81A4B6-DAAE-4046-B935-79FA0357255D}"/>
              </a:ext>
            </a:extLst>
          </p:cNvPr>
          <p:cNvSpPr txBox="1">
            <a:spLocks/>
          </p:cNvSpPr>
          <p:nvPr/>
        </p:nvSpPr>
        <p:spPr>
          <a:xfrm>
            <a:off x="3995784" y="2097952"/>
            <a:ext cx="8303357" cy="46901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sz="1400" b="1" dirty="0"/>
              <a:t>Область применения</a:t>
            </a:r>
            <a:r>
              <a:rPr lang="ru-RU" sz="1400" dirty="0"/>
              <a:t>: зоны класса 1 и 2 по газу, 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зоны класса 21 и 22 по пыли</a:t>
            </a:r>
          </a:p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sz="16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F4B1736-8F4D-4036-AF11-15CA1CC4C1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23" t="15158" r="33829" b="33928"/>
          <a:stretch/>
        </p:blipFill>
        <p:spPr>
          <a:xfrm>
            <a:off x="10399821" y="5232720"/>
            <a:ext cx="1432479" cy="1117505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AB8587F2-B603-4BA8-99AF-320F873E6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55780" y="4291034"/>
            <a:ext cx="2306237" cy="230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 - фото №">
            <a:extLst>
              <a:ext uri="{FF2B5EF4-FFF2-40B4-BE49-F238E27FC236}">
                <a16:creationId xmlns:a16="http://schemas.microsoft.com/office/drawing/2014/main" id="{E29B8761-AA8C-4EEA-B515-D8CF8A1EA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954" y="4403914"/>
            <a:ext cx="1615672" cy="210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2F1D7EA-34F2-4CF6-B966-98F84C7293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21" y="1119730"/>
            <a:ext cx="2132784" cy="213278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93F3199-D172-4929-A588-2317BFBC52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291" y="1715777"/>
            <a:ext cx="2132783" cy="2132783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AA180CF-7B8A-42B9-AEF1-F19281BC5F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457377"/>
            <a:ext cx="3121869" cy="3400623"/>
          </a:xfrm>
          <a:prstGeom prst="rect">
            <a:avLst/>
          </a:prstGeom>
        </p:spPr>
      </p:pic>
      <p:sp>
        <p:nvSpPr>
          <p:cNvPr id="40" name="Текст 4">
            <a:extLst>
              <a:ext uri="{FF2B5EF4-FFF2-40B4-BE49-F238E27FC236}">
                <a16:creationId xmlns:a16="http://schemas.microsoft.com/office/drawing/2014/main" id="{382C81F5-BE24-4DC0-90CA-C3BF2810A595}"/>
              </a:ext>
            </a:extLst>
          </p:cNvPr>
          <p:cNvSpPr txBox="1">
            <a:spLocks/>
          </p:cNvSpPr>
          <p:nvPr/>
        </p:nvSpPr>
        <p:spPr>
          <a:xfrm>
            <a:off x="7665264" y="2733712"/>
            <a:ext cx="3062875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КРЕПЛЕНИЕ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91783591-05D5-4C56-B33D-915DC336D9F9}"/>
              </a:ext>
            </a:extLst>
          </p:cNvPr>
          <p:cNvSpPr txBox="1">
            <a:spLocks/>
          </p:cNvSpPr>
          <p:nvPr/>
        </p:nvSpPr>
        <p:spPr>
          <a:xfrm>
            <a:off x="7665264" y="3179892"/>
            <a:ext cx="3288246" cy="143990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поворотном кронштейне;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трубу с резьбой М25х2 с ВРК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поворотном кронштейне с ВРК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Текст 4">
            <a:extLst>
              <a:ext uri="{FF2B5EF4-FFF2-40B4-BE49-F238E27FC236}">
                <a16:creationId xmlns:a16="http://schemas.microsoft.com/office/drawing/2014/main" id="{928F2F87-11A1-407E-B727-A7231E9187D7}"/>
              </a:ext>
            </a:extLst>
          </p:cNvPr>
          <p:cNvSpPr txBox="1">
            <a:spLocks/>
          </p:cNvSpPr>
          <p:nvPr/>
        </p:nvSpPr>
        <p:spPr>
          <a:xfrm>
            <a:off x="4076987" y="4775705"/>
            <a:ext cx="2867610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E351E2B5-960B-40B3-BDFF-C18DC103C9DF}"/>
              </a:ext>
            </a:extLst>
          </p:cNvPr>
          <p:cNvSpPr txBox="1">
            <a:spLocks/>
          </p:cNvSpPr>
          <p:nvPr/>
        </p:nvSpPr>
        <p:spPr>
          <a:xfrm>
            <a:off x="4076988" y="5221885"/>
            <a:ext cx="2852240" cy="63229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Закаленное стекло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Диаграммы: С120,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D60, F30, F15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60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accent2"/>
                </a:solidFill>
              </a:rPr>
              <a:t>ДСО </a:t>
            </a:r>
            <a:r>
              <a:rPr lang="ru-RU" sz="2800" dirty="0">
                <a:solidFill>
                  <a:schemeClr val="bg1"/>
                </a:solidFill>
              </a:rPr>
              <a:t>УНИВЕРСАЛЬНЫЙ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СВЕТИЛЬНИК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2FFF0A0-F650-4EFD-8C3B-E1B1BC0DA0D7}"/>
              </a:ext>
            </a:extLst>
          </p:cNvPr>
          <p:cNvGrpSpPr/>
          <p:nvPr/>
        </p:nvGrpSpPr>
        <p:grpSpPr>
          <a:xfrm>
            <a:off x="502187" y="1421949"/>
            <a:ext cx="4478101" cy="3876079"/>
            <a:chOff x="8162263" y="1704975"/>
            <a:chExt cx="3513801" cy="3012435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F8B25569-4720-471C-9151-95916517CAC2}"/>
                </a:ext>
              </a:extLst>
            </p:cNvPr>
            <p:cNvGrpSpPr/>
            <p:nvPr/>
          </p:nvGrpSpPr>
          <p:grpSpPr>
            <a:xfrm>
              <a:off x="9155706" y="1704975"/>
              <a:ext cx="2520358" cy="2651457"/>
              <a:chOff x="8353474" y="1791814"/>
              <a:chExt cx="1089499" cy="1166656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8DD75D76-6805-4958-B02C-60F6B9BE65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27E5406D-B7DE-4261-BB7D-E2BA5D63D4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3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4194EE7-E662-457E-B6C7-FE567DEF6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8162263" y="1745222"/>
              <a:ext cx="2480455" cy="2972188"/>
            </a:xfrm>
            <a:prstGeom prst="rect">
              <a:avLst/>
            </a:prstGeom>
          </p:spPr>
        </p:pic>
      </p:grpSp>
      <p:sp>
        <p:nvSpPr>
          <p:cNvPr id="9" name="Текст 3">
            <a:extLst>
              <a:ext uri="{FF2B5EF4-FFF2-40B4-BE49-F238E27FC236}">
                <a16:creationId xmlns:a16="http://schemas.microsoft.com/office/drawing/2014/main" id="{C5F4C925-8544-4B09-A8E4-FE72357348AF}"/>
              </a:ext>
            </a:extLst>
          </p:cNvPr>
          <p:cNvSpPr txBox="1">
            <a:spLocks/>
          </p:cNvSpPr>
          <p:nvPr/>
        </p:nvSpPr>
        <p:spPr>
          <a:xfrm>
            <a:off x="6301874" y="3901644"/>
            <a:ext cx="2715666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алюминиевый профиль.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269B7C5C-BFFB-4AF3-858E-76957615D028}"/>
              </a:ext>
            </a:extLst>
          </p:cNvPr>
          <p:cNvSpPr txBox="1">
            <a:spLocks/>
          </p:cNvSpPr>
          <p:nvPr/>
        </p:nvSpPr>
        <p:spPr>
          <a:xfrm>
            <a:off x="6368547" y="3556093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B784B61E-DEEA-4458-8067-6326B786EA4E}"/>
              </a:ext>
            </a:extLst>
          </p:cNvPr>
          <p:cNvSpPr txBox="1">
            <a:spLocks/>
          </p:cNvSpPr>
          <p:nvPr/>
        </p:nvSpPr>
        <p:spPr>
          <a:xfrm>
            <a:off x="6301874" y="5136553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DD7D60C-BE6D-4376-9272-8EF4B9734034}"/>
              </a:ext>
            </a:extLst>
          </p:cNvPr>
          <p:cNvSpPr txBox="1">
            <a:spLocks/>
          </p:cNvSpPr>
          <p:nvPr/>
        </p:nvSpPr>
        <p:spPr>
          <a:xfrm>
            <a:off x="6368548" y="4791002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C18769-BA26-4984-9C1B-092BA8D2D988}"/>
              </a:ext>
            </a:extLst>
          </p:cNvPr>
          <p:cNvSpPr txBox="1"/>
          <p:nvPr/>
        </p:nvSpPr>
        <p:spPr>
          <a:xfrm>
            <a:off x="7801158" y="1487134"/>
            <a:ext cx="3523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предприятия и склада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32283B-5A5C-4701-B29F-D9CBA1BE8051}"/>
              </a:ext>
            </a:extLst>
          </p:cNvPr>
          <p:cNvSpPr txBox="1"/>
          <p:nvPr/>
        </p:nvSpPr>
        <p:spPr>
          <a:xfrm>
            <a:off x="6034328" y="1578670"/>
            <a:ext cx="1766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+mj-lt"/>
              </a:rPr>
              <a:t>ДСО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C342455E-A4DB-42BF-832D-29DCBA22BF9A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12 - 100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C21481FF-9157-481D-A2F2-0B86311B0C27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D3E9E2B8-9719-4235-9C53-5A8E9418FEDD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163659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Д90, Д110,</a:t>
            </a:r>
            <a:b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Д120, 25х100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D8361128-35A1-4134-ADD3-226EFAF23628}"/>
              </a:ext>
            </a:extLst>
          </p:cNvPr>
          <p:cNvSpPr txBox="1">
            <a:spLocks/>
          </p:cNvSpPr>
          <p:nvPr/>
        </p:nvSpPr>
        <p:spPr>
          <a:xfrm>
            <a:off x="6368547" y="546656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646A62-E588-4779-8A10-89E826DFF012}"/>
              </a:ext>
            </a:extLst>
          </p:cNvPr>
          <p:cNvSpPr txBox="1"/>
          <p:nvPr/>
        </p:nvSpPr>
        <p:spPr>
          <a:xfrm>
            <a:off x="6368547" y="6121400"/>
            <a:ext cx="6392192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F3A074-4A08-4043-83FE-0342424BD418}"/>
              </a:ext>
            </a:extLst>
          </p:cNvPr>
          <p:cNvSpPr txBox="1"/>
          <p:nvPr/>
        </p:nvSpPr>
        <p:spPr>
          <a:xfrm>
            <a:off x="6368547" y="5875175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6CC0D31-4FB1-420B-BCEC-A5A95162F9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7142" y="5545436"/>
            <a:ext cx="524694" cy="524694"/>
          </a:xfrm>
          <a:prstGeom prst="rect">
            <a:avLst/>
          </a:prstGeom>
        </p:spPr>
      </p:pic>
      <p:sp>
        <p:nvSpPr>
          <p:cNvPr id="26" name="Text 2">
            <a:extLst>
              <a:ext uri="{FF2B5EF4-FFF2-40B4-BE49-F238E27FC236}">
                <a16:creationId xmlns:a16="http://schemas.microsoft.com/office/drawing/2014/main" id="{947BC05A-1F7D-4D43-BABE-0DEBA3300DC9}"/>
              </a:ext>
            </a:extLst>
          </p:cNvPr>
          <p:cNvSpPr txBox="1"/>
          <p:nvPr/>
        </p:nvSpPr>
        <p:spPr>
          <a:xfrm>
            <a:off x="1152964" y="5598133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серии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2013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86A537F6-44EA-46CF-9DB3-FA8E431B4A1D}"/>
              </a:ext>
            </a:extLst>
          </p:cNvPr>
          <p:cNvSpPr txBox="1"/>
          <p:nvPr/>
        </p:nvSpPr>
        <p:spPr>
          <a:xfrm>
            <a:off x="3590501" y="568417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4DB3463-DC50-4054-8E1E-71E8A1426A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05" y="5545436"/>
            <a:ext cx="524694" cy="524694"/>
          </a:xfrm>
          <a:prstGeom prst="rect">
            <a:avLst/>
          </a:prstGeom>
        </p:spPr>
      </p:pic>
      <p:sp>
        <p:nvSpPr>
          <p:cNvPr id="29" name="Текст 3">
            <a:extLst>
              <a:ext uri="{FF2B5EF4-FFF2-40B4-BE49-F238E27FC236}">
                <a16:creationId xmlns:a16="http://schemas.microsoft.com/office/drawing/2014/main" id="{255AFE7C-0E92-489C-A31F-E34DEB2F5E69}"/>
              </a:ext>
            </a:extLst>
          </p:cNvPr>
          <p:cNvSpPr txBox="1">
            <a:spLocks/>
          </p:cNvSpPr>
          <p:nvPr/>
        </p:nvSpPr>
        <p:spPr>
          <a:xfrm>
            <a:off x="9099923" y="3904749"/>
            <a:ext cx="2727655" cy="83609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механической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</a:t>
            </a:r>
          </a:p>
        </p:txBody>
      </p:sp>
    </p:spTree>
    <p:extLst>
      <p:ext uri="{BB962C8B-B14F-4D97-AF65-F5344CB8AC3E}">
        <p14:creationId xmlns:p14="http://schemas.microsoft.com/office/powerpoint/2010/main" val="479893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FPL </a:t>
            </a:r>
            <a:r>
              <a:rPr lang="ru-RU" sz="2800" dirty="0">
                <a:solidFill>
                  <a:schemeClr val="bg1"/>
                </a:solidFill>
              </a:rPr>
              <a:t>ДЛЯ РАВНОМЕРНОЙ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ЗАСВЕТКИ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BD348A-4034-4EEC-9EA3-1A658D617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1262362" y="2539432"/>
            <a:ext cx="3400246" cy="41416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3EFB7C-FD63-416C-BD3B-547234CD29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96424">
            <a:off x="279759" y="2562744"/>
            <a:ext cx="3462195" cy="410685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D31C8366-E9B2-4EFA-933B-B34F8869E7D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18377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Трубка из поликарбоната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2мм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987F8593-144E-478B-8491-7596DE38802A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4465E80-6851-402F-8524-B4383DA9D279}"/>
              </a:ext>
            </a:extLst>
          </p:cNvPr>
          <p:cNvSpPr txBox="1">
            <a:spLocks/>
          </p:cNvSpPr>
          <p:nvPr/>
        </p:nvSpPr>
        <p:spPr>
          <a:xfrm>
            <a:off x="6301874" y="5110895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1C537926-44BC-485A-AA08-31BE0367CAC1}"/>
              </a:ext>
            </a:extLst>
          </p:cNvPr>
          <p:cNvSpPr txBox="1">
            <a:spLocks/>
          </p:cNvSpPr>
          <p:nvPr/>
        </p:nvSpPr>
        <p:spPr>
          <a:xfrm>
            <a:off x="6368548" y="473744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99DBE-CC6E-4C80-BCC4-D8C7D981476F}"/>
              </a:ext>
            </a:extLst>
          </p:cNvPr>
          <p:cNvSpPr txBox="1"/>
          <p:nvPr/>
        </p:nvSpPr>
        <p:spPr>
          <a:xfrm>
            <a:off x="7924983" y="1487134"/>
            <a:ext cx="2693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низких потолков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2EF79-F9CE-4256-8530-F5DAE85D12A6}"/>
              </a:ext>
            </a:extLst>
          </p:cNvPr>
          <p:cNvSpPr txBox="1"/>
          <p:nvPr/>
        </p:nvSpPr>
        <p:spPr>
          <a:xfrm>
            <a:off x="6262928" y="1578670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FPL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52AEB94-42F4-471E-AEDD-8A37859421F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12 - 82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13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0B782A3-9742-4003-8AAA-058B6584890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2C8C7137-6714-499D-B707-5677ED4538B7}"/>
              </a:ext>
            </a:extLst>
          </p:cNvPr>
          <p:cNvSpPr txBox="1">
            <a:spLocks/>
          </p:cNvSpPr>
          <p:nvPr/>
        </p:nvSpPr>
        <p:spPr>
          <a:xfrm>
            <a:off x="9716141" y="2974301"/>
            <a:ext cx="2311735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7D80012-FFB9-4F8D-9687-B7B6C43389F0}"/>
              </a:ext>
            </a:extLst>
          </p:cNvPr>
          <p:cNvSpPr txBox="1">
            <a:spLocks/>
          </p:cNvSpPr>
          <p:nvPr/>
        </p:nvSpPr>
        <p:spPr>
          <a:xfrm>
            <a:off x="6368547" y="549895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0C8194-76BF-4C66-8472-76C574010B74}"/>
              </a:ext>
            </a:extLst>
          </p:cNvPr>
          <p:cNvSpPr txBox="1"/>
          <p:nvPr/>
        </p:nvSpPr>
        <p:spPr>
          <a:xfrm>
            <a:off x="6368547" y="5865133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01520B27-B544-4A8E-A041-ADC9EA1117CB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54253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465-2626*70*75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0,9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3,6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4B804-B837-4CD4-A29E-4FAA56B8FF2B}"/>
              </a:ext>
            </a:extLst>
          </p:cNvPr>
          <p:cNvSpPr txBox="1"/>
          <p:nvPr/>
        </p:nvSpPr>
        <p:spPr>
          <a:xfrm>
            <a:off x="6368547" y="6121400"/>
            <a:ext cx="5588991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C4105A0-E9F7-46A7-83E5-917643F7D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54" y="4839495"/>
            <a:ext cx="1505743" cy="1505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566EB6-C00C-40CD-9C64-CC558429331A}"/>
              </a:ext>
            </a:extLst>
          </p:cNvPr>
          <p:cNvSpPr txBox="1"/>
          <p:nvPr/>
        </p:nvSpPr>
        <p:spPr>
          <a:xfrm rot="16200000">
            <a:off x="5077358" y="5359890"/>
            <a:ext cx="1389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A1A5A7"/>
                </a:solidFill>
                <a:latin typeface="+mj-lt"/>
              </a:rPr>
              <a:t>КСС Д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621C3E1-228B-4CB4-9D68-3932C88AD838}"/>
              </a:ext>
            </a:extLst>
          </p:cNvPr>
          <p:cNvGrpSpPr/>
          <p:nvPr/>
        </p:nvGrpSpPr>
        <p:grpSpPr>
          <a:xfrm>
            <a:off x="463550" y="1682081"/>
            <a:ext cx="1791659" cy="1310382"/>
            <a:chOff x="359673" y="1663919"/>
            <a:chExt cx="1791659" cy="1310382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99FCAEE-F394-46AF-AA8B-665F59504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610" y="1663919"/>
              <a:ext cx="524694" cy="524694"/>
            </a:xfrm>
            <a:prstGeom prst="rect">
              <a:avLst/>
            </a:prstGeom>
          </p:spPr>
        </p:pic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BC25EFD8-DA41-44B9-95C5-9D577E456976}"/>
                </a:ext>
              </a:extLst>
            </p:cNvPr>
            <p:cNvSpPr txBox="1"/>
            <p:nvPr/>
          </p:nvSpPr>
          <p:spPr>
            <a:xfrm>
              <a:off x="995969" y="1802659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BEF40901-097F-4DF7-A81D-264D831B6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8" name="Text 2">
              <a:extLst>
                <a:ext uri="{FF2B5EF4-FFF2-40B4-BE49-F238E27FC236}">
                  <a16:creationId xmlns:a16="http://schemas.microsoft.com/office/drawing/2014/main" id="{8167D13D-CF6B-441A-9AEC-94250257BF52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2342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ЦОД «Иннополис»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46581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7357B-0662-409E-BB61-43EAD55E4B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6420" y="2797179"/>
            <a:ext cx="5935579" cy="406082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ВПК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1741468" y="7588330"/>
            <a:ext cx="7917884" cy="421484"/>
          </a:xfrm>
          <a:prstGeom prst="bentConnector3">
            <a:avLst>
              <a:gd name="adj1" fmla="val 9992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3922425" y="8360062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336565" y="9739146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зон на производстве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DB5BAD6C-B211-4BCD-B92A-EB0199796E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84" y="1257998"/>
            <a:ext cx="1388254" cy="1178706"/>
          </a:xfrm>
          <a:prstGeom prst="rect">
            <a:avLst/>
          </a:prstGeom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производством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5747BB-337C-4C12-9FC7-1C3A419CAB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462" y="0"/>
            <a:ext cx="5160963" cy="685800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D21B3DA-FF28-4E28-BE47-1C6602C61398}"/>
              </a:ext>
            </a:extLst>
          </p:cNvPr>
          <p:cNvSpPr/>
          <p:nvPr/>
        </p:nvSpPr>
        <p:spPr>
          <a:xfrm>
            <a:off x="4361291" y="763676"/>
            <a:ext cx="7830710" cy="12744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88675B-7ECA-4F5C-BEDF-4DA47D30BED2}"/>
              </a:ext>
            </a:extLst>
          </p:cNvPr>
          <p:cNvSpPr txBox="1"/>
          <p:nvPr/>
        </p:nvSpPr>
        <p:spPr>
          <a:xfrm>
            <a:off x="255749" y="6083817"/>
            <a:ext cx="425470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АО «Научно-производственная корпорация „Уралвагонзавод“ имени Ф. Э. Дзержинского»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г. Нижний Тагил</a:t>
            </a:r>
          </a:p>
        </p:txBody>
      </p:sp>
      <p:sp>
        <p:nvSpPr>
          <p:cNvPr id="12" name="Текст 18">
            <a:extLst>
              <a:ext uri="{FF2B5EF4-FFF2-40B4-BE49-F238E27FC236}">
                <a16:creationId xmlns:a16="http://schemas.microsoft.com/office/drawing/2014/main" id="{3AC47A55-B7EE-48A5-BE2D-D7BF6B0F5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32530" y="910875"/>
            <a:ext cx="6006506" cy="980056"/>
          </a:xfrm>
        </p:spPr>
        <p:txBody>
          <a:bodyPr/>
          <a:lstStyle/>
          <a:p>
            <a:r>
              <a:rPr lang="ru-RU" sz="2500" b="0" dirty="0">
                <a:latin typeface="+mj-lt"/>
              </a:rPr>
              <a:t>ОТ РАЗРАБОТКИ</a:t>
            </a:r>
            <a:br>
              <a:rPr lang="ru-RU" sz="2500" b="0" dirty="0">
                <a:latin typeface="+mj-lt"/>
              </a:rPr>
            </a:br>
            <a:r>
              <a:rPr lang="ru-RU" sz="2500" b="0" dirty="0">
                <a:latin typeface="+mj-lt"/>
              </a:rPr>
              <a:t>ДО РЕАЛИЗАЦИИ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6B76E1BB-040C-4EE2-A97B-3AB4808136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5055" y="2508174"/>
            <a:ext cx="646572" cy="514350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B2436DE6-49A1-4CF8-BBDD-075389C69774}"/>
              </a:ext>
            </a:extLst>
          </p:cNvPr>
          <p:cNvSpPr txBox="1">
            <a:spLocks/>
          </p:cNvSpPr>
          <p:nvPr/>
        </p:nvSpPr>
        <p:spPr>
          <a:xfrm>
            <a:off x="5685055" y="3745722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50000"/>
              <a:buFont typeface="+mj-lt"/>
              <a:buNone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0" name="Текст 25">
            <a:extLst>
              <a:ext uri="{FF2B5EF4-FFF2-40B4-BE49-F238E27FC236}">
                <a16:creationId xmlns:a16="http://schemas.microsoft.com/office/drawing/2014/main" id="{E9D41995-1FD7-4C07-9EC8-EA7E5AE54CE7}"/>
              </a:ext>
            </a:extLst>
          </p:cNvPr>
          <p:cNvSpPr txBox="1">
            <a:spLocks/>
          </p:cNvSpPr>
          <p:nvPr/>
        </p:nvSpPr>
        <p:spPr>
          <a:xfrm>
            <a:off x="6282159" y="3745722"/>
            <a:ext cx="4792527" cy="478566"/>
          </a:xfrm>
          <a:prstGeom prst="rect">
            <a:avLst/>
          </a:prstGeom>
        </p:spPr>
        <p:txBody>
          <a:bodyPr lIns="180000" tIns="1584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50000"/>
              <a:buFont typeface="+mj-lt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0" dirty="0">
                <a:solidFill>
                  <a:schemeClr val="accent1"/>
                </a:solidFill>
                <a:latin typeface="+mj-lt"/>
              </a:rPr>
              <a:t>СВЕТИЛЬНИКИ ПО ТЗ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F3998458-5F4E-4191-B36B-9A21FF896DE6}"/>
              </a:ext>
            </a:extLst>
          </p:cNvPr>
          <p:cNvSpPr txBox="1">
            <a:spLocks/>
          </p:cNvSpPr>
          <p:nvPr/>
        </p:nvSpPr>
        <p:spPr>
          <a:xfrm>
            <a:off x="5685055" y="4983271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50000"/>
              <a:buFont typeface="+mj-lt"/>
              <a:buNone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3" name="Текст 25">
            <a:extLst>
              <a:ext uri="{FF2B5EF4-FFF2-40B4-BE49-F238E27FC236}">
                <a16:creationId xmlns:a16="http://schemas.microsoft.com/office/drawing/2014/main" id="{883C2CB7-6226-47CA-B0B7-09963FD46CF0}"/>
              </a:ext>
            </a:extLst>
          </p:cNvPr>
          <p:cNvSpPr txBox="1">
            <a:spLocks/>
          </p:cNvSpPr>
          <p:nvPr/>
        </p:nvSpPr>
        <p:spPr>
          <a:xfrm>
            <a:off x="6282159" y="4983271"/>
            <a:ext cx="5498720" cy="514350"/>
          </a:xfrm>
          <a:prstGeom prst="rect">
            <a:avLst/>
          </a:prstGeom>
        </p:spPr>
        <p:txBody>
          <a:bodyPr lIns="180000" tIns="1584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50000"/>
              <a:buFont typeface="+mj-lt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0" dirty="0">
                <a:solidFill>
                  <a:schemeClr val="accent1"/>
                </a:solidFill>
                <a:latin typeface="+mj-lt"/>
              </a:rPr>
              <a:t>СОПРОВОЖДЕНИЕ ПРОЕКТА</a:t>
            </a:r>
          </a:p>
        </p:txBody>
      </p:sp>
      <p:sp>
        <p:nvSpPr>
          <p:cNvPr id="25" name="Текст 25">
            <a:extLst>
              <a:ext uri="{FF2B5EF4-FFF2-40B4-BE49-F238E27FC236}">
                <a16:creationId xmlns:a16="http://schemas.microsoft.com/office/drawing/2014/main" id="{E57DEA5C-5F41-4C4C-8A96-124474078E80}"/>
              </a:ext>
            </a:extLst>
          </p:cNvPr>
          <p:cNvSpPr txBox="1">
            <a:spLocks/>
          </p:cNvSpPr>
          <p:nvPr/>
        </p:nvSpPr>
        <p:spPr>
          <a:xfrm>
            <a:off x="6282159" y="2508174"/>
            <a:ext cx="5909841" cy="496431"/>
          </a:xfrm>
          <a:prstGeom prst="rect">
            <a:avLst/>
          </a:prstGeom>
        </p:spPr>
        <p:txBody>
          <a:bodyPr lIns="180000" tIns="1584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50000"/>
              <a:buFont typeface="+mj-lt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800" dirty="0">
                <a:latin typeface="Druk Text Wide Cyr (Заголовки)"/>
              </a:rPr>
              <a:t>ФАЙЛЫ ДЛЯ СКАЧИВАНИЯ</a:t>
            </a:r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B3772812-C154-47B8-BCA4-D4A3F646F94B}"/>
              </a:ext>
            </a:extLst>
          </p:cNvPr>
          <p:cNvSpPr txBox="1"/>
          <p:nvPr/>
        </p:nvSpPr>
        <p:spPr>
          <a:xfrm>
            <a:off x="6476649" y="5547715"/>
            <a:ext cx="4580888" cy="373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Полное информационное и техническое сопровождение 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монтажных работ специалистом завода.</a:t>
            </a:r>
            <a:endParaRPr lang="ru-RU" sz="12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CF4CD2EF-2245-414C-8B19-73E0C10BF60A}"/>
              </a:ext>
            </a:extLst>
          </p:cNvPr>
          <p:cNvSpPr txBox="1"/>
          <p:nvPr/>
        </p:nvSpPr>
        <p:spPr>
          <a:xfrm>
            <a:off x="6476649" y="3055436"/>
            <a:ext cx="5048242" cy="373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на сайтах: </a:t>
            </a:r>
            <a:r>
              <a:rPr lang="en-US" sz="1200" b="1" dirty="0"/>
              <a:t>ledel.ru</a:t>
            </a:r>
            <a:r>
              <a:rPr lang="ru-RU" sz="1200" dirty="0"/>
              <a:t>;</a:t>
            </a:r>
            <a:r>
              <a:rPr lang="ru-RU" sz="1200" b="1" dirty="0"/>
              <a:t> </a:t>
            </a:r>
            <a:r>
              <a:rPr lang="en-US" sz="1200" b="1" dirty="0"/>
              <a:t>fereks.ru</a:t>
            </a:r>
            <a:r>
              <a:rPr lang="ru-RU" sz="1200" dirty="0"/>
              <a:t>;</a:t>
            </a:r>
            <a:r>
              <a:rPr lang="ru-RU" sz="1200" b="1" dirty="0"/>
              <a:t> </a:t>
            </a:r>
            <a:r>
              <a:rPr lang="en-US" sz="1200" b="1" dirty="0"/>
              <a:t>iek.ru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1A677B44-8077-4F8E-BA0C-35DCD6A339C5}"/>
              </a:ext>
            </a:extLst>
          </p:cNvPr>
          <p:cNvSpPr txBox="1"/>
          <p:nvPr/>
        </p:nvSpPr>
        <p:spPr>
          <a:xfrm>
            <a:off x="6476649" y="4274382"/>
            <a:ext cx="4362202" cy="373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Изменение характеристик 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серийных светильников по индивидуальному ТЗ для решения нестандартных задач.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59FE2D-56FC-43E8-B967-DA95A7412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63" y="5222259"/>
            <a:ext cx="885092" cy="69037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6A47C93-1A10-4F7E-B090-C129D284CC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5463" y="1172020"/>
            <a:ext cx="1227146" cy="47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947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62D752-90DC-4B5F-9B0F-74086DEB04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339034" y="3832866"/>
            <a:ext cx="2852965" cy="2184417"/>
          </a:xfrm>
          <a:prstGeom prst="rect">
            <a:avLst/>
          </a:prstGeom>
        </p:spPr>
      </p:pic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6"/>
            <a:ext cx="2255801" cy="5586764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999" y="1271236"/>
            <a:ext cx="2247899" cy="5586764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6"/>
            <a:ext cx="2258854" cy="5586764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30557" y="1648255"/>
            <a:ext cx="5355677" cy="6985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АО </a:t>
            </a:r>
            <a:r>
              <a:rPr lang="ru-RU" b="0" dirty="0"/>
              <a:t>КАЛАШНИКОВ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Ижевск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3" y="2667559"/>
            <a:ext cx="3668253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ДСО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6233" y="3241987"/>
            <a:ext cx="3668252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8730 установленных светильников</a:t>
            </a:r>
            <a:b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площадках в Ижевске.</a:t>
            </a:r>
          </a:p>
        </p:txBody>
      </p:sp>
      <p:sp>
        <p:nvSpPr>
          <p:cNvPr id="16" name="Стрелка: шеврон 15">
            <a:extLst>
              <a:ext uri="{FF2B5EF4-FFF2-40B4-BE49-F238E27FC236}">
                <a16:creationId xmlns:a16="http://schemas.microsoft.com/office/drawing/2014/main" id="{217BD32D-A937-4940-9211-9BED3A5169F2}"/>
              </a:ext>
            </a:extLst>
          </p:cNvPr>
          <p:cNvSpPr/>
          <p:nvPr/>
        </p:nvSpPr>
        <p:spPr>
          <a:xfrm>
            <a:off x="7966471" y="5526560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2586E8B0-5B08-4A9D-B6F6-5CD603419950}"/>
              </a:ext>
            </a:extLst>
          </p:cNvPr>
          <p:cNvSpPr txBox="1">
            <a:spLocks/>
          </p:cNvSpPr>
          <p:nvPr/>
        </p:nvSpPr>
        <p:spPr>
          <a:xfrm>
            <a:off x="7609242" y="5662340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176В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264В</a:t>
            </a: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id="{0AAA0C4C-4E5F-4861-A36D-3E2D857BC20F}"/>
              </a:ext>
            </a:extLst>
          </p:cNvPr>
          <p:cNvSpPr/>
          <p:nvPr/>
        </p:nvSpPr>
        <p:spPr>
          <a:xfrm>
            <a:off x="8871197" y="5526559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F0BD9527-B849-47AF-A734-3024B250E6B2}"/>
              </a:ext>
            </a:extLst>
          </p:cNvPr>
          <p:cNvSpPr txBox="1">
            <a:spLocks/>
          </p:cNvSpPr>
          <p:nvPr/>
        </p:nvSpPr>
        <p:spPr>
          <a:xfrm>
            <a:off x="9339035" y="5498998"/>
            <a:ext cx="1915451" cy="32668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05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F69EB2DD-96FF-4FEA-9EB2-96932FA2D9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6233" y="3985029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F69EB2DD-96FF-4FEA-9EB2-96932FA2D9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86233" y="3985029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70BBBB13-D60D-43D3-8E27-9382EE4DF2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6233" y="4597575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70BBBB13-D60D-43D3-8E27-9382EE4DF2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86233" y="4597575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2">
            <a:extLst>
              <a:ext uri="{FF2B5EF4-FFF2-40B4-BE49-F238E27FC236}">
                <a16:creationId xmlns:a16="http://schemas.microsoft.com/office/drawing/2014/main" id="{434798FC-0AD6-432E-8F30-0A6E7E7382A0}"/>
              </a:ext>
            </a:extLst>
          </p:cNvPr>
          <p:cNvSpPr txBox="1"/>
          <p:nvPr/>
        </p:nvSpPr>
        <p:spPr>
          <a:xfrm>
            <a:off x="8073478" y="3987959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12 - 100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421F44B0-1A1B-4FCC-A236-292E4E481829}"/>
              </a:ext>
            </a:extLst>
          </p:cNvPr>
          <p:cNvSpPr txBox="1"/>
          <p:nvPr/>
        </p:nvSpPr>
        <p:spPr>
          <a:xfrm>
            <a:off x="8073478" y="4597576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Д, 25х100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216471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6F4594-1D59-495E-B31F-8D6AFC8A9D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8902" y="3916014"/>
            <a:ext cx="702551" cy="1159013"/>
          </a:xfrm>
          <a:prstGeom prst="rect">
            <a:avLst/>
          </a:prstGeom>
        </p:spPr>
      </p:pic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UNIBAY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183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C</a:t>
            </a:r>
            <a:r>
              <a:rPr lang="ru-RU" sz="1600" b="0" dirty="0">
                <a:latin typeface="+mj-lt"/>
              </a:rPr>
              <a:t>СВ </a:t>
            </a:r>
            <a:r>
              <a:rPr lang="en-US" sz="1600" b="0" dirty="0">
                <a:latin typeface="+mj-lt"/>
              </a:rPr>
              <a:t>CLIP-IN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3598951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EX-FTN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2" y="5238444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FWL GP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3883311"/>
            <a:ext cx="740897" cy="117126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511E04AE-6C40-4DDE-BBA0-FC7CC88CA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699" y="5522289"/>
            <a:ext cx="740897" cy="117126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7AC7EFD-9F39-45C3-9845-030E0B620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1835809"/>
            <a:ext cx="740897" cy="1171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7357B-0662-409E-BB61-43EAD55E4B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7801" y="1485901"/>
            <a:ext cx="7774199" cy="5181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НОВИНКИ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ДЛЯ ПРОИЗВОДСТВА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102416" y="1832624"/>
            <a:ext cx="9565709" cy="2056952"/>
          </a:xfrm>
          <a:prstGeom prst="bentConnector3">
            <a:avLst>
              <a:gd name="adj1" fmla="val 99986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4283373" y="2846957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697513" y="4226041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5313730"/>
            <a:ext cx="2822105" cy="893986"/>
          </a:xfrm>
          <a:prstGeom prst="bentConnector3">
            <a:avLst>
              <a:gd name="adj1" fmla="val 9995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5199788" y="1772361"/>
            <a:ext cx="1631108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цех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5699363" y="2544093"/>
            <a:ext cx="128915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офис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8" y="4241668"/>
            <a:ext cx="2484404" cy="7549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взрывоопасные среды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666369" y="5909714"/>
            <a:ext cx="223979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охранный периметр</a:t>
            </a:r>
            <a:endParaRPr lang="en-US" sz="1600" b="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486043-C67F-4255-BF67-7CDE6A8784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8254" y="5561893"/>
            <a:ext cx="1351881" cy="1351881"/>
          </a:xfrm>
          <a:prstGeom prst="rect">
            <a:avLst/>
          </a:prstGeom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D232863-38F7-49A8-9761-232EBFF01BDE}"/>
              </a:ext>
            </a:extLst>
          </p:cNvPr>
          <p:cNvSpPr/>
          <p:nvPr/>
        </p:nvSpPr>
        <p:spPr>
          <a:xfrm>
            <a:off x="1841402" y="1519552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9FB9599-C771-449A-9BB6-6F1FDD97B686}"/>
              </a:ext>
            </a:extLst>
          </p:cNvPr>
          <p:cNvSpPr/>
          <p:nvPr/>
        </p:nvSpPr>
        <p:spPr>
          <a:xfrm>
            <a:off x="4338197" y="2435198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FEA137-0977-42D3-A16A-F54203C3B6C7}"/>
              </a:ext>
            </a:extLst>
          </p:cNvPr>
          <p:cNvSpPr txBox="1"/>
          <p:nvPr/>
        </p:nvSpPr>
        <p:spPr>
          <a:xfrm>
            <a:off x="4355797" y="2469835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8062E357-2BCA-40AC-911F-8AC0C6326122}"/>
              </a:ext>
            </a:extLst>
          </p:cNvPr>
          <p:cNvSpPr/>
          <p:nvPr/>
        </p:nvSpPr>
        <p:spPr>
          <a:xfrm>
            <a:off x="3319938" y="5194183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08CD20C-F758-437E-B3C6-4CEA82DA3584}"/>
              </a:ext>
            </a:extLst>
          </p:cNvPr>
          <p:cNvSpPr txBox="1"/>
          <p:nvPr/>
        </p:nvSpPr>
        <p:spPr>
          <a:xfrm>
            <a:off x="3337538" y="5228820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6822270" y="1797427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5940379" y="179742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6A5C29A3-747E-4200-B430-059151DAA95F}"/>
              </a:ext>
            </a:extLst>
          </p:cNvPr>
          <p:cNvSpPr txBox="1">
            <a:spLocks/>
          </p:cNvSpPr>
          <p:nvPr/>
        </p:nvSpPr>
        <p:spPr>
          <a:xfrm>
            <a:off x="4768449" y="6327263"/>
            <a:ext cx="1383155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0" dirty="0">
                <a:solidFill>
                  <a:schemeClr val="bg1"/>
                </a:solidFill>
              </a:rPr>
              <a:t>сухой контакт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89AB55E-2D78-4F9F-A97C-18B57DC8114E}"/>
              </a:ext>
            </a:extLst>
          </p:cNvPr>
          <p:cNvSpPr/>
          <p:nvPr/>
        </p:nvSpPr>
        <p:spPr>
          <a:xfrm>
            <a:off x="1839445" y="3588709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E60404-5DA5-4753-83F0-8E281F999AFC}"/>
              </a:ext>
            </a:extLst>
          </p:cNvPr>
          <p:cNvSpPr txBox="1"/>
          <p:nvPr/>
        </p:nvSpPr>
        <p:spPr>
          <a:xfrm>
            <a:off x="1857045" y="3623346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846CDC8-8D04-4075-8511-1F373BDA6B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202" y="1752452"/>
            <a:ext cx="1085182" cy="109450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316" y="2747449"/>
            <a:ext cx="740897" cy="11712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A94EB6F-9395-4A0D-B37C-97414277CE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40" y="2337229"/>
            <a:ext cx="1721354" cy="1721354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7704161" y="179742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F328F155-45E4-4083-A45C-182C04880C32}"/>
              </a:ext>
            </a:extLst>
          </p:cNvPr>
          <p:cNvSpPr txBox="1">
            <a:spLocks/>
          </p:cNvSpPr>
          <p:nvPr/>
        </p:nvSpPr>
        <p:spPr>
          <a:xfrm>
            <a:off x="7492553" y="256199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C51BFD-3CA7-4063-940B-DD07B2749C39}"/>
              </a:ext>
            </a:extLst>
          </p:cNvPr>
          <p:cNvSpPr txBox="1">
            <a:spLocks/>
          </p:cNvSpPr>
          <p:nvPr/>
        </p:nvSpPr>
        <p:spPr>
          <a:xfrm>
            <a:off x="6610662" y="256199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8C19981C-8B6A-4FF3-96C7-8EE7690D6334}"/>
              </a:ext>
            </a:extLst>
          </p:cNvPr>
          <p:cNvSpPr txBox="1">
            <a:spLocks/>
          </p:cNvSpPr>
          <p:nvPr/>
        </p:nvSpPr>
        <p:spPr>
          <a:xfrm>
            <a:off x="8374444" y="2561990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59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Текст 10">
            <a:extLst>
              <a:ext uri="{FF2B5EF4-FFF2-40B4-BE49-F238E27FC236}">
                <a16:creationId xmlns:a16="http://schemas.microsoft.com/office/drawing/2014/main" id="{6B7FC4F0-AA7A-491E-AAEE-C29361208AD2}"/>
              </a:ext>
            </a:extLst>
          </p:cNvPr>
          <p:cNvSpPr txBox="1">
            <a:spLocks/>
          </p:cNvSpPr>
          <p:nvPr/>
        </p:nvSpPr>
        <p:spPr>
          <a:xfrm>
            <a:off x="9102063" y="3105392"/>
            <a:ext cx="3557388" cy="85384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4000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ДНЁМ</a:t>
            </a:r>
          </a:p>
        </p:txBody>
      </p:sp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3" y="241876"/>
            <a:ext cx="8080404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ТРИ ВИДА</a:t>
            </a:r>
            <a:br>
              <a:rPr lang="ru-RU" sz="2800" b="0" dirty="0"/>
            </a:br>
            <a:r>
              <a:rPr lang="ru-RU" sz="2800" b="0" dirty="0"/>
              <a:t>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642432" y="1654982"/>
            <a:ext cx="2891316" cy="29008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4650342" y="1654982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27D4ED2-21A0-48C6-ADB5-AB64A5EBBBEA}"/>
              </a:ext>
            </a:extLst>
          </p:cNvPr>
          <p:cNvSpPr/>
          <p:nvPr/>
        </p:nvSpPr>
        <p:spPr>
          <a:xfrm>
            <a:off x="8658252" y="1654981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886350" y="1532240"/>
            <a:ext cx="17102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4650342" y="1532240"/>
            <a:ext cx="17102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68BD5E-3BA4-4624-9DA0-2848EAB5EB11}"/>
              </a:ext>
            </a:extLst>
          </p:cNvPr>
          <p:cNvSpPr txBox="1"/>
          <p:nvPr/>
        </p:nvSpPr>
        <p:spPr>
          <a:xfrm>
            <a:off x="8658252" y="1548742"/>
            <a:ext cx="17102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707366" y="3132206"/>
            <a:ext cx="1454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РАБОЧЕЕ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4741909" y="3132206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АВАРИЙНОЕ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6E2208-A42A-4506-BF8F-A44E12407075}"/>
              </a:ext>
            </a:extLst>
          </p:cNvPr>
          <p:cNvSpPr txBox="1"/>
          <p:nvPr/>
        </p:nvSpPr>
        <p:spPr>
          <a:xfrm>
            <a:off x="8710430" y="3132206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ДЕЖУРНОЕ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1944" y="1828800"/>
            <a:ext cx="1282284" cy="24671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698372" y="2712512"/>
            <a:ext cx="2726998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707367" y="3505919"/>
            <a:ext cx="188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требуемый уровень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4741909" y="3505919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Предусматривается</a:t>
            </a:r>
            <a:br>
              <a:rPr lang="ru-RU" sz="1200" dirty="0"/>
            </a:br>
            <a:r>
              <a:rPr lang="ru-RU" sz="1200" dirty="0"/>
              <a:t>в случае выхода</a:t>
            </a:r>
            <a:br>
              <a:rPr lang="ru-RU" sz="1200" dirty="0"/>
            </a:br>
            <a:r>
              <a:rPr lang="ru-RU" sz="1200" dirty="0"/>
              <a:t>из строя питания рабочего освещения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42E9E1-3523-439D-9A95-84752AFA7AFE}"/>
              </a:ext>
            </a:extLst>
          </p:cNvPr>
          <p:cNvSpPr txBox="1"/>
          <p:nvPr/>
        </p:nvSpPr>
        <p:spPr>
          <a:xfrm>
            <a:off x="8710430" y="3505919"/>
            <a:ext cx="177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Предусмотрено</a:t>
            </a:r>
            <a:br>
              <a:rPr lang="ru-RU" sz="1200" dirty="0"/>
            </a:br>
            <a:r>
              <a:rPr lang="ru-RU" sz="1200" dirty="0"/>
              <a:t>для использования</a:t>
            </a:r>
            <a:br>
              <a:rPr lang="ru-RU" sz="1200" dirty="0"/>
            </a:br>
            <a:r>
              <a:rPr lang="ru-RU" sz="1200" dirty="0"/>
              <a:t>в нерабочее время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3" y="5120594"/>
            <a:ext cx="189967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</a:t>
            </a:r>
            <a:r>
              <a:rPr lang="ru-RU" sz="1200" b="0" dirty="0"/>
              <a:t> 60598-1-201</a:t>
            </a:r>
            <a:r>
              <a:rPr lang="en-US" sz="1200" b="0" dirty="0"/>
              <a:t>7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Р 55710-2013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347318" y="5120594"/>
            <a:ext cx="290030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Светильники. Общие требования и методы испытаний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347317" y="5684656"/>
            <a:ext cx="332196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Освещение рабочих мест внутри зданий. Нормы</a:t>
            </a:r>
            <a:br>
              <a:rPr lang="en-US" sz="1000" b="0" dirty="0"/>
            </a:br>
            <a:r>
              <a:rPr lang="ru-RU" sz="1000" b="0" dirty="0"/>
              <a:t>и методы измерений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347317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30" name="TextBox 176">
            <a:extLst>
              <a:ext uri="{FF2B5EF4-FFF2-40B4-BE49-F238E27FC236}">
                <a16:creationId xmlns:a16="http://schemas.microsoft.com/office/drawing/2014/main" id="{735DD62A-DC08-431E-BFA2-41DEADF506D3}"/>
              </a:ext>
            </a:extLst>
          </p:cNvPr>
          <p:cNvSpPr txBox="1"/>
          <p:nvPr/>
        </p:nvSpPr>
        <p:spPr>
          <a:xfrm>
            <a:off x="6213036" y="5120594"/>
            <a:ext cx="129375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30852.1</a:t>
            </a:r>
          </a:p>
        </p:txBody>
      </p:sp>
      <p:sp>
        <p:nvSpPr>
          <p:cNvPr id="31" name="TextBox 176">
            <a:extLst>
              <a:ext uri="{FF2B5EF4-FFF2-40B4-BE49-F238E27FC236}">
                <a16:creationId xmlns:a16="http://schemas.microsoft.com/office/drawing/2014/main" id="{1F7008D4-18D3-4A28-98BA-D7690A7764ED}"/>
              </a:ext>
            </a:extLst>
          </p:cNvPr>
          <p:cNvSpPr txBox="1"/>
          <p:nvPr/>
        </p:nvSpPr>
        <p:spPr>
          <a:xfrm>
            <a:off x="6213036" y="5678860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14254-2015</a:t>
            </a:r>
            <a:endParaRPr lang="en-US" sz="1200" b="0" dirty="0"/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2650B483-6358-4513-83C5-1623DBA3F9E6}"/>
              </a:ext>
            </a:extLst>
          </p:cNvPr>
          <p:cNvSpPr txBox="1"/>
          <p:nvPr/>
        </p:nvSpPr>
        <p:spPr>
          <a:xfrm>
            <a:off x="6213035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Р 54350-201</a:t>
            </a:r>
            <a:r>
              <a:rPr lang="en-US" sz="1200" b="0" dirty="0"/>
              <a:t>5</a:t>
            </a:r>
            <a:endParaRPr lang="ru-RU" sz="1200" b="0" dirty="0"/>
          </a:p>
        </p:txBody>
      </p:sp>
      <p:sp>
        <p:nvSpPr>
          <p:cNvPr id="34" name="TextBox 176">
            <a:extLst>
              <a:ext uri="{FF2B5EF4-FFF2-40B4-BE49-F238E27FC236}">
                <a16:creationId xmlns:a16="http://schemas.microsoft.com/office/drawing/2014/main" id="{73B44E9B-C8D4-417F-8B0F-B7D5A6F5E249}"/>
              </a:ext>
            </a:extLst>
          </p:cNvPr>
          <p:cNvSpPr txBox="1"/>
          <p:nvPr/>
        </p:nvSpPr>
        <p:spPr>
          <a:xfrm>
            <a:off x="8011880" y="5125084"/>
            <a:ext cx="384515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Межгосударственный стандарт. Электрооборудование взрывозащищенное</a:t>
            </a:r>
          </a:p>
        </p:txBody>
      </p:sp>
      <p:sp>
        <p:nvSpPr>
          <p:cNvPr id="38" name="TextBox 176">
            <a:extLst>
              <a:ext uri="{FF2B5EF4-FFF2-40B4-BE49-F238E27FC236}">
                <a16:creationId xmlns:a16="http://schemas.microsoft.com/office/drawing/2014/main" id="{B4D82475-C871-4D63-BE02-D8F4112E778B}"/>
              </a:ext>
            </a:extLst>
          </p:cNvPr>
          <p:cNvSpPr txBox="1"/>
          <p:nvPr/>
        </p:nvSpPr>
        <p:spPr>
          <a:xfrm>
            <a:off x="8011880" y="5673535"/>
            <a:ext cx="384515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Межгосударственный стандарт. Степени защиты, обеспечиваемые оболочками (Код IP)</a:t>
            </a:r>
          </a:p>
        </p:txBody>
      </p:sp>
      <p:sp>
        <p:nvSpPr>
          <p:cNvPr id="39" name="TextBox 176">
            <a:extLst>
              <a:ext uri="{FF2B5EF4-FFF2-40B4-BE49-F238E27FC236}">
                <a16:creationId xmlns:a16="http://schemas.microsoft.com/office/drawing/2014/main" id="{E1063568-DE2B-42C4-AE2D-68170603AAEF}"/>
              </a:ext>
            </a:extLst>
          </p:cNvPr>
          <p:cNvSpPr txBox="1"/>
          <p:nvPr/>
        </p:nvSpPr>
        <p:spPr>
          <a:xfrm>
            <a:off x="8011880" y="6278922"/>
            <a:ext cx="384515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Приборы осветительные. Светотехнические требования и методы испытаний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E674CE-472D-4860-BDEB-038D6E55CF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00717" y="2469047"/>
            <a:ext cx="1420234" cy="6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81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6A4AD476-5110-48C0-9667-C22B3EEB2C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02" y="1275892"/>
            <a:ext cx="5608638" cy="2876274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87ECFB75-431B-4A03-9140-1A48867E3A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2362" y="1275890"/>
            <a:ext cx="5604676" cy="287627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4FFD68-1608-47A1-8E58-99C20F3B5B78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ПОМЕЩЕНИЯ С ВЫСОКИМИ ПОТОЛКАМИ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76E12938-EF50-4B19-B692-FD8E224D6210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Светильники</a:t>
            </a:r>
            <a:br>
              <a:rPr lang="en-US" sz="1200" b="0" dirty="0"/>
            </a:br>
            <a:r>
              <a:rPr lang="en-US" sz="1200" b="0" dirty="0"/>
              <a:t>high bay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5551322" y="502332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F97B5771-4E6A-4DBE-8E98-44E29E317F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47" r="4345"/>
          <a:stretch/>
        </p:blipFill>
        <p:spPr>
          <a:xfrm>
            <a:off x="5551322" y="5065165"/>
            <a:ext cx="1275609" cy="1109384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6826931" y="5004293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WHEEL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6924127" y="554778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00</a:t>
            </a:r>
            <a:r>
              <a:rPr lang="ru-RU" sz="1200" dirty="0"/>
              <a:t> - </a:t>
            </a:r>
            <a:r>
              <a:rPr lang="en-US" sz="1200" dirty="0"/>
              <a:t>23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176">
            <a:extLst>
              <a:ext uri="{FF2B5EF4-FFF2-40B4-BE49-F238E27FC236}">
                <a16:creationId xmlns:a16="http://schemas.microsoft.com/office/drawing/2014/main" id="{7FD3F576-2329-4F37-9C28-12C1F097DF58}"/>
              </a:ext>
            </a:extLst>
          </p:cNvPr>
          <p:cNvSpPr txBox="1"/>
          <p:nvPr/>
        </p:nvSpPr>
        <p:spPr>
          <a:xfrm>
            <a:off x="6924127" y="5928252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6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913B6AA3-9775-4DFB-9D66-96B96C2659F3}"/>
              </a:ext>
            </a:extLst>
          </p:cNvPr>
          <p:cNvSpPr/>
          <p:nvPr/>
        </p:nvSpPr>
        <p:spPr>
          <a:xfrm>
            <a:off x="8966812" y="502332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2154C84-80D4-40E8-BE2B-3326960539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966809" y="5128930"/>
            <a:ext cx="1137797" cy="105582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350EB232-B4D6-4A9A-B12B-E15AD1F3884F}"/>
              </a:ext>
            </a:extLst>
          </p:cNvPr>
          <p:cNvSpPr txBox="1"/>
          <p:nvPr/>
        </p:nvSpPr>
        <p:spPr>
          <a:xfrm>
            <a:off x="10248583" y="4979313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FHB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00" name="TextBox 176">
            <a:extLst>
              <a:ext uri="{FF2B5EF4-FFF2-40B4-BE49-F238E27FC236}">
                <a16:creationId xmlns:a16="http://schemas.microsoft.com/office/drawing/2014/main" id="{D0E04439-2183-49D9-A88A-DADCEC5428C0}"/>
              </a:ext>
            </a:extLst>
          </p:cNvPr>
          <p:cNvSpPr txBox="1"/>
          <p:nvPr/>
        </p:nvSpPr>
        <p:spPr>
          <a:xfrm>
            <a:off x="10345779" y="552280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90</a:t>
            </a:r>
            <a:r>
              <a:rPr lang="ru-RU" sz="1200" dirty="0"/>
              <a:t> - </a:t>
            </a:r>
            <a:r>
              <a:rPr lang="en-US" sz="1200" dirty="0"/>
              <a:t>23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01" name="TextBox 176">
            <a:extLst>
              <a:ext uri="{FF2B5EF4-FFF2-40B4-BE49-F238E27FC236}">
                <a16:creationId xmlns:a16="http://schemas.microsoft.com/office/drawing/2014/main" id="{882204AD-DAE1-4AD9-BDC3-7D9A8B24CB56}"/>
              </a:ext>
            </a:extLst>
          </p:cNvPr>
          <p:cNvSpPr txBox="1"/>
          <p:nvPr/>
        </p:nvSpPr>
        <p:spPr>
          <a:xfrm>
            <a:off x="10345779" y="5903272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5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76B277-0AA9-4E30-9882-BEFAAD8BA7DC}"/>
              </a:ext>
            </a:extLst>
          </p:cNvPr>
          <p:cNvSpPr/>
          <p:nvPr/>
        </p:nvSpPr>
        <p:spPr>
          <a:xfrm>
            <a:off x="2129670" y="5042351"/>
            <a:ext cx="1275609" cy="126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91F7D5-78EE-4F81-82BA-143982CAD2CC}"/>
              </a:ext>
            </a:extLst>
          </p:cNvPr>
          <p:cNvSpPr txBox="1"/>
          <p:nvPr/>
        </p:nvSpPr>
        <p:spPr>
          <a:xfrm>
            <a:off x="3405279" y="50233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UNIBAY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C6DD9195-1923-4B2B-BD69-E6D6BA7BC7E8}"/>
              </a:ext>
            </a:extLst>
          </p:cNvPr>
          <p:cNvSpPr txBox="1"/>
          <p:nvPr/>
        </p:nvSpPr>
        <p:spPr>
          <a:xfrm>
            <a:off x="3502475" y="55668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10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2D48F2C1-46EC-432A-A442-49D855424AC1}"/>
              </a:ext>
            </a:extLst>
          </p:cNvPr>
          <p:cNvSpPr txBox="1"/>
          <p:nvPr/>
        </p:nvSpPr>
        <p:spPr>
          <a:xfrm>
            <a:off x="3502475" y="59472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8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2DCB4E-1624-4EF4-A212-BD9B6A89E7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670" y="5048769"/>
            <a:ext cx="1275610" cy="1222596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</a:t>
            </a:r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DD646BF9-7A56-41E1-B7D5-EDC138CF90ED}"/>
              </a:ext>
            </a:extLst>
          </p:cNvPr>
          <p:cNvSpPr txBox="1"/>
          <p:nvPr/>
        </p:nvSpPr>
        <p:spPr>
          <a:xfrm>
            <a:off x="8991204" y="6389833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</p:spTree>
    <p:extLst>
      <p:ext uri="{BB962C8B-B14F-4D97-AF65-F5344CB8AC3E}">
        <p14:creationId xmlns:p14="http://schemas.microsoft.com/office/powerpoint/2010/main" val="4018943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363730DE-F35C-4F2F-B5A3-E99598D83778}"/>
              </a:ext>
            </a:extLst>
          </p:cNvPr>
          <p:cNvSpPr/>
          <p:nvPr/>
        </p:nvSpPr>
        <p:spPr>
          <a:xfrm>
            <a:off x="5551324" y="505449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108" name="Рисунок 107">
            <a:extLst>
              <a:ext uri="{FF2B5EF4-FFF2-40B4-BE49-F238E27FC236}">
                <a16:creationId xmlns:a16="http://schemas.microsoft.com/office/drawing/2014/main" id="{1793AE48-E6EF-40AF-8004-89BE51AD54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1321" y="5054491"/>
            <a:ext cx="1275610" cy="1264078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7735CB16-C473-47B4-9C54-1AFBC8E59DD3}"/>
              </a:ext>
            </a:extLst>
          </p:cNvPr>
          <p:cNvSpPr txBox="1"/>
          <p:nvPr/>
        </p:nvSpPr>
        <p:spPr>
          <a:xfrm>
            <a:off x="6833095" y="5023600"/>
            <a:ext cx="187131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0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L-INDUSTRY EXTREME</a:t>
            </a:r>
            <a:endParaRPr lang="ru-RU" sz="10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10" name="TextBox 176">
            <a:extLst>
              <a:ext uri="{FF2B5EF4-FFF2-40B4-BE49-F238E27FC236}">
                <a16:creationId xmlns:a16="http://schemas.microsoft.com/office/drawing/2014/main" id="{F52DB3A4-476B-4AB4-882D-9D55CD116D20}"/>
              </a:ext>
            </a:extLst>
          </p:cNvPr>
          <p:cNvSpPr txBox="1"/>
          <p:nvPr/>
        </p:nvSpPr>
        <p:spPr>
          <a:xfrm>
            <a:off x="6930291" y="5567091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- 1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11" name="TextBox 176">
            <a:extLst>
              <a:ext uri="{FF2B5EF4-FFF2-40B4-BE49-F238E27FC236}">
                <a16:creationId xmlns:a16="http://schemas.microsoft.com/office/drawing/2014/main" id="{7297D052-D2FF-4E08-860F-D63184605056}"/>
              </a:ext>
            </a:extLst>
          </p:cNvPr>
          <p:cNvSpPr txBox="1"/>
          <p:nvPr/>
        </p:nvSpPr>
        <p:spPr>
          <a:xfrm>
            <a:off x="6930291" y="5947559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87B21531-0D19-42B7-825B-9CD2F5F91828}"/>
              </a:ext>
            </a:extLst>
          </p:cNvPr>
          <p:cNvSpPr/>
          <p:nvPr/>
        </p:nvSpPr>
        <p:spPr>
          <a:xfrm>
            <a:off x="2129670" y="5029327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FBDAC31A-B5E1-4B37-A7DE-5DCD4790B3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670" y="5147697"/>
            <a:ext cx="1275609" cy="1077298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1F37B7D5-10C9-4665-A919-BEBE5F2F674E}"/>
              </a:ext>
            </a:extLst>
          </p:cNvPr>
          <p:cNvSpPr txBox="1"/>
          <p:nvPr/>
        </p:nvSpPr>
        <p:spPr>
          <a:xfrm>
            <a:off x="3405279" y="5023416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FHB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05" name="TextBox 176">
            <a:extLst>
              <a:ext uri="{FF2B5EF4-FFF2-40B4-BE49-F238E27FC236}">
                <a16:creationId xmlns:a16="http://schemas.microsoft.com/office/drawing/2014/main" id="{C792EE40-F59E-4887-95D8-3548DA4C85E3}"/>
              </a:ext>
            </a:extLst>
          </p:cNvPr>
          <p:cNvSpPr txBox="1"/>
          <p:nvPr/>
        </p:nvSpPr>
        <p:spPr>
          <a:xfrm>
            <a:off x="3502475" y="556690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</a:t>
            </a:r>
            <a:r>
              <a:rPr lang="en-US" sz="1200" dirty="0"/>
              <a:t>0</a:t>
            </a:r>
            <a:r>
              <a:rPr lang="ru-RU" sz="1200" dirty="0"/>
              <a:t> - 1</a:t>
            </a:r>
            <a:r>
              <a:rPr lang="en-US" sz="1200" dirty="0"/>
              <a:t>9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06" name="TextBox 176">
            <a:extLst>
              <a:ext uri="{FF2B5EF4-FFF2-40B4-BE49-F238E27FC236}">
                <a16:creationId xmlns:a16="http://schemas.microsoft.com/office/drawing/2014/main" id="{B6338CBB-7FCD-4822-B71E-305732F344C3}"/>
              </a:ext>
            </a:extLst>
          </p:cNvPr>
          <p:cNvSpPr txBox="1"/>
          <p:nvPr/>
        </p:nvSpPr>
        <p:spPr>
          <a:xfrm>
            <a:off x="3502475" y="5947375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135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CE45B4-72F6-43A4-99E0-8FF9CD73BB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2362" y="1275890"/>
            <a:ext cx="5605797" cy="28754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BAA7E8-2D1C-41E0-B54C-1B5B03647E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02" y="1275890"/>
            <a:ext cx="5604677" cy="2876274"/>
          </a:xfrm>
          <a:prstGeom prst="rect">
            <a:avLst/>
          </a:prstGeom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ПОМЕЩЕНИЯ</a:t>
            </a:r>
            <a:br>
              <a:rPr lang="ru-RU" sz="2800" b="0" dirty="0">
                <a:solidFill>
                  <a:schemeClr val="accent1"/>
                </a:solidFill>
              </a:rPr>
            </a:br>
            <a:r>
              <a:rPr lang="ru-RU" sz="2800" b="0" dirty="0">
                <a:solidFill>
                  <a:schemeClr val="accent1"/>
                </a:solidFill>
              </a:rPr>
              <a:t>С ВЫСОКОЙ ТЕМПЕРАТУРОЙ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</a:t>
            </a:r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 выносным драйвером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5F1C6FE-42C2-4508-902D-EC620127F228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326911003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17747</TotalTime>
  <Words>1511</Words>
  <Application>Microsoft Office PowerPoint</Application>
  <PresentationFormat>Широкоэкранный</PresentationFormat>
  <Paragraphs>439</Paragraphs>
  <Slides>23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Wix Madefor Display Medium</vt:lpstr>
      <vt:lpstr>Calibri</vt:lpstr>
      <vt:lpstr>Wingdings</vt:lpstr>
      <vt:lpstr>Wix Madefor Display</vt:lpstr>
      <vt:lpstr>Wix Madefor Display ExtraBold</vt:lpstr>
      <vt:lpstr>Arial</vt:lpstr>
      <vt:lpstr>Druk Text Wide Cyr (Заголовки)</vt:lpstr>
      <vt:lpstr>Druk Text Wide Cyr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ВПК</vt:lpstr>
      <vt:lpstr>Презентация PowerPoint</vt:lpstr>
      <vt:lpstr>РЕАЛИЗОВАННЫЙ ПРОЕКТ</vt:lpstr>
      <vt:lpstr>НОВИНКИ ДЛЯ ПРОИЗВОДСТВА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 РЕШЕНИЙ ДЛЯ ПРОИЗВОДСТВА</vt:lpstr>
      <vt:lpstr>UNIBAY ДЛЯ ПЛОХИХ СЕТЕЙ</vt:lpstr>
      <vt:lpstr>WHEEL В ЛИТОМ КОРПУСЕ</vt:lpstr>
      <vt:lpstr>EX-FHB ПРОВЕРЕННОЕ РЕШЕНИЕ </vt:lpstr>
      <vt:lpstr>ДСО УНИВЕРСАЛЬНЫЙ СВЕТИЛЬНИК</vt:lpstr>
      <vt:lpstr>FPL ДЛЯ РАВНОМЕРНОЙ ЗАСВЕТКИ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1261</cp:revision>
  <dcterms:created xsi:type="dcterms:W3CDTF">2024-01-22T11:08:48Z</dcterms:created>
  <dcterms:modified xsi:type="dcterms:W3CDTF">2026-03-18T12:01:32Z</dcterms:modified>
</cp:coreProperties>
</file>