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004" r:id="rId2"/>
    <p:sldId id="2005" r:id="rId3"/>
    <p:sldId id="2534" r:id="rId4"/>
    <p:sldId id="2555" r:id="rId5"/>
    <p:sldId id="2529" r:id="rId6"/>
    <p:sldId id="2552" r:id="rId7"/>
    <p:sldId id="2553" r:id="rId8"/>
    <p:sldId id="2554" r:id="rId9"/>
    <p:sldId id="2539" r:id="rId10"/>
    <p:sldId id="2540" r:id="rId11"/>
    <p:sldId id="2558" r:id="rId12"/>
    <p:sldId id="2559" r:id="rId13"/>
    <p:sldId id="2547" r:id="rId14"/>
    <p:sldId id="2557" r:id="rId15"/>
    <p:sldId id="2506" r:id="rId16"/>
    <p:sldId id="2550" r:id="rId17"/>
    <p:sldId id="1989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ruk Text Wide Cyr" pitchFamily="50" charset="-52"/>
      <p:bold r:id="rId25"/>
    </p:embeddedFont>
    <p:embeddedFont>
      <p:font typeface="Wix Madefor Display" panose="020B0503020203020203" pitchFamily="34" charset="-52"/>
      <p:regular r:id="rId26"/>
      <p:bold r:id="rId27"/>
    </p:embeddedFont>
    <p:embeddedFont>
      <p:font typeface="Wix Madefor Display ExtraBold" panose="020B0503020203020203" pitchFamily="34" charset="-52"/>
      <p:bold r:id="rId28"/>
    </p:embeddedFont>
    <p:embeddedFont>
      <p:font typeface="Wix Madefor Display Medium" panose="020B0503020203020203" pitchFamily="34" charset="-52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469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6153" userDrawn="1">
          <p15:clr>
            <a:srgbClr val="A4A3A4"/>
          </p15:clr>
        </p15:guide>
        <p15:guide id="6" pos="347" userDrawn="1">
          <p15:clr>
            <a:srgbClr val="A4A3A4"/>
          </p15:clr>
        </p15:guide>
        <p15:guide id="7" pos="3817" userDrawn="1">
          <p15:clr>
            <a:srgbClr val="A4A3A4"/>
          </p15:clr>
        </p15:guide>
        <p15:guide id="8" pos="2661" userDrawn="1">
          <p15:clr>
            <a:srgbClr val="A4A3A4"/>
          </p15:clr>
        </p15:guide>
        <p15:guide id="9" pos="1481" userDrawn="1">
          <p15:clr>
            <a:srgbClr val="A4A3A4"/>
          </p15:clr>
        </p15:guide>
        <p15:guide id="10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D9D9D9"/>
    <a:srgbClr val="F2F2F2"/>
    <a:srgbClr val="ECEDED"/>
    <a:srgbClr val="B3F384"/>
    <a:srgbClr val="FFE200"/>
    <a:srgbClr val="D6D6D6"/>
    <a:srgbClr val="A1A5A7"/>
    <a:srgbClr val="F4B220"/>
    <a:srgbClr val="D7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1056" y="139"/>
      </p:cViewPr>
      <p:guideLst>
        <p:guide pos="7469"/>
        <p:guide orient="horz" pos="3997"/>
        <p:guide orient="horz" pos="913"/>
        <p:guide pos="6153"/>
        <p:guide pos="347"/>
        <p:guide pos="3817"/>
        <p:guide pos="2661"/>
        <p:guide pos="1481"/>
        <p:guide pos="49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1C7DCE-2D2F-4B85-8AA1-6A0E2D169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08571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jpe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21" Type="http://schemas.openxmlformats.org/officeDocument/2006/relationships/image" Target="../media/image116.jpeg"/><Relationship Id="rId34" Type="http://schemas.openxmlformats.org/officeDocument/2006/relationships/image" Target="../media/image129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1.gif"/><Relationship Id="rId20" Type="http://schemas.openxmlformats.org/officeDocument/2006/relationships/image" Target="../media/image115.jpe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10" Type="http://schemas.openxmlformats.org/officeDocument/2006/relationships/image" Target="../media/image105.jpeg"/><Relationship Id="rId19" Type="http://schemas.openxmlformats.org/officeDocument/2006/relationships/image" Target="../media/image114.png"/><Relationship Id="rId31" Type="http://schemas.openxmlformats.org/officeDocument/2006/relationships/image" Target="../media/image126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8" Type="http://schemas.openxmlformats.org/officeDocument/2006/relationships/image" Target="../media/image103.png"/><Relationship Id="rId3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47F8EB-D2B3-4545-B74D-544FECE15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4"/>
          <a:stretch/>
        </p:blipFill>
        <p:spPr>
          <a:xfrm>
            <a:off x="1724025" y="465279"/>
            <a:ext cx="6448425" cy="63927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2ED231-A7C6-41F7-A409-EE41875A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481"/>
            <a:ext cx="2141908" cy="6293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6885993" y="3429000"/>
            <a:ext cx="5317732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32983" y="1472511"/>
            <a:ext cx="795363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ПРОМЫШ</a:t>
            </a:r>
            <a:endParaRPr lang="en-US" sz="4400" dirty="0">
              <a:latin typeface="+mj-lt"/>
            </a:endParaRPr>
          </a:p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ЛЕННОЕ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6989847" y="3474038"/>
            <a:ext cx="499676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НЕФТЕГАЗОВОЙ ОТРАСЛИ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EX-FTN</a:t>
            </a:r>
            <a:r>
              <a:rPr lang="ru-RU" sz="2800" dirty="0"/>
              <a:t> </a:t>
            </a:r>
            <a:r>
              <a:rPr lang="ru-RU" sz="2800" dirty="0">
                <a:solidFill>
                  <a:schemeClr val="bg1"/>
                </a:solidFill>
              </a:rPr>
              <a:t>ЧЕТЫРЕ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ВАРИАНТА МОНТАЖА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7516E0-7BF9-4F4E-B8CB-E26C729F0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86382">
            <a:off x="-188467" y="1179863"/>
            <a:ext cx="3303911" cy="5681710"/>
          </a:xfrm>
          <a:prstGeom prst="rect">
            <a:avLst/>
          </a:prstGeom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4232EDDD-45EE-4B90-88E4-B107860AED1F}"/>
              </a:ext>
            </a:extLst>
          </p:cNvPr>
          <p:cNvSpPr txBox="1">
            <a:spLocks/>
          </p:cNvSpPr>
          <p:nvPr/>
        </p:nvSpPr>
        <p:spPr>
          <a:xfrm>
            <a:off x="3243761" y="2728290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403B4B27-C43C-4190-9404-960526F6787E}"/>
              </a:ext>
            </a:extLst>
          </p:cNvPr>
          <p:cNvSpPr txBox="1">
            <a:spLocks/>
          </p:cNvSpPr>
          <p:nvPr/>
        </p:nvSpPr>
        <p:spPr>
          <a:xfrm>
            <a:off x="3223625" y="4625336"/>
            <a:ext cx="3062875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B0208C7D-D397-48D1-8478-EA47D38C54A0}"/>
              </a:ext>
            </a:extLst>
          </p:cNvPr>
          <p:cNvSpPr txBox="1">
            <a:spLocks/>
          </p:cNvSpPr>
          <p:nvPr/>
        </p:nvSpPr>
        <p:spPr>
          <a:xfrm>
            <a:off x="6578144" y="2728290"/>
            <a:ext cx="2867610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1F8B87B3-E573-4EED-96BC-4C5E99DF9C34}"/>
              </a:ext>
            </a:extLst>
          </p:cNvPr>
          <p:cNvSpPr txBox="1">
            <a:spLocks/>
          </p:cNvSpPr>
          <p:nvPr/>
        </p:nvSpPr>
        <p:spPr>
          <a:xfrm>
            <a:off x="3243761" y="3174470"/>
            <a:ext cx="3042739" cy="130055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Диаметр светильника - 140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/ 211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мм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ВРК -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IP67.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Защитная решетка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4 - 6,5 кг.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Цвет корпуса -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RAL2004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07B5FF4A-E20F-450D-B4A9-7130BF255CA4}"/>
              </a:ext>
            </a:extLst>
          </p:cNvPr>
          <p:cNvSpPr txBox="1">
            <a:spLocks/>
          </p:cNvSpPr>
          <p:nvPr/>
        </p:nvSpPr>
        <p:spPr>
          <a:xfrm>
            <a:off x="3223625" y="5071516"/>
            <a:ext cx="3288246" cy="14399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и 3/4 дюйма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 поворотным кронштейном и с ВРК.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с ВРК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и 3/4 дюйма с поворотным кронштейном.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и 3/4 дюйма.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FDC154D9-8FDC-4D0F-BD62-E0A9BED72A58}"/>
              </a:ext>
            </a:extLst>
          </p:cNvPr>
          <p:cNvSpPr txBox="1">
            <a:spLocks/>
          </p:cNvSpPr>
          <p:nvPr/>
        </p:nvSpPr>
        <p:spPr>
          <a:xfrm>
            <a:off x="6578145" y="3174470"/>
            <a:ext cx="2852240" cy="115024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Оптика из силикона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или матового поликарбоната и закалённого стекла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Специальная диаграмма распределения светового потока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3EBAF3-5747-43E0-B271-EF13E138C5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7398" y="2728290"/>
            <a:ext cx="1890728" cy="1746732"/>
          </a:xfrm>
          <a:prstGeom prst="rect">
            <a:avLst/>
          </a:prstGeom>
        </p:spPr>
      </p:pic>
      <p:sp>
        <p:nvSpPr>
          <p:cNvPr id="20" name="Текст 3">
            <a:extLst>
              <a:ext uri="{FF2B5EF4-FFF2-40B4-BE49-F238E27FC236}">
                <a16:creationId xmlns:a16="http://schemas.microsoft.com/office/drawing/2014/main" id="{2B47D0F5-CE5A-4328-944F-B0EC73984B0E}"/>
              </a:ext>
            </a:extLst>
          </p:cNvPr>
          <p:cNvSpPr txBox="1">
            <a:spLocks/>
          </p:cNvSpPr>
          <p:nvPr/>
        </p:nvSpPr>
        <p:spPr>
          <a:xfrm>
            <a:off x="3223624" y="1683089"/>
            <a:ext cx="8892175" cy="35477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fr-FR" sz="2700" dirty="0">
                <a:solidFill>
                  <a:schemeClr val="accent1"/>
                </a:solidFill>
                <a:ea typeface="Cambria" panose="02040503050406030204" pitchFamily="18" charset="0"/>
              </a:rPr>
              <a:t>1Ex d</a:t>
            </a:r>
            <a:r>
              <a:rPr lang="en-US" sz="2700" dirty="0">
                <a:solidFill>
                  <a:schemeClr val="accent1"/>
                </a:solidFill>
                <a:ea typeface="Cambria" panose="02040503050406030204" pitchFamily="18" charset="0"/>
              </a:rPr>
              <a:t>b</a:t>
            </a:r>
            <a:r>
              <a:rPr lang="fr-FR" sz="2700" dirty="0">
                <a:solidFill>
                  <a:schemeClr val="accent1"/>
                </a:solidFill>
                <a:ea typeface="Cambria" panose="02040503050406030204" pitchFamily="18" charset="0"/>
              </a:rPr>
              <a:t> IIC T6 Gb X/ Ex tb mb IIIC T</a:t>
            </a:r>
            <a:r>
              <a:rPr lang="fr-FR" sz="2700" baseline="-25000" dirty="0"/>
              <a:t>200</a:t>
            </a:r>
            <a:r>
              <a:rPr lang="fr-FR" sz="2700" dirty="0">
                <a:solidFill>
                  <a:schemeClr val="accent1"/>
                </a:solidFill>
                <a:ea typeface="Cambria" panose="02040503050406030204" pitchFamily="18" charset="0"/>
              </a:rPr>
              <a:t> 85/100</a:t>
            </a:r>
            <a:r>
              <a:rPr lang="fr-FR" sz="2700" baseline="30000" dirty="0"/>
              <a:t>0</a:t>
            </a:r>
            <a:r>
              <a:rPr lang="fr-FR" sz="2700" dirty="0">
                <a:solidFill>
                  <a:schemeClr val="accent1"/>
                </a:solidFill>
                <a:ea typeface="Cambria" panose="02040503050406030204" pitchFamily="18" charset="0"/>
              </a:rPr>
              <a:t>C Db X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FF81A4B6-DAAE-4046-B935-79FA0357255D}"/>
              </a:ext>
            </a:extLst>
          </p:cNvPr>
          <p:cNvSpPr txBox="1">
            <a:spLocks/>
          </p:cNvSpPr>
          <p:nvPr/>
        </p:nvSpPr>
        <p:spPr>
          <a:xfrm>
            <a:off x="3223624" y="2097952"/>
            <a:ext cx="8303357" cy="46901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sz="1400" b="1" dirty="0"/>
              <a:t>Область применения</a:t>
            </a:r>
            <a:r>
              <a:rPr lang="ru-RU" sz="1400" dirty="0"/>
              <a:t>: зоны класса 1 и 2 по газу, 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зоны класса 21 и 22 по пыли</a:t>
            </a:r>
          </a:p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6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100913-C9BB-47F1-ABAB-B834034032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3273" y="4878640"/>
            <a:ext cx="1044462" cy="16348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3F3EC-04BA-4458-9CBD-9855EE2FD3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8657" y="5364929"/>
            <a:ext cx="953132" cy="12196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C03515-631D-4992-A9DE-437B929940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0875" y="5021462"/>
            <a:ext cx="814045" cy="14899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565B3A-38F9-4782-A180-F97DAF522D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2882" y="4548198"/>
            <a:ext cx="850185" cy="19142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F4A84D-A738-41F9-8B6B-341C4212AE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4479" y="4690560"/>
            <a:ext cx="1123950" cy="182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EX-FWL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 ЛИТОМ КОРПУСЕ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232EDDD-45EE-4B90-88E4-B107860AED1F}"/>
              </a:ext>
            </a:extLst>
          </p:cNvPr>
          <p:cNvSpPr txBox="1">
            <a:spLocks/>
          </p:cNvSpPr>
          <p:nvPr/>
        </p:nvSpPr>
        <p:spPr>
          <a:xfrm>
            <a:off x="5218812" y="2993142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1F8B87B3-E573-4EED-96BC-4C5E99DF9C34}"/>
              </a:ext>
            </a:extLst>
          </p:cNvPr>
          <p:cNvSpPr txBox="1">
            <a:spLocks/>
          </p:cNvSpPr>
          <p:nvPr/>
        </p:nvSpPr>
        <p:spPr>
          <a:xfrm>
            <a:off x="5218812" y="3439321"/>
            <a:ext cx="3042739" cy="147800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  <a:sym typeface="Calibri"/>
              </a:rPr>
              <a:t>Корпус из сплава алюминия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  <a:sym typeface="Calibri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  <a:sym typeface="Calibri"/>
              </a:rPr>
              <a:t>с полимерным покрытием 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Две длины корпуса – 214 и 375 мм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  <a:sym typeface="Calibri"/>
              </a:rPr>
              <a:t>Клапан выравнивания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  <a:sym typeface="Calibri"/>
              </a:rPr>
              <a:t>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  <a:sym typeface="Calibri"/>
              </a:rPr>
              <a:t>давления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  <a:sym typeface="Calibri"/>
              </a:rPr>
              <a:t>Возможно исполнение в корпусе черного или серого цвета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2B47D0F5-CE5A-4328-944F-B0EC73984B0E}"/>
              </a:ext>
            </a:extLst>
          </p:cNvPr>
          <p:cNvSpPr txBox="1">
            <a:spLocks/>
          </p:cNvSpPr>
          <p:nvPr/>
        </p:nvSpPr>
        <p:spPr>
          <a:xfrm>
            <a:off x="3995784" y="1645921"/>
            <a:ext cx="8892175" cy="63578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1Ex eb mb IIC T6/</a:t>
            </a:r>
            <a:r>
              <a:rPr lang="ru-RU" sz="2000" dirty="0"/>
              <a:t>Т5 </a:t>
            </a:r>
            <a:r>
              <a:rPr lang="fr-FR" sz="2000" dirty="0"/>
              <a:t>Gb X / Ex tb mb IIIC T200 60/100 0C Db X</a:t>
            </a:r>
          </a:p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2Ex e</a:t>
            </a:r>
            <a:r>
              <a:rPr lang="ru-RU" sz="2000" dirty="0"/>
              <a:t>с </a:t>
            </a:r>
            <a:r>
              <a:rPr lang="fr-FR" sz="2000" dirty="0"/>
              <a:t>mb IIC T4 Gc X / Ex tb mb IIIC T200 60/100 0C Db X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fr-FR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FF81A4B6-DAAE-4046-B935-79FA0357255D}"/>
              </a:ext>
            </a:extLst>
          </p:cNvPr>
          <p:cNvSpPr txBox="1">
            <a:spLocks/>
          </p:cNvSpPr>
          <p:nvPr/>
        </p:nvSpPr>
        <p:spPr>
          <a:xfrm>
            <a:off x="3995784" y="2341792"/>
            <a:ext cx="8303357" cy="46901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sz="1400" b="1" dirty="0"/>
              <a:t>Область применения</a:t>
            </a:r>
            <a:r>
              <a:rPr lang="ru-RU" sz="1400" dirty="0"/>
              <a:t>: зоны класса 1 и 2 по газу, 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зоны класса 21 и 22 по пыли</a:t>
            </a:r>
          </a:p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600" dirty="0"/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382C81F5-BE24-4DC0-90CA-C3BF2810A595}"/>
              </a:ext>
            </a:extLst>
          </p:cNvPr>
          <p:cNvSpPr txBox="1">
            <a:spLocks/>
          </p:cNvSpPr>
          <p:nvPr/>
        </p:nvSpPr>
        <p:spPr>
          <a:xfrm>
            <a:off x="8868155" y="4403879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1783591-05D5-4C56-B33D-915DC336D9F9}"/>
              </a:ext>
            </a:extLst>
          </p:cNvPr>
          <p:cNvSpPr txBox="1">
            <a:spLocks/>
          </p:cNvSpPr>
          <p:nvPr/>
        </p:nvSpPr>
        <p:spPr>
          <a:xfrm>
            <a:off x="8868155" y="4850059"/>
            <a:ext cx="3288246" cy="14399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Поворотный кронштейн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из нержавеющей стали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1B76D26-2430-48C0-B5DC-4DAD654C8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4" y="1966366"/>
            <a:ext cx="2425959" cy="174761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AF32A17-910A-4A0A-BC75-E2F80343C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941" y="3904004"/>
            <a:ext cx="3313659" cy="1879302"/>
          </a:xfrm>
          <a:prstGeom prst="rect">
            <a:avLst/>
          </a:prstGeom>
        </p:spPr>
      </p:pic>
      <p:sp>
        <p:nvSpPr>
          <p:cNvPr id="46" name="Текст 3">
            <a:extLst>
              <a:ext uri="{FF2B5EF4-FFF2-40B4-BE49-F238E27FC236}">
                <a16:creationId xmlns:a16="http://schemas.microsoft.com/office/drawing/2014/main" id="{34B878D9-5FA7-4D24-A27D-854032357BE2}"/>
              </a:ext>
            </a:extLst>
          </p:cNvPr>
          <p:cNvSpPr txBox="1">
            <a:spLocks/>
          </p:cNvSpPr>
          <p:nvPr/>
        </p:nvSpPr>
        <p:spPr>
          <a:xfrm>
            <a:off x="4868144" y="5607694"/>
            <a:ext cx="7042749" cy="60638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*подключение к питающей сети во взрывоопасной среде производится через взрывозащищённую соединительную коробку, которая не входит в комплект.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7" name="Текст 4">
            <a:extLst>
              <a:ext uri="{FF2B5EF4-FFF2-40B4-BE49-F238E27FC236}">
                <a16:creationId xmlns:a16="http://schemas.microsoft.com/office/drawing/2014/main" id="{CB4D6D6C-A0CC-4BE7-91B3-0D9F09B175B5}"/>
              </a:ext>
            </a:extLst>
          </p:cNvPr>
          <p:cNvSpPr txBox="1">
            <a:spLocks/>
          </p:cNvSpPr>
          <p:nvPr/>
        </p:nvSpPr>
        <p:spPr>
          <a:xfrm>
            <a:off x="8868155" y="2995571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48" name="Текст 3">
            <a:extLst>
              <a:ext uri="{FF2B5EF4-FFF2-40B4-BE49-F238E27FC236}">
                <a16:creationId xmlns:a16="http://schemas.microsoft.com/office/drawing/2014/main" id="{0359462A-23D0-4FC1-A8D8-939938C1E5C2}"/>
              </a:ext>
            </a:extLst>
          </p:cNvPr>
          <p:cNvSpPr txBox="1">
            <a:spLocks/>
          </p:cNvSpPr>
          <p:nvPr/>
        </p:nvSpPr>
        <p:spPr>
          <a:xfrm>
            <a:off x="8868156" y="3439321"/>
            <a:ext cx="2852240" cy="632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Закаленное стекло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Диаграммы С120,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D60, F30, F15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6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EX-FHB</a:t>
            </a:r>
            <a:br>
              <a:rPr lang="en-US" sz="2800" dirty="0"/>
            </a:br>
            <a:r>
              <a:rPr lang="ru-RU" sz="2800" dirty="0">
                <a:solidFill>
                  <a:schemeClr val="bg1"/>
                </a:solidFill>
              </a:rPr>
              <a:t>ПРОВЕРЕННОЕ РЕШЕНИЕ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232EDDD-45EE-4B90-88E4-B107860AED1F}"/>
              </a:ext>
            </a:extLst>
          </p:cNvPr>
          <p:cNvSpPr txBox="1">
            <a:spLocks/>
          </p:cNvSpPr>
          <p:nvPr/>
        </p:nvSpPr>
        <p:spPr>
          <a:xfrm>
            <a:off x="4015921" y="2728290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1F8B87B3-E573-4EED-96BC-4C5E99DF9C34}"/>
              </a:ext>
            </a:extLst>
          </p:cNvPr>
          <p:cNvSpPr txBox="1">
            <a:spLocks/>
          </p:cNvSpPr>
          <p:nvPr/>
        </p:nvSpPr>
        <p:spPr>
          <a:xfrm>
            <a:off x="4015921" y="3174469"/>
            <a:ext cx="3177359" cy="147800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4 типа корпуса из сплава алюминия разного диаметра и высоты 3,5-9,5 кг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заливкой компаундом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Защитная решетка (опционально)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2B47D0F5-CE5A-4328-944F-B0EC73984B0E}"/>
              </a:ext>
            </a:extLst>
          </p:cNvPr>
          <p:cNvSpPr txBox="1">
            <a:spLocks/>
          </p:cNvSpPr>
          <p:nvPr/>
        </p:nvSpPr>
        <p:spPr>
          <a:xfrm>
            <a:off x="3995784" y="1402081"/>
            <a:ext cx="8892175" cy="63578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1Ex eb mb IIC T6/</a:t>
            </a:r>
            <a:r>
              <a:rPr lang="ru-RU" sz="2000" dirty="0"/>
              <a:t>Т5 </a:t>
            </a:r>
            <a:r>
              <a:rPr lang="fr-FR" sz="2000" dirty="0"/>
              <a:t>Gb X</a:t>
            </a:r>
            <a:r>
              <a:rPr lang="ru-RU" sz="2000" dirty="0"/>
              <a:t> </a:t>
            </a:r>
            <a:r>
              <a:rPr lang="fr-FR" sz="2000" dirty="0"/>
              <a:t>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  <a:endParaRPr lang="ru-RU" sz="2000" dirty="0"/>
          </a:p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2Ex e</a:t>
            </a:r>
            <a:r>
              <a:rPr lang="ru-RU" sz="2000" dirty="0"/>
              <a:t>с </a:t>
            </a:r>
            <a:r>
              <a:rPr lang="fr-FR" sz="2000" dirty="0"/>
              <a:t>mb IIC T4 G</a:t>
            </a:r>
            <a:r>
              <a:rPr lang="ru-RU" sz="2000" dirty="0"/>
              <a:t>с </a:t>
            </a:r>
            <a:r>
              <a:rPr lang="fr-FR" sz="2000" dirty="0"/>
              <a:t>X 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fr-FR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FF81A4B6-DAAE-4046-B935-79FA0357255D}"/>
              </a:ext>
            </a:extLst>
          </p:cNvPr>
          <p:cNvSpPr txBox="1">
            <a:spLocks/>
          </p:cNvSpPr>
          <p:nvPr/>
        </p:nvSpPr>
        <p:spPr>
          <a:xfrm>
            <a:off x="3995784" y="2097952"/>
            <a:ext cx="8303357" cy="46901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sz="1400" b="1" dirty="0"/>
              <a:t>Область применения</a:t>
            </a:r>
            <a:r>
              <a:rPr lang="ru-RU" sz="1400" dirty="0"/>
              <a:t>: зоны класса 1 и 2 по газу, 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зоны класса 21 и 22 по пыли</a:t>
            </a:r>
          </a:p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6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F4B1736-8F4D-4036-AF11-15CA1CC4C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23" t="15158" r="33829" b="33928"/>
          <a:stretch/>
        </p:blipFill>
        <p:spPr>
          <a:xfrm>
            <a:off x="10399821" y="5232720"/>
            <a:ext cx="1432479" cy="111750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B8587F2-B603-4BA8-99AF-320F873E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55780" y="4291034"/>
            <a:ext cx="2306237" cy="230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 - фото №">
            <a:extLst>
              <a:ext uri="{FF2B5EF4-FFF2-40B4-BE49-F238E27FC236}">
                <a16:creationId xmlns:a16="http://schemas.microsoft.com/office/drawing/2014/main" id="{E29B8761-AA8C-4EEA-B515-D8CF8A1E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954" y="4403914"/>
            <a:ext cx="1615672" cy="21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2F1D7EA-34F2-4CF6-B966-98F84C7293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21" y="1119730"/>
            <a:ext cx="2132784" cy="21327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3F3199-D172-4929-A588-2317BFBC52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291" y="1715777"/>
            <a:ext cx="2132783" cy="21327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A180CF-7B8A-42B9-AEF1-F19281BC5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57377"/>
            <a:ext cx="3121869" cy="3400623"/>
          </a:xfrm>
          <a:prstGeom prst="rect">
            <a:avLst/>
          </a:prstGeom>
        </p:spPr>
      </p:pic>
      <p:sp>
        <p:nvSpPr>
          <p:cNvPr id="40" name="Текст 4">
            <a:extLst>
              <a:ext uri="{FF2B5EF4-FFF2-40B4-BE49-F238E27FC236}">
                <a16:creationId xmlns:a16="http://schemas.microsoft.com/office/drawing/2014/main" id="{382C81F5-BE24-4DC0-90CA-C3BF2810A595}"/>
              </a:ext>
            </a:extLst>
          </p:cNvPr>
          <p:cNvSpPr txBox="1">
            <a:spLocks/>
          </p:cNvSpPr>
          <p:nvPr/>
        </p:nvSpPr>
        <p:spPr>
          <a:xfrm>
            <a:off x="7665264" y="2733712"/>
            <a:ext cx="3062875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1783591-05D5-4C56-B33D-915DC336D9F9}"/>
              </a:ext>
            </a:extLst>
          </p:cNvPr>
          <p:cNvSpPr txBox="1">
            <a:spLocks/>
          </p:cNvSpPr>
          <p:nvPr/>
        </p:nvSpPr>
        <p:spPr>
          <a:xfrm>
            <a:off x="7665264" y="3179892"/>
            <a:ext cx="3288246" cy="14399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кронштейне;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с ВРК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 с ВРК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928F2F87-11A1-407E-B727-A7231E9187D7}"/>
              </a:ext>
            </a:extLst>
          </p:cNvPr>
          <p:cNvSpPr txBox="1">
            <a:spLocks/>
          </p:cNvSpPr>
          <p:nvPr/>
        </p:nvSpPr>
        <p:spPr>
          <a:xfrm>
            <a:off x="4076987" y="4775705"/>
            <a:ext cx="2867610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E351E2B5-960B-40B3-BDFF-C18DC103C9DF}"/>
              </a:ext>
            </a:extLst>
          </p:cNvPr>
          <p:cNvSpPr txBox="1">
            <a:spLocks/>
          </p:cNvSpPr>
          <p:nvPr/>
        </p:nvSpPr>
        <p:spPr>
          <a:xfrm>
            <a:off x="4076988" y="5221885"/>
            <a:ext cx="2852240" cy="632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Закаленное стекло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Диаграммы: С120,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D60, F30, F15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70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EX-</a:t>
            </a:r>
            <a:r>
              <a:rPr lang="ru-RU" sz="2800" dirty="0">
                <a:solidFill>
                  <a:schemeClr val="accent2"/>
                </a:solidFill>
              </a:rPr>
              <a:t>ДСО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ПЕРВЫЙ ПРОФИЛЬНЫЙ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24E5026-E4E5-4949-B791-20F2C548AE18}"/>
              </a:ext>
            </a:extLst>
          </p:cNvPr>
          <p:cNvGrpSpPr/>
          <p:nvPr/>
        </p:nvGrpSpPr>
        <p:grpSpPr>
          <a:xfrm>
            <a:off x="8130349" y="3838755"/>
            <a:ext cx="3703639" cy="3205731"/>
            <a:chOff x="7669614" y="1458912"/>
            <a:chExt cx="3703639" cy="320573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8B25569-4720-471C-9151-95916517CAC2}"/>
                </a:ext>
              </a:extLst>
            </p:cNvPr>
            <p:cNvGrpSpPr/>
            <p:nvPr/>
          </p:nvGrpSpPr>
          <p:grpSpPr>
            <a:xfrm>
              <a:off x="8716728" y="1458912"/>
              <a:ext cx="2656525" cy="2821590"/>
              <a:chOff x="8353474" y="1791814"/>
              <a:chExt cx="1089500" cy="116665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DD75D76-6805-4958-B02C-60F6B9BE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7E5406D-B7DE-4261-BB7D-E2BA5D63D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4194EE7-E662-457E-B6C7-FE567DEF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669614" y="1501741"/>
              <a:ext cx="2614464" cy="316290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33D682-167D-4C28-B0BD-F7952032D49C}"/>
              </a:ext>
            </a:extLst>
          </p:cNvPr>
          <p:cNvSpPr txBox="1"/>
          <p:nvPr/>
        </p:nvSpPr>
        <p:spPr>
          <a:xfrm>
            <a:off x="5441796" y="2458502"/>
            <a:ext cx="6392192" cy="379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400" b="1" dirty="0"/>
              <a:t>Область применения: </a:t>
            </a:r>
            <a:r>
              <a:rPr lang="ru-RU" sz="1400" dirty="0"/>
              <a:t>зоны класса 2 по газу, зоны класса 21 и 22 по пыли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47239-72E2-4870-BA20-9663976ACF58}"/>
              </a:ext>
            </a:extLst>
          </p:cNvPr>
          <p:cNvSpPr txBox="1"/>
          <p:nvPr/>
        </p:nvSpPr>
        <p:spPr>
          <a:xfrm>
            <a:off x="5441796" y="1525518"/>
            <a:ext cx="573798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2800" dirty="0"/>
              <a:t>2Ех е</a:t>
            </a:r>
            <a:r>
              <a:rPr lang="fr-FR" sz="2800" dirty="0"/>
              <a:t>c mb II T4 Gc X / </a:t>
            </a:r>
            <a:br>
              <a:rPr lang="ru-RU" sz="2800" dirty="0"/>
            </a:br>
            <a:r>
              <a:rPr lang="fr-FR" sz="2800" dirty="0"/>
              <a:t>Ex tb mb III</a:t>
            </a:r>
            <a:r>
              <a:rPr lang="ru-RU" sz="2800" dirty="0"/>
              <a:t>С </a:t>
            </a:r>
            <a:r>
              <a:rPr lang="fr-FR" sz="2800" dirty="0"/>
              <a:t>T</a:t>
            </a:r>
            <a:r>
              <a:rPr lang="fr-FR" sz="2800" baseline="-25000" dirty="0"/>
              <a:t>200</a:t>
            </a:r>
            <a:r>
              <a:rPr lang="fr-FR" sz="2800" dirty="0"/>
              <a:t> 80/90</a:t>
            </a:r>
            <a:r>
              <a:rPr lang="ru-RU" sz="2800" dirty="0"/>
              <a:t> </a:t>
            </a:r>
            <a:r>
              <a:rPr lang="fr-FR" sz="2800" dirty="0"/>
              <a:t>°C Db X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9E1976-F7DA-4F2A-A0F7-F606D0F4F2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58039" flipV="1">
            <a:off x="472481" y="106238"/>
            <a:ext cx="3575494" cy="4340885"/>
          </a:xfrm>
          <a:prstGeom prst="rect">
            <a:avLst/>
          </a:prstGeom>
        </p:spPr>
      </p:pic>
      <p:sp>
        <p:nvSpPr>
          <p:cNvPr id="16" name="Текст 4">
            <a:extLst>
              <a:ext uri="{FF2B5EF4-FFF2-40B4-BE49-F238E27FC236}">
                <a16:creationId xmlns:a16="http://schemas.microsoft.com/office/drawing/2014/main" id="{9283211F-F4E6-4AA2-9E76-E7E38D2C0020}"/>
              </a:ext>
            </a:extLst>
          </p:cNvPr>
          <p:cNvSpPr txBox="1">
            <a:spLocks/>
          </p:cNvSpPr>
          <p:nvPr/>
        </p:nvSpPr>
        <p:spPr>
          <a:xfrm>
            <a:off x="4272896" y="3286760"/>
            <a:ext cx="3047044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98FEDF79-DF55-4778-84AE-62A3DE901AF1}"/>
              </a:ext>
            </a:extLst>
          </p:cNvPr>
          <p:cNvSpPr txBox="1">
            <a:spLocks/>
          </p:cNvSpPr>
          <p:nvPr/>
        </p:nvSpPr>
        <p:spPr>
          <a:xfrm>
            <a:off x="7996879" y="3290439"/>
            <a:ext cx="3047044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7604F2EE-BFBC-4410-BC03-5DDA214DAE4F}"/>
              </a:ext>
            </a:extLst>
          </p:cNvPr>
          <p:cNvSpPr txBox="1">
            <a:spLocks/>
          </p:cNvSpPr>
          <p:nvPr/>
        </p:nvSpPr>
        <p:spPr>
          <a:xfrm>
            <a:off x="548911" y="3286760"/>
            <a:ext cx="3047044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EA2CDB49-E355-47AB-BFE8-AA10D3041880}"/>
              </a:ext>
            </a:extLst>
          </p:cNvPr>
          <p:cNvSpPr txBox="1">
            <a:spLocks/>
          </p:cNvSpPr>
          <p:nvPr/>
        </p:nvSpPr>
        <p:spPr>
          <a:xfrm>
            <a:off x="4272896" y="3732940"/>
            <a:ext cx="3550304" cy="115024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корпус.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4 длины: от 300 мм до 1500 мм.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/>
              <a:t>Литые заглушки и </a:t>
            </a:r>
            <a:r>
              <a:rPr lang="ru-RU" dirty="0" err="1"/>
              <a:t>гермоввод</a:t>
            </a:r>
            <a:r>
              <a:rPr lang="ru-RU" dirty="0"/>
              <a:t> - </a:t>
            </a:r>
            <a:r>
              <a:rPr lang="en-US" dirty="0"/>
              <a:t>IP66</a:t>
            </a:r>
            <a:r>
              <a:rPr lang="ru-RU" dirty="0"/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механической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2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 до +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endParaRPr lang="ru-RU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3F9E04D2-4E79-4EBC-9BC3-4C0E9F937778}"/>
              </a:ext>
            </a:extLst>
          </p:cNvPr>
          <p:cNvSpPr txBox="1">
            <a:spLocks/>
          </p:cNvSpPr>
          <p:nvPr/>
        </p:nvSpPr>
        <p:spPr>
          <a:xfrm>
            <a:off x="7993766" y="3725034"/>
            <a:ext cx="2872375" cy="100628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3 вида: накладное, подвесное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 поворотный кронштейн.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26EDBA29-A736-4213-8FC5-7963706184C8}"/>
              </a:ext>
            </a:extLst>
          </p:cNvPr>
          <p:cNvSpPr txBox="1">
            <a:spLocks/>
          </p:cNvSpPr>
          <p:nvPr/>
        </p:nvSpPr>
        <p:spPr>
          <a:xfrm>
            <a:off x="548912" y="3732940"/>
            <a:ext cx="2852240" cy="115024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опалового поликарбоната - 2 мм.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C0B1014-D6C3-4170-A94C-33AC086414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911" y="4587225"/>
            <a:ext cx="1832579" cy="1708792"/>
          </a:xfrm>
          <a:prstGeom prst="rect">
            <a:avLst/>
          </a:prstGeom>
        </p:spPr>
      </p:pic>
      <p:sp>
        <p:nvSpPr>
          <p:cNvPr id="23" name="Текст 2">
            <a:extLst>
              <a:ext uri="{FF2B5EF4-FFF2-40B4-BE49-F238E27FC236}">
                <a16:creationId xmlns:a16="http://schemas.microsoft.com/office/drawing/2014/main" id="{54930692-AAF1-4748-B22B-44594AB2A954}"/>
              </a:ext>
            </a:extLst>
          </p:cNvPr>
          <p:cNvSpPr txBox="1">
            <a:spLocks/>
          </p:cNvSpPr>
          <p:nvPr/>
        </p:nvSpPr>
        <p:spPr>
          <a:xfrm rot="16200000">
            <a:off x="1656921" y="5403776"/>
            <a:ext cx="1708792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0" dirty="0" err="1">
                <a:solidFill>
                  <a:srgbClr val="D6D6D6"/>
                </a:solidFill>
                <a:latin typeface="+mj-lt"/>
              </a:rPr>
              <a:t>ксс</a:t>
            </a:r>
            <a:r>
              <a:rPr lang="ru-RU" sz="2400" b="0" dirty="0">
                <a:solidFill>
                  <a:srgbClr val="D6D6D6"/>
                </a:solidFill>
                <a:latin typeface="+mj-lt"/>
              </a:rPr>
              <a:t> д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8527692-ECA3-4968-8F40-37C151186FCF}"/>
              </a:ext>
            </a:extLst>
          </p:cNvPr>
          <p:cNvSpPr txBox="1">
            <a:spLocks/>
          </p:cNvSpPr>
          <p:nvPr/>
        </p:nvSpPr>
        <p:spPr>
          <a:xfrm>
            <a:off x="2764373" y="5940432"/>
            <a:ext cx="4710280" cy="60638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*подключение к питающей сети во взрывоопасной среде производится через взрывозащищённую соединительную коробку, которая не входит в комплект.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1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FPL </a:t>
            </a:r>
            <a:r>
              <a:rPr lang="ru-RU" sz="2800" dirty="0">
                <a:solidFill>
                  <a:schemeClr val="bg1"/>
                </a:solidFill>
              </a:rPr>
              <a:t>ДЛЯ РАВНОМЕРНОЙ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ЗАСВЕТКИ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D348A-4034-4EEC-9EA3-1A658D61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262362" y="2539432"/>
            <a:ext cx="3400246" cy="4141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EFB7C-FD63-416C-BD3B-547234CD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6424">
            <a:off x="279759" y="2562744"/>
            <a:ext cx="3462195" cy="410685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D31C8366-E9B2-4EFA-933B-B34F8869E7D4}"/>
              </a:ext>
            </a:extLst>
          </p:cNvPr>
          <p:cNvSpPr txBox="1">
            <a:spLocks/>
          </p:cNvSpPr>
          <p:nvPr/>
        </p:nvSpPr>
        <p:spPr>
          <a:xfrm>
            <a:off x="6301874" y="4281036"/>
            <a:ext cx="318377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Трубка из поликарбоната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2мм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87F8593-144E-478B-8491-7596DE38802A}"/>
              </a:ext>
            </a:extLst>
          </p:cNvPr>
          <p:cNvSpPr txBox="1">
            <a:spLocks/>
          </p:cNvSpPr>
          <p:nvPr/>
        </p:nvSpPr>
        <p:spPr>
          <a:xfrm>
            <a:off x="6368547" y="386738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4465E80-6851-402F-8524-B4383DA9D279}"/>
              </a:ext>
            </a:extLst>
          </p:cNvPr>
          <p:cNvSpPr txBox="1">
            <a:spLocks/>
          </p:cNvSpPr>
          <p:nvPr/>
        </p:nvSpPr>
        <p:spPr>
          <a:xfrm>
            <a:off x="6301874" y="5383279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C537926-44BC-485A-AA08-31BE0367CAC1}"/>
              </a:ext>
            </a:extLst>
          </p:cNvPr>
          <p:cNvSpPr txBox="1">
            <a:spLocks/>
          </p:cNvSpPr>
          <p:nvPr/>
        </p:nvSpPr>
        <p:spPr>
          <a:xfrm>
            <a:off x="6368548" y="500982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99DBE-CC6E-4C80-BCC4-D8C7D981476F}"/>
              </a:ext>
            </a:extLst>
          </p:cNvPr>
          <p:cNvSpPr txBox="1"/>
          <p:nvPr/>
        </p:nvSpPr>
        <p:spPr>
          <a:xfrm>
            <a:off x="7924983" y="1487134"/>
            <a:ext cx="269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низких потолков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EF79-F9CE-4256-8530-F5DAE85D12A6}"/>
              </a:ext>
            </a:extLst>
          </p:cNvPr>
          <p:cNvSpPr txBox="1"/>
          <p:nvPr/>
        </p:nvSpPr>
        <p:spPr>
          <a:xfrm>
            <a:off x="6262928" y="157867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FPL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52AEB94-42F4-471E-AEDD-8A37859421F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12 - 82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13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0B782A3-9742-4003-8AAA-058B6584890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C8C7137-6714-499D-B707-5677ED4538B7}"/>
              </a:ext>
            </a:extLst>
          </p:cNvPr>
          <p:cNvSpPr txBox="1">
            <a:spLocks/>
          </p:cNvSpPr>
          <p:nvPr/>
        </p:nvSpPr>
        <p:spPr>
          <a:xfrm>
            <a:off x="9716141" y="2974301"/>
            <a:ext cx="231173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7D80012-FFB9-4F8D-9687-B7B6C43389F0}"/>
              </a:ext>
            </a:extLst>
          </p:cNvPr>
          <p:cNvSpPr txBox="1">
            <a:spLocks/>
          </p:cNvSpPr>
          <p:nvPr/>
        </p:nvSpPr>
        <p:spPr>
          <a:xfrm>
            <a:off x="6368547" y="5722695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8194-76BF-4C66-8472-76C574010B74}"/>
              </a:ext>
            </a:extLst>
          </p:cNvPr>
          <p:cNvSpPr txBox="1"/>
          <p:nvPr/>
        </p:nvSpPr>
        <p:spPr>
          <a:xfrm>
            <a:off x="6368547" y="6088877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520B27-B544-4A8E-A041-ADC9EA1117CB}"/>
              </a:ext>
            </a:extLst>
          </p:cNvPr>
          <p:cNvSpPr txBox="1">
            <a:spLocks/>
          </p:cNvSpPr>
          <p:nvPr/>
        </p:nvSpPr>
        <p:spPr>
          <a:xfrm>
            <a:off x="9716141" y="4280726"/>
            <a:ext cx="254253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465-2626*70*75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0,9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3,6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4B804-B837-4CD4-A29E-4FAA56B8FF2B}"/>
              </a:ext>
            </a:extLst>
          </p:cNvPr>
          <p:cNvSpPr txBox="1"/>
          <p:nvPr/>
        </p:nvSpPr>
        <p:spPr>
          <a:xfrm>
            <a:off x="6368547" y="6286776"/>
            <a:ext cx="5588991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4105A0-E9F7-46A7-83E5-917643F7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54" y="4839495"/>
            <a:ext cx="1505743" cy="1505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566EB6-C00C-40CD-9C64-CC558429331A}"/>
              </a:ext>
            </a:extLst>
          </p:cNvPr>
          <p:cNvSpPr txBox="1"/>
          <p:nvPr/>
        </p:nvSpPr>
        <p:spPr>
          <a:xfrm rot="16200000">
            <a:off x="5077358" y="5359890"/>
            <a:ext cx="138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A1A5A7"/>
                </a:solidFill>
                <a:latin typeface="+mj-lt"/>
              </a:rPr>
              <a:t>КСС 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621C3E1-228B-4CB4-9D68-3932C88AD838}"/>
              </a:ext>
            </a:extLst>
          </p:cNvPr>
          <p:cNvGrpSpPr/>
          <p:nvPr/>
        </p:nvGrpSpPr>
        <p:grpSpPr>
          <a:xfrm>
            <a:off x="463550" y="1682081"/>
            <a:ext cx="1791659" cy="1310382"/>
            <a:chOff x="359673" y="1663919"/>
            <a:chExt cx="1791659" cy="131038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99FCAEE-F394-46AF-AA8B-665F5950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0" y="1663919"/>
              <a:ext cx="524694" cy="524694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BC25EFD8-DA41-44B9-95C5-9D577E456976}"/>
                </a:ext>
              </a:extLst>
            </p:cNvPr>
            <p:cNvSpPr txBox="1"/>
            <p:nvPr/>
          </p:nvSpPr>
          <p:spPr>
            <a:xfrm>
              <a:off x="995969" y="1802659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EF40901-097F-4DF7-A81D-264D831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167D13D-CF6B-441A-9AEC-94250257BF52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  <p:sp>
        <p:nvSpPr>
          <p:cNvPr id="29" name="Текст 3">
            <a:extLst>
              <a:ext uri="{FF2B5EF4-FFF2-40B4-BE49-F238E27FC236}">
                <a16:creationId xmlns:a16="http://schemas.microsoft.com/office/drawing/2014/main" id="{2E0DF318-5DEC-4248-85E5-FE32CE4570BA}"/>
              </a:ext>
            </a:extLst>
          </p:cNvPr>
          <p:cNvSpPr txBox="1">
            <a:spLocks/>
          </p:cNvSpPr>
          <p:nvPr/>
        </p:nvSpPr>
        <p:spPr>
          <a:xfrm>
            <a:off x="6292477" y="3532252"/>
            <a:ext cx="5890125" cy="24844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Подвесной монтаж или накладной монтаж на поворотном кронштейне</a:t>
            </a:r>
          </a:p>
        </p:txBody>
      </p:sp>
    </p:spTree>
    <p:extLst>
      <p:ext uri="{BB962C8B-B14F-4D97-AF65-F5344CB8AC3E}">
        <p14:creationId xmlns:p14="http://schemas.microsoft.com/office/powerpoint/2010/main" val="378234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420" y="2797179"/>
            <a:ext cx="5935579" cy="4060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НЕФТИ И ГАЗА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1741468" y="7588330"/>
            <a:ext cx="7917884" cy="421484"/>
          </a:xfrm>
          <a:prstGeom prst="bentConnector3">
            <a:avLst>
              <a:gd name="adj1" fmla="val 9992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3922425" y="8360062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336565" y="9739146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зон на объекте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B5BAD6C-B211-4BCD-B92A-EB0199796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4" y="1257998"/>
            <a:ext cx="1388254" cy="1178706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производством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F4594-1D59-495E-B31F-8D6AFC8A9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02" y="3916014"/>
            <a:ext cx="702551" cy="1159013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UNIBAY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183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C</a:t>
            </a:r>
            <a:r>
              <a:rPr lang="ru-RU" sz="1600" b="0" dirty="0">
                <a:latin typeface="+mj-lt"/>
              </a:rPr>
              <a:t>СВ </a:t>
            </a:r>
            <a:r>
              <a:rPr lang="en-US" sz="1600" b="0" dirty="0">
                <a:latin typeface="+mj-lt"/>
              </a:rPr>
              <a:t>CLIP-IN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598951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EX-FTN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2" y="5238444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FWL GP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3883311"/>
            <a:ext cx="740897" cy="11712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11E04AE-6C40-4DDE-BBA0-FC7CC88CA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699" y="5522289"/>
            <a:ext cx="740897" cy="1171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7AC7EFD-9F39-45C3-9845-030E0B620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1835809"/>
            <a:ext cx="740897" cy="1171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801" y="1485901"/>
            <a:ext cx="7774199" cy="5181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bg1"/>
                </a:solidFill>
              </a:rPr>
              <a:t>НОВИНКИ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/>
              <a:t>2025 ГОДА</a:t>
            </a:r>
            <a:endParaRPr lang="ru-RU" sz="2800" dirty="0">
              <a:solidFill>
                <a:schemeClr val="bg1"/>
              </a:solidFill>
            </a:endParaRP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102416" y="1832624"/>
            <a:ext cx="9565709" cy="2056952"/>
          </a:xfrm>
          <a:prstGeom prst="bentConnector3">
            <a:avLst>
              <a:gd name="adj1" fmla="val 99986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4283373" y="2846957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697513" y="4226041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313730"/>
            <a:ext cx="2822105" cy="893986"/>
          </a:xfrm>
          <a:prstGeom prst="bentConnector3">
            <a:avLst>
              <a:gd name="adj1" fmla="val 9995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5199788" y="1772361"/>
            <a:ext cx="1631108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цех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офис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8" y="4241668"/>
            <a:ext cx="2484404" cy="7549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взрывоопасные среды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666369" y="5909714"/>
            <a:ext cx="223979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охранный периметр</a:t>
            </a:r>
            <a:endParaRPr lang="en-US" sz="1600" b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486043-C67F-4255-BF67-7CDE6A878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54" y="5561893"/>
            <a:ext cx="1351881" cy="1351881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D232863-38F7-49A8-9761-232EBFF01BDE}"/>
              </a:ext>
            </a:extLst>
          </p:cNvPr>
          <p:cNvSpPr/>
          <p:nvPr/>
        </p:nvSpPr>
        <p:spPr>
          <a:xfrm>
            <a:off x="1841402" y="151955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9FB9599-C771-449A-9BB6-6F1FDD97B686}"/>
              </a:ext>
            </a:extLst>
          </p:cNvPr>
          <p:cNvSpPr/>
          <p:nvPr/>
        </p:nvSpPr>
        <p:spPr>
          <a:xfrm>
            <a:off x="4338197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FEA137-0977-42D3-A16A-F54203C3B6C7}"/>
              </a:ext>
            </a:extLst>
          </p:cNvPr>
          <p:cNvSpPr txBox="1"/>
          <p:nvPr/>
        </p:nvSpPr>
        <p:spPr>
          <a:xfrm>
            <a:off x="4355797" y="2469835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062E357-2BCA-40AC-911F-8AC0C6326122}"/>
              </a:ext>
            </a:extLst>
          </p:cNvPr>
          <p:cNvSpPr/>
          <p:nvPr/>
        </p:nvSpPr>
        <p:spPr>
          <a:xfrm>
            <a:off x="3319938" y="5194183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8CD20C-F758-437E-B3C6-4CEA82DA3584}"/>
              </a:ext>
            </a:extLst>
          </p:cNvPr>
          <p:cNvSpPr txBox="1"/>
          <p:nvPr/>
        </p:nvSpPr>
        <p:spPr>
          <a:xfrm>
            <a:off x="3337538" y="5228820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6822270" y="179742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5940379" y="179742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6A5C29A3-747E-4200-B430-059151DAA95F}"/>
              </a:ext>
            </a:extLst>
          </p:cNvPr>
          <p:cNvSpPr txBox="1">
            <a:spLocks/>
          </p:cNvSpPr>
          <p:nvPr/>
        </p:nvSpPr>
        <p:spPr>
          <a:xfrm>
            <a:off x="4768449" y="6327263"/>
            <a:ext cx="1383155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>
                <a:solidFill>
                  <a:schemeClr val="bg1"/>
                </a:solidFill>
              </a:rPr>
              <a:t>сухой контакт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89AB55E-2D78-4F9F-A97C-18B57DC8114E}"/>
              </a:ext>
            </a:extLst>
          </p:cNvPr>
          <p:cNvSpPr/>
          <p:nvPr/>
        </p:nvSpPr>
        <p:spPr>
          <a:xfrm>
            <a:off x="1839445" y="3588709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E60404-5DA5-4753-83F0-8E281F999AFC}"/>
              </a:ext>
            </a:extLst>
          </p:cNvPr>
          <p:cNvSpPr txBox="1"/>
          <p:nvPr/>
        </p:nvSpPr>
        <p:spPr>
          <a:xfrm>
            <a:off x="1857045" y="3623346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846CDC8-8D04-4075-8511-1F373BDA6B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02" y="1752452"/>
            <a:ext cx="1085182" cy="109450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16" y="2747449"/>
            <a:ext cx="740897" cy="11712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4EB6F-9395-4A0D-B37C-97414277C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40" y="2337229"/>
            <a:ext cx="1721354" cy="1721354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7704161" y="179742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7492553" y="256199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6610662" y="256199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8374444" y="256199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762CBA-3D5A-4D61-98FC-07B942E760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61" y="1275890"/>
            <a:ext cx="5600210" cy="2910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2A1520-2054-48B7-AE79-B0605DD81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29" y="1277674"/>
            <a:ext cx="5600210" cy="29108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FFD68-1608-47A1-8E58-99C20F3B5B78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Компактные светильники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0" dirty="0">
                <a:solidFill>
                  <a:schemeClr val="accent1"/>
                </a:solidFill>
              </a:rPr>
              <a:t>ВНЕШНЕЕ ОСВЕЩЕНИЕ УСТАНОВОК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76E12938-EF50-4B19-B692-FD8E224D6210}"/>
              </a:ext>
            </a:extLst>
          </p:cNvPr>
          <p:cNvSpPr txBox="1"/>
          <p:nvPr/>
        </p:nvSpPr>
        <p:spPr>
          <a:xfrm>
            <a:off x="447457" y="5792678"/>
            <a:ext cx="151366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Площадки, лестничные марши и проходы</a:t>
            </a:r>
            <a:endParaRPr lang="en-US" sz="1200" b="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5551322" y="504237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6826931" y="5023343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EX-FWL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924127" y="556683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14 - 5</a:t>
            </a:r>
            <a:r>
              <a:rPr lang="en-US" sz="1200" dirty="0"/>
              <a:t>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76B277-0AA9-4E30-9882-BEFAAD8BA7DC}"/>
              </a:ext>
            </a:extLst>
          </p:cNvPr>
          <p:cNvSpPr/>
          <p:nvPr/>
        </p:nvSpPr>
        <p:spPr>
          <a:xfrm>
            <a:off x="2129670" y="5042351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91F7D5-78EE-4F81-82BA-143982CAD2CC}"/>
              </a:ext>
            </a:extLst>
          </p:cNvPr>
          <p:cNvSpPr txBox="1"/>
          <p:nvPr/>
        </p:nvSpPr>
        <p:spPr>
          <a:xfrm>
            <a:off x="3405279" y="50233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EX-FTN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2" name="TextBox 176">
            <a:extLst>
              <a:ext uri="{FF2B5EF4-FFF2-40B4-BE49-F238E27FC236}">
                <a16:creationId xmlns:a16="http://schemas.microsoft.com/office/drawing/2014/main" id="{C6DD9195-1923-4B2B-BD69-E6D6BA7BC7E8}"/>
              </a:ext>
            </a:extLst>
          </p:cNvPr>
          <p:cNvSpPr txBox="1"/>
          <p:nvPr/>
        </p:nvSpPr>
        <p:spPr>
          <a:xfrm>
            <a:off x="3502475" y="55668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80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150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F2109A-3176-4FAA-B5FD-9CE7024DB8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822" y="5365598"/>
            <a:ext cx="862631" cy="60073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5098045-3894-4830-8973-8E03420569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908" y="5077526"/>
            <a:ext cx="1162678" cy="1373153"/>
          </a:xfrm>
          <a:prstGeom prst="rect">
            <a:avLst/>
          </a:prstGeom>
        </p:spPr>
      </p:pic>
      <p:sp>
        <p:nvSpPr>
          <p:cNvPr id="37" name="TextBox 176">
            <a:extLst>
              <a:ext uri="{FF2B5EF4-FFF2-40B4-BE49-F238E27FC236}">
                <a16:creationId xmlns:a16="http://schemas.microsoft.com/office/drawing/2014/main" id="{AA611FD2-DC0A-485F-90C1-0D8A7F1A1824}"/>
              </a:ext>
            </a:extLst>
          </p:cNvPr>
          <p:cNvSpPr txBox="1"/>
          <p:nvPr/>
        </p:nvSpPr>
        <p:spPr>
          <a:xfrm>
            <a:off x="3502475" y="5966331"/>
            <a:ext cx="150898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fr-FR" sz="800" dirty="0"/>
              <a:t>1Ex d</a:t>
            </a:r>
            <a:r>
              <a:rPr lang="en-US" sz="800" dirty="0"/>
              <a:t>b</a:t>
            </a:r>
            <a:r>
              <a:rPr lang="fr-FR" sz="800" dirty="0"/>
              <a:t> IIC T6 Gb X / </a:t>
            </a:r>
            <a:br>
              <a:rPr lang="fr-FR" sz="800" dirty="0"/>
            </a:br>
            <a:r>
              <a:rPr lang="fr-FR" sz="800" dirty="0"/>
              <a:t>Ex tb mb IIIC T</a:t>
            </a:r>
            <a:r>
              <a:rPr lang="fr-FR" sz="800" baseline="-25000" dirty="0"/>
              <a:t>200 </a:t>
            </a:r>
            <a:r>
              <a:rPr lang="fr-FR" sz="800" dirty="0"/>
              <a:t>100</a:t>
            </a:r>
            <a:r>
              <a:rPr lang="fr-FR" sz="800" baseline="30000" dirty="0"/>
              <a:t>0</a:t>
            </a:r>
            <a:r>
              <a:rPr lang="fr-FR" sz="800" dirty="0"/>
              <a:t>C Db X</a:t>
            </a:r>
          </a:p>
          <a:p>
            <a:pPr lvl="0" algn="l">
              <a:defRPr/>
            </a:pPr>
            <a:endParaRPr lang="fr-FR" sz="800" dirty="0"/>
          </a:p>
          <a:p>
            <a:pPr algn="l">
              <a:defRPr/>
            </a:pPr>
            <a:r>
              <a:rPr lang="fr-FR" sz="800" dirty="0"/>
              <a:t>1Ex d</a:t>
            </a:r>
            <a:r>
              <a:rPr lang="en-US" sz="800" dirty="0"/>
              <a:t>b</a:t>
            </a:r>
            <a:r>
              <a:rPr lang="fr-FR" sz="800" dirty="0"/>
              <a:t> IIC T6 Gb X/ </a:t>
            </a:r>
            <a:br>
              <a:rPr lang="fr-FR" sz="800" dirty="0"/>
            </a:br>
            <a:r>
              <a:rPr lang="fr-FR" sz="800" dirty="0"/>
              <a:t>Ex tb mb IIIC T</a:t>
            </a:r>
            <a:r>
              <a:rPr lang="fr-FR" sz="800" baseline="-25000" dirty="0"/>
              <a:t>200 </a:t>
            </a:r>
            <a:r>
              <a:rPr lang="fr-FR" sz="800" dirty="0"/>
              <a:t>85</a:t>
            </a:r>
            <a:r>
              <a:rPr lang="fr-FR" sz="800" baseline="30000" dirty="0"/>
              <a:t>0</a:t>
            </a:r>
            <a:r>
              <a:rPr lang="fr-FR" sz="800" dirty="0"/>
              <a:t>C Db X</a:t>
            </a:r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4550D8CA-BECD-49D1-85B4-19D7748D7670}"/>
              </a:ext>
            </a:extLst>
          </p:cNvPr>
          <p:cNvSpPr txBox="1"/>
          <p:nvPr/>
        </p:nvSpPr>
        <p:spPr>
          <a:xfrm>
            <a:off x="6924127" y="5966331"/>
            <a:ext cx="177056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en-US" sz="800" dirty="0"/>
              <a:t>1Ex eb mb IIC T6/</a:t>
            </a:r>
            <a:r>
              <a:rPr lang="ru-RU" sz="800" dirty="0"/>
              <a:t>Т5 </a:t>
            </a:r>
            <a:r>
              <a:rPr lang="en-US" sz="800" dirty="0"/>
              <a:t>Gb X / </a:t>
            </a:r>
            <a:br>
              <a:rPr lang="en-US" sz="800" dirty="0"/>
            </a:br>
            <a:r>
              <a:rPr lang="en-US" sz="800" dirty="0"/>
              <a:t>Ex tb mb IIIC T</a:t>
            </a:r>
            <a:r>
              <a:rPr lang="fr-FR" sz="800" baseline="-25000" dirty="0"/>
              <a:t>200</a:t>
            </a:r>
            <a:r>
              <a:rPr lang="en-US" sz="800" dirty="0"/>
              <a:t> 60/100</a:t>
            </a:r>
            <a:r>
              <a:rPr lang="fr-FR" sz="800" baseline="30000" dirty="0"/>
              <a:t>0</a:t>
            </a:r>
            <a:r>
              <a:rPr lang="en-US" sz="800" dirty="0"/>
              <a:t>C Db X</a:t>
            </a:r>
            <a:br>
              <a:rPr lang="ru-RU" sz="800" dirty="0"/>
            </a:br>
            <a:endParaRPr lang="en-US" sz="800" dirty="0"/>
          </a:p>
          <a:p>
            <a:pPr lvl="0" algn="l">
              <a:defRPr/>
            </a:pPr>
            <a:r>
              <a:rPr lang="en-US" sz="800" dirty="0"/>
              <a:t>2Ex e</a:t>
            </a:r>
            <a:r>
              <a:rPr lang="ru-RU" sz="800" dirty="0"/>
              <a:t>с </a:t>
            </a:r>
            <a:r>
              <a:rPr lang="en-US" sz="800" dirty="0"/>
              <a:t>mb IIC T4 </a:t>
            </a:r>
            <a:r>
              <a:rPr lang="en-US" sz="800" dirty="0" err="1"/>
              <a:t>Gc</a:t>
            </a:r>
            <a:r>
              <a:rPr lang="en-US" sz="800" dirty="0"/>
              <a:t> X / </a:t>
            </a:r>
            <a:br>
              <a:rPr lang="en-US" sz="800" dirty="0"/>
            </a:br>
            <a:r>
              <a:rPr lang="en-US" sz="800" dirty="0"/>
              <a:t>Ex tb mb IIIC T</a:t>
            </a:r>
            <a:r>
              <a:rPr lang="fr-FR" sz="800" baseline="-25000" dirty="0"/>
              <a:t>200</a:t>
            </a:r>
            <a:r>
              <a:rPr lang="en-US" sz="800" dirty="0"/>
              <a:t> 60/80/90/100</a:t>
            </a:r>
            <a:r>
              <a:rPr lang="fr-FR" sz="800" baseline="30000" dirty="0"/>
              <a:t>0</a:t>
            </a:r>
            <a:r>
              <a:rPr lang="en-US" sz="800" dirty="0"/>
              <a:t>C Db X</a:t>
            </a:r>
          </a:p>
        </p:txBody>
      </p:sp>
    </p:spTree>
    <p:extLst>
      <p:ext uri="{BB962C8B-B14F-4D97-AF65-F5344CB8AC3E}">
        <p14:creationId xmlns:p14="http://schemas.microsoft.com/office/powerpoint/2010/main" val="401894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03B237-5E55-4A77-AEB4-047F624B5D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171" y="1275890"/>
            <a:ext cx="5594468" cy="28762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A3A510-2978-4A76-A147-186C705E9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466" y="1275890"/>
            <a:ext cx="5594468" cy="28762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FFD68-1608-47A1-8E58-99C20F3B5B78}"/>
              </a:ext>
            </a:extLst>
          </p:cNvPr>
          <p:cNvSpPr txBox="1"/>
          <p:nvPr/>
        </p:nvSpPr>
        <p:spPr>
          <a:xfrm>
            <a:off x="334963" y="5019311"/>
            <a:ext cx="15136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Низкая нагрузка</a:t>
            </a:r>
            <a:b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на мачту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0" dirty="0">
                <a:solidFill>
                  <a:schemeClr val="accent1"/>
                </a:solidFill>
              </a:rPr>
              <a:t>МАЧТОВОЕ ОСВЕЩЕНИЕ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76E12938-EF50-4B19-B692-FD8E224D6210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Освещение открытых площадок</a:t>
            </a:r>
            <a:endParaRPr lang="en-US" sz="1200" b="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555132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6826931" y="5004293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EX-FHB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924127" y="554778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23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76B277-0AA9-4E30-9882-BEFAAD8BA7DC}"/>
              </a:ext>
            </a:extLst>
          </p:cNvPr>
          <p:cNvSpPr/>
          <p:nvPr/>
        </p:nvSpPr>
        <p:spPr>
          <a:xfrm>
            <a:off x="2129670" y="5042351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91F7D5-78EE-4F81-82BA-143982CAD2CC}"/>
              </a:ext>
            </a:extLst>
          </p:cNvPr>
          <p:cNvSpPr txBox="1"/>
          <p:nvPr/>
        </p:nvSpPr>
        <p:spPr>
          <a:xfrm>
            <a:off x="3405279" y="50233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ДПП</a:t>
            </a:r>
          </a:p>
        </p:txBody>
      </p:sp>
      <p:sp>
        <p:nvSpPr>
          <p:cNvPr id="22" name="TextBox 176">
            <a:extLst>
              <a:ext uri="{FF2B5EF4-FFF2-40B4-BE49-F238E27FC236}">
                <a16:creationId xmlns:a16="http://schemas.microsoft.com/office/drawing/2014/main" id="{C6DD9195-1923-4B2B-BD69-E6D6BA7BC7E8}"/>
              </a:ext>
            </a:extLst>
          </p:cNvPr>
          <p:cNvSpPr txBox="1"/>
          <p:nvPr/>
        </p:nvSpPr>
        <p:spPr>
          <a:xfrm>
            <a:off x="3502475" y="55668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78</a:t>
            </a:r>
            <a:r>
              <a:rPr lang="ru-RU" sz="1200" dirty="0"/>
              <a:t> - </a:t>
            </a:r>
            <a:r>
              <a:rPr lang="en-US" sz="1200" dirty="0"/>
              <a:t>20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40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FDAA69-C5FD-41A5-AEBB-42B2704D3A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0386">
            <a:off x="2326634" y="5014702"/>
            <a:ext cx="990134" cy="1365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FB82AB-31C5-4224-AEDA-036ACFEA9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5124450"/>
            <a:ext cx="1000126" cy="1057275"/>
          </a:xfrm>
          <a:prstGeom prst="rect">
            <a:avLst/>
          </a:prstGeom>
        </p:spPr>
      </p:pic>
      <p:sp>
        <p:nvSpPr>
          <p:cNvPr id="37" name="TextBox 176">
            <a:extLst>
              <a:ext uri="{FF2B5EF4-FFF2-40B4-BE49-F238E27FC236}">
                <a16:creationId xmlns:a16="http://schemas.microsoft.com/office/drawing/2014/main" id="{2D58B19E-9614-4739-8CC0-A8E63845D439}"/>
              </a:ext>
            </a:extLst>
          </p:cNvPr>
          <p:cNvSpPr txBox="1"/>
          <p:nvPr/>
        </p:nvSpPr>
        <p:spPr>
          <a:xfrm>
            <a:off x="6921264" y="5949698"/>
            <a:ext cx="165761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en-US" sz="800" dirty="0"/>
              <a:t>1Ex eb mb IIC T6/</a:t>
            </a:r>
            <a:r>
              <a:rPr lang="ru-RU" sz="800" dirty="0"/>
              <a:t>Т5 </a:t>
            </a:r>
            <a:r>
              <a:rPr lang="en-US" sz="800" dirty="0"/>
              <a:t>Gb X / </a:t>
            </a:r>
            <a:br>
              <a:rPr lang="en-US" sz="800" dirty="0"/>
            </a:br>
            <a:r>
              <a:rPr lang="en-US" sz="800" dirty="0"/>
              <a:t>Ex tb mb IIIC T</a:t>
            </a:r>
            <a:r>
              <a:rPr lang="fr-FR" sz="800" baseline="-25000" dirty="0"/>
              <a:t>200</a:t>
            </a:r>
            <a:r>
              <a:rPr lang="ru-RU" sz="800" baseline="-25000" dirty="0"/>
              <a:t> </a:t>
            </a:r>
            <a:r>
              <a:rPr lang="en-US" sz="800" dirty="0"/>
              <a:t>125/135</a:t>
            </a:r>
            <a:r>
              <a:rPr lang="fr-FR" sz="800" baseline="30000" dirty="0"/>
              <a:t>0</a:t>
            </a:r>
            <a:r>
              <a:rPr lang="en-US" sz="800" dirty="0"/>
              <a:t>C Db X</a:t>
            </a:r>
            <a:br>
              <a:rPr lang="ru-RU" sz="800" dirty="0"/>
            </a:br>
            <a:endParaRPr lang="en-US" sz="800" dirty="0"/>
          </a:p>
          <a:p>
            <a:pPr lvl="0" algn="l">
              <a:defRPr/>
            </a:pPr>
            <a:r>
              <a:rPr lang="en-US" sz="800" dirty="0"/>
              <a:t>2Ex e</a:t>
            </a:r>
            <a:r>
              <a:rPr lang="ru-RU" sz="800" dirty="0"/>
              <a:t>с </a:t>
            </a:r>
            <a:r>
              <a:rPr lang="en-US" sz="800" dirty="0"/>
              <a:t>mb IIC T4 G</a:t>
            </a:r>
            <a:r>
              <a:rPr lang="ru-RU" sz="800" dirty="0"/>
              <a:t>с </a:t>
            </a:r>
            <a:r>
              <a:rPr lang="en-US" sz="800" dirty="0"/>
              <a:t>X / </a:t>
            </a:r>
            <a:br>
              <a:rPr lang="en-US" sz="800" dirty="0"/>
            </a:br>
            <a:r>
              <a:rPr lang="en-US" sz="800" dirty="0"/>
              <a:t>Ex tb mb IIIC T</a:t>
            </a:r>
            <a:r>
              <a:rPr lang="fr-FR" sz="800" baseline="-25000" dirty="0"/>
              <a:t>200</a:t>
            </a:r>
            <a:r>
              <a:rPr lang="en-US" sz="800" dirty="0"/>
              <a:t> 125/135</a:t>
            </a:r>
            <a:r>
              <a:rPr lang="fr-FR" sz="800" baseline="30000" dirty="0"/>
              <a:t>0</a:t>
            </a:r>
            <a:r>
              <a:rPr lang="en-US" sz="800" dirty="0"/>
              <a:t>C Db X</a:t>
            </a:r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7EF1DA58-618A-4E37-B48E-7F34B9EFD2E7}"/>
              </a:ext>
            </a:extLst>
          </p:cNvPr>
          <p:cNvSpPr txBox="1"/>
          <p:nvPr/>
        </p:nvSpPr>
        <p:spPr>
          <a:xfrm>
            <a:off x="3499517" y="5968727"/>
            <a:ext cx="16515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en-US" sz="800" dirty="0"/>
              <a:t>2Ex e</a:t>
            </a:r>
            <a:r>
              <a:rPr lang="ru-RU" sz="800" dirty="0"/>
              <a:t>с </a:t>
            </a:r>
            <a:r>
              <a:rPr lang="en-US" sz="800" dirty="0"/>
              <a:t>mb II</a:t>
            </a:r>
            <a:r>
              <a:rPr lang="ru-RU" sz="800" dirty="0"/>
              <a:t>С </a:t>
            </a:r>
            <a:r>
              <a:rPr lang="en-US" sz="800" dirty="0"/>
              <a:t>T4 G</a:t>
            </a:r>
            <a:r>
              <a:rPr lang="ru-RU" sz="800" dirty="0"/>
              <a:t>с Х / </a:t>
            </a:r>
            <a:br>
              <a:rPr lang="ru-RU" sz="800" dirty="0"/>
            </a:br>
            <a:r>
              <a:rPr lang="en-US" sz="800" dirty="0"/>
              <a:t>Ex tb mb IIIC T200 90/ 95/100⁰</a:t>
            </a:r>
            <a:r>
              <a:rPr lang="ru-RU" sz="800" dirty="0"/>
              <a:t>С </a:t>
            </a:r>
            <a:r>
              <a:rPr lang="en-US" sz="800" dirty="0"/>
              <a:t>Db </a:t>
            </a:r>
            <a:r>
              <a:rPr lang="ru-RU" sz="800" dirty="0"/>
              <a:t>Х </a:t>
            </a:r>
          </a:p>
        </p:txBody>
      </p:sp>
    </p:spTree>
    <p:extLst>
      <p:ext uri="{BB962C8B-B14F-4D97-AF65-F5344CB8AC3E}">
        <p14:creationId xmlns:p14="http://schemas.microsoft.com/office/powerpoint/2010/main" val="192344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3C1B82-F53E-4822-A865-A39BED3651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888" y="1275890"/>
            <a:ext cx="5604676" cy="2876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EE6B9-D984-4A78-884A-427FB173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89" y="1275890"/>
            <a:ext cx="5604676" cy="28762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FFD68-1608-47A1-8E58-99C20F3B5B78}"/>
              </a:ext>
            </a:extLst>
          </p:cNvPr>
          <p:cNvSpPr txBox="1"/>
          <p:nvPr/>
        </p:nvSpPr>
        <p:spPr>
          <a:xfrm>
            <a:off x="334962" y="5019311"/>
            <a:ext cx="187005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Светильники</a:t>
            </a:r>
            <a:b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на</a:t>
            </a:r>
            <a:r>
              <a:rPr lang="en-US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 </a:t>
            </a: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поворотном кронштейне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0" dirty="0">
                <a:solidFill>
                  <a:schemeClr val="accent1"/>
                </a:solidFill>
              </a:rPr>
              <a:t>ОСВЕЩЕНИЕ ПРОМЫШЛЕННЫХ УСТАНОВОК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76E12938-EF50-4B19-B692-FD8E224D6210}"/>
              </a:ext>
            </a:extLst>
          </p:cNvPr>
          <p:cNvSpPr txBox="1"/>
          <p:nvPr/>
        </p:nvSpPr>
        <p:spPr>
          <a:xfrm>
            <a:off x="433982" y="5780901"/>
            <a:ext cx="151366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Свободная регулировка угла установки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555132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6826931" y="5004293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EX-FWL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924127" y="554778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</a:t>
            </a:r>
            <a:r>
              <a:rPr lang="ru-RU" sz="1200" dirty="0"/>
              <a:t> - </a:t>
            </a:r>
            <a:r>
              <a:rPr lang="en-US" sz="1200" dirty="0"/>
              <a:t>53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76B277-0AA9-4E30-9882-BEFAAD8BA7DC}"/>
              </a:ext>
            </a:extLst>
          </p:cNvPr>
          <p:cNvSpPr/>
          <p:nvPr/>
        </p:nvSpPr>
        <p:spPr>
          <a:xfrm>
            <a:off x="2129670" y="5042351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91F7D5-78EE-4F81-82BA-143982CAD2CC}"/>
              </a:ext>
            </a:extLst>
          </p:cNvPr>
          <p:cNvSpPr txBox="1"/>
          <p:nvPr/>
        </p:nvSpPr>
        <p:spPr>
          <a:xfrm>
            <a:off x="3405279" y="50233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EX-FBL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2" name="TextBox 176">
            <a:extLst>
              <a:ext uri="{FF2B5EF4-FFF2-40B4-BE49-F238E27FC236}">
                <a16:creationId xmlns:a16="http://schemas.microsoft.com/office/drawing/2014/main" id="{C6DD9195-1923-4B2B-BD69-E6D6BA7BC7E8}"/>
              </a:ext>
            </a:extLst>
          </p:cNvPr>
          <p:cNvSpPr txBox="1"/>
          <p:nvPr/>
        </p:nvSpPr>
        <p:spPr>
          <a:xfrm>
            <a:off x="3502475" y="55668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</a:t>
            </a:r>
            <a:r>
              <a:rPr lang="ru-RU" sz="1200" dirty="0"/>
              <a:t> - </a:t>
            </a:r>
            <a:r>
              <a:rPr lang="en-US" sz="1200" dirty="0"/>
              <a:t>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3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8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20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40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70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140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25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&gt;25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1A36DBD-D9E3-48BC-BA96-EDD0B2D29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822" y="5365598"/>
            <a:ext cx="862631" cy="6007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89F71-2DF0-436E-BF7A-C276DF821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8494" y="5088611"/>
            <a:ext cx="833307" cy="1178195"/>
          </a:xfrm>
          <a:prstGeom prst="rect">
            <a:avLst/>
          </a:prstGeom>
        </p:spPr>
      </p:pic>
      <p:sp>
        <p:nvSpPr>
          <p:cNvPr id="37" name="TextBox 176">
            <a:extLst>
              <a:ext uri="{FF2B5EF4-FFF2-40B4-BE49-F238E27FC236}">
                <a16:creationId xmlns:a16="http://schemas.microsoft.com/office/drawing/2014/main" id="{B8BF25E5-B363-4DA4-A503-3FBF814070AA}"/>
              </a:ext>
            </a:extLst>
          </p:cNvPr>
          <p:cNvSpPr txBox="1"/>
          <p:nvPr/>
        </p:nvSpPr>
        <p:spPr>
          <a:xfrm>
            <a:off x="3502475" y="5966331"/>
            <a:ext cx="150898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en-US" sz="800" dirty="0"/>
              <a:t>2Ex e</a:t>
            </a:r>
            <a:r>
              <a:rPr lang="ru-RU" sz="800" dirty="0"/>
              <a:t>с </a:t>
            </a:r>
            <a:r>
              <a:rPr lang="en-US" sz="800" dirty="0"/>
              <a:t>mb II</a:t>
            </a:r>
            <a:r>
              <a:rPr lang="ru-RU" sz="800" dirty="0"/>
              <a:t>С </a:t>
            </a:r>
            <a:r>
              <a:rPr lang="en-US" sz="800" dirty="0"/>
              <a:t>T4 G</a:t>
            </a:r>
            <a:r>
              <a:rPr lang="ru-RU" sz="800" dirty="0"/>
              <a:t>с Х / </a:t>
            </a:r>
            <a:br>
              <a:rPr lang="ru-RU" sz="800" dirty="0"/>
            </a:br>
            <a:r>
              <a:rPr lang="en-US" sz="800" dirty="0"/>
              <a:t>Ex tb mb IIIC T</a:t>
            </a:r>
            <a:r>
              <a:rPr lang="fr-FR" sz="800" baseline="-25000" dirty="0"/>
              <a:t>200</a:t>
            </a:r>
            <a:r>
              <a:rPr lang="en-US" sz="800" dirty="0"/>
              <a:t> 85⁰</a:t>
            </a:r>
            <a:r>
              <a:rPr lang="ru-RU" sz="800" dirty="0"/>
              <a:t>С </a:t>
            </a:r>
            <a:r>
              <a:rPr lang="en-US" sz="800" dirty="0"/>
              <a:t>Db </a:t>
            </a:r>
            <a:r>
              <a:rPr lang="ru-RU" sz="800" dirty="0"/>
              <a:t>Х </a:t>
            </a:r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0B97EC3F-9036-4C6C-8ABC-68A463FFEE78}"/>
              </a:ext>
            </a:extLst>
          </p:cNvPr>
          <p:cNvSpPr txBox="1"/>
          <p:nvPr/>
        </p:nvSpPr>
        <p:spPr>
          <a:xfrm>
            <a:off x="6924127" y="5966331"/>
            <a:ext cx="177056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en-US" sz="800" dirty="0"/>
              <a:t>1Ex eb mb IIC T6/</a:t>
            </a:r>
            <a:r>
              <a:rPr lang="ru-RU" sz="800" dirty="0"/>
              <a:t>Т5 </a:t>
            </a:r>
            <a:r>
              <a:rPr lang="en-US" sz="800" dirty="0"/>
              <a:t>Gb X / </a:t>
            </a:r>
            <a:br>
              <a:rPr lang="en-US" sz="800" dirty="0"/>
            </a:br>
            <a:r>
              <a:rPr lang="en-US" sz="800" dirty="0"/>
              <a:t>Ex tb mb IIIC T</a:t>
            </a:r>
            <a:r>
              <a:rPr lang="fr-FR" sz="800" baseline="-25000" dirty="0"/>
              <a:t>200</a:t>
            </a:r>
            <a:r>
              <a:rPr lang="en-US" sz="800" dirty="0"/>
              <a:t> 60/100</a:t>
            </a:r>
            <a:r>
              <a:rPr lang="fr-FR" sz="800" baseline="30000" dirty="0"/>
              <a:t>0</a:t>
            </a:r>
            <a:r>
              <a:rPr lang="en-US" sz="800" dirty="0"/>
              <a:t>C Db X</a:t>
            </a:r>
            <a:br>
              <a:rPr lang="ru-RU" sz="800" dirty="0"/>
            </a:br>
            <a:endParaRPr lang="en-US" sz="800" dirty="0"/>
          </a:p>
          <a:p>
            <a:pPr lvl="0" algn="l">
              <a:defRPr/>
            </a:pPr>
            <a:r>
              <a:rPr lang="en-US" sz="800" dirty="0"/>
              <a:t>2Ex e</a:t>
            </a:r>
            <a:r>
              <a:rPr lang="ru-RU" sz="800" dirty="0"/>
              <a:t>с </a:t>
            </a:r>
            <a:r>
              <a:rPr lang="en-US" sz="800" dirty="0"/>
              <a:t>mb IIC T4 </a:t>
            </a:r>
            <a:r>
              <a:rPr lang="en-US" sz="800" dirty="0" err="1"/>
              <a:t>Gc</a:t>
            </a:r>
            <a:r>
              <a:rPr lang="en-US" sz="800" dirty="0"/>
              <a:t> X / </a:t>
            </a:r>
            <a:br>
              <a:rPr lang="en-US" sz="800" dirty="0"/>
            </a:br>
            <a:r>
              <a:rPr lang="en-US" sz="800" dirty="0"/>
              <a:t>Ex tb mb IIIC T</a:t>
            </a:r>
            <a:r>
              <a:rPr lang="fr-FR" sz="800" baseline="-25000" dirty="0"/>
              <a:t>200</a:t>
            </a:r>
            <a:r>
              <a:rPr lang="en-US" sz="800" dirty="0"/>
              <a:t> 60/80/90/100</a:t>
            </a:r>
            <a:r>
              <a:rPr lang="fr-FR" sz="800" baseline="30000" dirty="0"/>
              <a:t>0</a:t>
            </a:r>
            <a:r>
              <a:rPr lang="en-US" sz="800" dirty="0"/>
              <a:t>C Db X</a:t>
            </a:r>
          </a:p>
        </p:txBody>
      </p:sp>
    </p:spTree>
    <p:extLst>
      <p:ext uri="{BB962C8B-B14F-4D97-AF65-F5344CB8AC3E}">
        <p14:creationId xmlns:p14="http://schemas.microsoft.com/office/powerpoint/2010/main" val="1618291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6339D8-34B9-4FDA-98AF-21245C273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837" y="1275890"/>
            <a:ext cx="5623727" cy="28762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58285B-5162-40BF-ABA4-8E0AAAE8B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54" y="1271431"/>
            <a:ext cx="5623727" cy="29072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FFD68-1608-47A1-8E58-99C20F3B5B78}"/>
              </a:ext>
            </a:extLst>
          </p:cNvPr>
          <p:cNvSpPr txBox="1"/>
          <p:nvPr/>
        </p:nvSpPr>
        <p:spPr>
          <a:xfrm>
            <a:off x="334962" y="5019311"/>
            <a:ext cx="18700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Линейные светильники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0" dirty="0">
                <a:solidFill>
                  <a:schemeClr val="accent1"/>
                </a:solidFill>
              </a:rPr>
              <a:t>ОСВЕЩЕНИЕ</a:t>
            </a:r>
            <a:r>
              <a:rPr lang="en-US" sz="2400" b="0" dirty="0">
                <a:solidFill>
                  <a:schemeClr val="accent1"/>
                </a:solidFill>
              </a:rPr>
              <a:t> </a:t>
            </a:r>
            <a:r>
              <a:rPr lang="ru-RU" sz="2400" b="0" dirty="0">
                <a:solidFill>
                  <a:schemeClr val="accent1"/>
                </a:solidFill>
              </a:rPr>
              <a:t>РАБОЧИХ МЕСТ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76E12938-EF50-4B19-B692-FD8E224D6210}"/>
              </a:ext>
            </a:extLst>
          </p:cNvPr>
          <p:cNvSpPr txBox="1"/>
          <p:nvPr/>
        </p:nvSpPr>
        <p:spPr>
          <a:xfrm>
            <a:off x="433982" y="5939525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Линия обработки, оборудование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555132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6826931" y="5004293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924127" y="554778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12 - 82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76B277-0AA9-4E30-9882-BEFAAD8BA7DC}"/>
              </a:ext>
            </a:extLst>
          </p:cNvPr>
          <p:cNvSpPr/>
          <p:nvPr/>
        </p:nvSpPr>
        <p:spPr>
          <a:xfrm>
            <a:off x="2129670" y="5042351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91F7D5-78EE-4F81-82BA-143982CAD2CC}"/>
              </a:ext>
            </a:extLst>
          </p:cNvPr>
          <p:cNvSpPr txBox="1"/>
          <p:nvPr/>
        </p:nvSpPr>
        <p:spPr>
          <a:xfrm>
            <a:off x="3405279" y="50233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EX-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22" name="TextBox 176">
            <a:extLst>
              <a:ext uri="{FF2B5EF4-FFF2-40B4-BE49-F238E27FC236}">
                <a16:creationId xmlns:a16="http://schemas.microsoft.com/office/drawing/2014/main" id="{C6DD9195-1923-4B2B-BD69-E6D6BA7BC7E8}"/>
              </a:ext>
            </a:extLst>
          </p:cNvPr>
          <p:cNvSpPr txBox="1"/>
          <p:nvPr/>
        </p:nvSpPr>
        <p:spPr>
          <a:xfrm>
            <a:off x="3502475" y="55668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24 - 65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3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5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8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20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50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140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400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60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&gt;60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8D42694-5162-4450-9222-B5271AE709F8}"/>
              </a:ext>
            </a:extLst>
          </p:cNvPr>
          <p:cNvGrpSpPr/>
          <p:nvPr/>
        </p:nvGrpSpPr>
        <p:grpSpPr>
          <a:xfrm>
            <a:off x="2200131" y="5074008"/>
            <a:ext cx="1089500" cy="1166656"/>
            <a:chOff x="8353474" y="1791814"/>
            <a:chExt cx="1089500" cy="1166656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E133C7C-E029-4BD6-B28C-ABF444603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23817">
              <a:off x="8353474" y="2358068"/>
              <a:ext cx="570763" cy="600402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A09965C3-7944-4C5E-A3F3-E7C4AC94B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23817">
              <a:off x="8715844" y="1791814"/>
              <a:ext cx="727130" cy="1106773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ACDAA06-534A-485D-B694-AD4A4A5150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5695145" y="5017628"/>
            <a:ext cx="1035294" cy="1261022"/>
          </a:xfrm>
          <a:prstGeom prst="rect">
            <a:avLst/>
          </a:prstGeom>
        </p:spPr>
      </p:pic>
      <p:sp>
        <p:nvSpPr>
          <p:cNvPr id="50" name="TextBox 176">
            <a:extLst>
              <a:ext uri="{FF2B5EF4-FFF2-40B4-BE49-F238E27FC236}">
                <a16:creationId xmlns:a16="http://schemas.microsoft.com/office/drawing/2014/main" id="{EC5040CD-432C-48A6-B13E-E37A1034572F}"/>
              </a:ext>
            </a:extLst>
          </p:cNvPr>
          <p:cNvSpPr txBox="1"/>
          <p:nvPr/>
        </p:nvSpPr>
        <p:spPr>
          <a:xfrm>
            <a:off x="3499373" y="5968727"/>
            <a:ext cx="137065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ru-RU" sz="800" dirty="0"/>
              <a:t>2Ех е</a:t>
            </a:r>
            <a:r>
              <a:rPr lang="fr-FR" sz="800" dirty="0"/>
              <a:t>c mb II T4 Gc X /</a:t>
            </a:r>
            <a:br>
              <a:rPr lang="fr-FR" sz="800" dirty="0"/>
            </a:br>
            <a:r>
              <a:rPr lang="fr-FR" sz="800" dirty="0"/>
              <a:t>Ex tb mb III</a:t>
            </a:r>
            <a:r>
              <a:rPr lang="ru-RU" sz="800" dirty="0"/>
              <a:t>С </a:t>
            </a:r>
            <a:r>
              <a:rPr lang="fr-FR" sz="800" dirty="0"/>
              <a:t>T</a:t>
            </a:r>
            <a:r>
              <a:rPr lang="fr-FR" sz="800" baseline="-25000" dirty="0"/>
              <a:t>200</a:t>
            </a:r>
            <a:r>
              <a:rPr lang="fr-FR" sz="800" dirty="0"/>
              <a:t> 80/90°C Db X</a:t>
            </a:r>
          </a:p>
        </p:txBody>
      </p:sp>
      <p:sp>
        <p:nvSpPr>
          <p:cNvPr id="51" name="TextBox 176">
            <a:extLst>
              <a:ext uri="{FF2B5EF4-FFF2-40B4-BE49-F238E27FC236}">
                <a16:creationId xmlns:a16="http://schemas.microsoft.com/office/drawing/2014/main" id="{6F800EA2-7725-4EBD-B347-8996FB95B831}"/>
              </a:ext>
            </a:extLst>
          </p:cNvPr>
          <p:cNvSpPr txBox="1"/>
          <p:nvPr/>
        </p:nvSpPr>
        <p:spPr>
          <a:xfrm>
            <a:off x="6926537" y="5968727"/>
            <a:ext cx="168655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/>
            </a:pPr>
            <a:r>
              <a:rPr lang="ru-RU" sz="800" dirty="0"/>
              <a:t>2Ех е</a:t>
            </a:r>
            <a:r>
              <a:rPr lang="en-US" sz="800" dirty="0"/>
              <a:t>c mb II T4 </a:t>
            </a:r>
            <a:r>
              <a:rPr lang="en-US" sz="800" dirty="0" err="1"/>
              <a:t>Gc</a:t>
            </a:r>
            <a:r>
              <a:rPr lang="en-US" sz="800" dirty="0"/>
              <a:t> X / </a:t>
            </a:r>
            <a:br>
              <a:rPr lang="en-US" sz="800" dirty="0"/>
            </a:br>
            <a:r>
              <a:rPr lang="en-US" sz="800" dirty="0"/>
              <a:t>Ex tb mb III</a:t>
            </a:r>
            <a:r>
              <a:rPr lang="ru-RU" sz="800" dirty="0"/>
              <a:t>С </a:t>
            </a:r>
            <a:r>
              <a:rPr lang="en-US" sz="800" dirty="0"/>
              <a:t>T</a:t>
            </a:r>
            <a:r>
              <a:rPr lang="fr-FR" sz="800" baseline="-25000" dirty="0"/>
              <a:t>200</a:t>
            </a:r>
            <a:r>
              <a:rPr lang="ru-RU" sz="800" baseline="-25000" dirty="0"/>
              <a:t> </a:t>
            </a:r>
            <a:r>
              <a:rPr lang="en-US" sz="800" dirty="0"/>
              <a:t>80/90°C Db X</a:t>
            </a:r>
          </a:p>
        </p:txBody>
      </p:sp>
    </p:spTree>
    <p:extLst>
      <p:ext uri="{BB962C8B-B14F-4D97-AF65-F5344CB8AC3E}">
        <p14:creationId xmlns:p14="http://schemas.microsoft.com/office/powerpoint/2010/main" val="294346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AA0F82-E88C-4CCB-89F6-DFAC80AAC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82719" y="1951629"/>
            <a:ext cx="1013844" cy="1013844"/>
          </a:xfrm>
          <a:prstGeom prst="rect">
            <a:avLst/>
          </a:prstGeom>
        </p:spPr>
      </p:pic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793877" y="1964966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ex-</a:t>
            </a:r>
            <a:r>
              <a:rPr lang="en-US" sz="1600" b="0" dirty="0" err="1"/>
              <a:t>fpl</a:t>
            </a:r>
            <a:endParaRPr lang="ru-RU" sz="1600" b="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D2F44FA-79CD-4EF5-AA37-260C26277651}"/>
              </a:ext>
            </a:extLst>
          </p:cNvPr>
          <p:cNvGrpSpPr/>
          <p:nvPr/>
        </p:nvGrpSpPr>
        <p:grpSpPr>
          <a:xfrm>
            <a:off x="8282501" y="1903051"/>
            <a:ext cx="1089500" cy="1166656"/>
            <a:chOff x="8353474" y="1791814"/>
            <a:chExt cx="1089500" cy="116665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616A066-5C07-4C5C-93F9-08CF65C15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23817">
              <a:off x="8353474" y="2358068"/>
              <a:ext cx="570763" cy="600402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700A5242-7C53-4F3E-99B3-CCA6BF037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23817">
              <a:off x="8715844" y="1791814"/>
              <a:ext cx="727130" cy="1106773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3152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5 </a:t>
            </a:r>
            <a:r>
              <a:rPr lang="ru-RU" sz="2800" dirty="0">
                <a:solidFill>
                  <a:schemeClr val="accent2"/>
                </a:solidFill>
              </a:rPr>
              <a:t>РЕШЕНИЙ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ДЛЯ НЕФТИ И ГАЗА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380725"/>
              </p:ext>
            </p:extLst>
          </p:nvPr>
        </p:nvGraphicFramePr>
        <p:xfrm>
          <a:off x="545438" y="3258366"/>
          <a:ext cx="11059658" cy="3086873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24549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43037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62962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13149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72924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43037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601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0 - </a:t>
                      </a: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24 - 65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2 - 82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7257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3399</a:t>
                      </a:r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6720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1954 - 6754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10380 - 33563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3053 - 8190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454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- 10823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6032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ru-RU" sz="1400" b="0" i="0" u="none" strike="noStrike" baseline="0" dirty="0" err="1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пециальная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Г60, Г30, К15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11565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Маркировка взрывозащиты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fr-FR" sz="900" b="0" dirty="0"/>
                        <a:t>1Ex d</a:t>
                      </a:r>
                      <a:r>
                        <a:rPr lang="en-US" sz="900" b="0" dirty="0"/>
                        <a:t>b</a:t>
                      </a:r>
                      <a:r>
                        <a:rPr lang="fr-FR" sz="900" b="0" dirty="0"/>
                        <a:t> IIC T6 Gb X / </a:t>
                      </a:r>
                      <a:br>
                        <a:rPr lang="fr-FR" sz="900" b="0" dirty="0"/>
                      </a:br>
                      <a:r>
                        <a:rPr lang="fr-FR" sz="900" b="0" dirty="0"/>
                        <a:t>Ex tb mb IIIC T</a:t>
                      </a:r>
                      <a:r>
                        <a:rPr lang="fr-FR" sz="900" b="0" baseline="-25000" dirty="0"/>
                        <a:t>200 </a:t>
                      </a:r>
                      <a:r>
                        <a:rPr lang="fr-FR" sz="900" b="0" dirty="0"/>
                        <a:t>100</a:t>
                      </a:r>
                      <a:r>
                        <a:rPr lang="fr-FR" sz="900" b="0" baseline="30000" dirty="0"/>
                        <a:t>0</a:t>
                      </a:r>
                      <a:r>
                        <a:rPr lang="fr-FR" sz="900" b="0" dirty="0"/>
                        <a:t>C Db X</a:t>
                      </a:r>
                    </a:p>
                    <a:p>
                      <a:pPr lvl="0" algn="ctr">
                        <a:defRPr/>
                      </a:pPr>
                      <a:endParaRPr lang="fr-FR" sz="900" b="0" dirty="0"/>
                    </a:p>
                    <a:p>
                      <a:pPr algn="ctr">
                        <a:defRPr/>
                      </a:pPr>
                      <a:r>
                        <a:rPr lang="fr-FR" sz="900" b="0" dirty="0"/>
                        <a:t>1Ex d</a:t>
                      </a:r>
                      <a:r>
                        <a:rPr lang="en-US" sz="900" b="0" dirty="0"/>
                        <a:t>b</a:t>
                      </a:r>
                      <a:r>
                        <a:rPr lang="fr-FR" sz="900" b="0" dirty="0"/>
                        <a:t> IIC T6 Gb X/ </a:t>
                      </a:r>
                      <a:br>
                        <a:rPr lang="fr-FR" sz="900" b="0" dirty="0"/>
                      </a:br>
                      <a:r>
                        <a:rPr lang="fr-FR" sz="900" b="0" dirty="0"/>
                        <a:t>Ex tb mb IIIC T</a:t>
                      </a:r>
                      <a:r>
                        <a:rPr lang="fr-FR" sz="900" b="0" baseline="-25000" dirty="0"/>
                        <a:t>200 </a:t>
                      </a:r>
                      <a:r>
                        <a:rPr lang="fr-FR" sz="900" b="0" dirty="0"/>
                        <a:t>85</a:t>
                      </a:r>
                      <a:r>
                        <a:rPr lang="fr-FR" sz="900" b="0" baseline="30000" dirty="0"/>
                        <a:t>0</a:t>
                      </a:r>
                      <a:r>
                        <a:rPr lang="fr-FR" sz="900" b="0" dirty="0"/>
                        <a:t>C Db X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sz="900" b="0" dirty="0"/>
                        <a:t>1Ex eb mb IIC T6/</a:t>
                      </a:r>
                      <a:r>
                        <a:rPr lang="ru-RU" sz="900" b="0" dirty="0"/>
                        <a:t>Т5 </a:t>
                      </a:r>
                      <a:r>
                        <a:rPr lang="en-US" sz="900" b="0" dirty="0"/>
                        <a:t>Gb X / </a:t>
                      </a:r>
                      <a:br>
                        <a:rPr lang="en-US" sz="900" b="0" dirty="0"/>
                      </a:br>
                      <a:r>
                        <a:rPr lang="en-US" sz="900" b="0" dirty="0"/>
                        <a:t>Ex tb mb IIIC T</a:t>
                      </a:r>
                      <a:r>
                        <a:rPr lang="fr-FR" sz="900" b="0" baseline="-25000" dirty="0"/>
                        <a:t>200</a:t>
                      </a:r>
                      <a:r>
                        <a:rPr lang="en-US" sz="900" b="0" dirty="0"/>
                        <a:t> 60/100</a:t>
                      </a:r>
                      <a:r>
                        <a:rPr lang="fr-FR" sz="900" b="0" baseline="30000" dirty="0"/>
                        <a:t>0</a:t>
                      </a:r>
                      <a:r>
                        <a:rPr lang="en-US" sz="900" b="0" dirty="0"/>
                        <a:t>C Db X</a:t>
                      </a:r>
                      <a:br>
                        <a:rPr lang="ru-RU" sz="900" b="0" dirty="0"/>
                      </a:br>
                      <a:endParaRPr lang="en-US" sz="900" b="0" dirty="0"/>
                    </a:p>
                    <a:p>
                      <a:pPr lvl="0" algn="ctr">
                        <a:defRPr/>
                      </a:pPr>
                      <a:r>
                        <a:rPr lang="en-US" sz="900" b="0" dirty="0"/>
                        <a:t>2Ex e</a:t>
                      </a:r>
                      <a:r>
                        <a:rPr lang="ru-RU" sz="900" b="0" dirty="0"/>
                        <a:t>с </a:t>
                      </a:r>
                      <a:r>
                        <a:rPr lang="en-US" sz="900" b="0" dirty="0"/>
                        <a:t>mb IIC T4 </a:t>
                      </a:r>
                      <a:r>
                        <a:rPr lang="en-US" sz="900" b="0" dirty="0" err="1"/>
                        <a:t>Gc</a:t>
                      </a:r>
                      <a:r>
                        <a:rPr lang="en-US" sz="900" b="0" dirty="0"/>
                        <a:t> X / </a:t>
                      </a:r>
                      <a:br>
                        <a:rPr lang="en-US" sz="900" b="0" dirty="0"/>
                      </a:br>
                      <a:r>
                        <a:rPr lang="en-US" sz="900" b="0" dirty="0"/>
                        <a:t>Ex tb mb IIIC T</a:t>
                      </a:r>
                      <a:r>
                        <a:rPr lang="fr-FR" sz="900" b="0" baseline="-25000" dirty="0"/>
                        <a:t>200</a:t>
                      </a:r>
                      <a:r>
                        <a:rPr lang="en-US" sz="900" b="0" dirty="0"/>
                        <a:t> 60/80/90/100</a:t>
                      </a:r>
                      <a:r>
                        <a:rPr lang="fr-FR" sz="900" b="0" baseline="30000" dirty="0"/>
                        <a:t>0</a:t>
                      </a:r>
                      <a:r>
                        <a:rPr lang="en-US" sz="900" b="0" dirty="0"/>
                        <a:t>C Db X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sz="900" b="0" dirty="0"/>
                        <a:t>1Ex eb mb IIC T6/</a:t>
                      </a:r>
                      <a:r>
                        <a:rPr lang="ru-RU" sz="900" b="0" dirty="0"/>
                        <a:t>Т5 </a:t>
                      </a:r>
                      <a:r>
                        <a:rPr lang="en-US" sz="900" b="0" dirty="0"/>
                        <a:t>Gb X / </a:t>
                      </a:r>
                      <a:br>
                        <a:rPr lang="en-US" sz="900" b="0" dirty="0"/>
                      </a:br>
                      <a:r>
                        <a:rPr lang="en-US" sz="900" b="0" dirty="0"/>
                        <a:t>Ex tb mb IIIC T</a:t>
                      </a:r>
                      <a:r>
                        <a:rPr lang="fr-FR" sz="900" b="0" baseline="-25000" dirty="0"/>
                        <a:t>200</a:t>
                      </a:r>
                      <a:r>
                        <a:rPr lang="ru-RU" sz="900" b="0" baseline="-25000" dirty="0"/>
                        <a:t> </a:t>
                      </a:r>
                      <a:r>
                        <a:rPr lang="en-US" sz="900" b="0" dirty="0"/>
                        <a:t>125/135</a:t>
                      </a:r>
                      <a:r>
                        <a:rPr lang="fr-FR" sz="900" b="0" baseline="30000" dirty="0"/>
                        <a:t>0</a:t>
                      </a:r>
                      <a:r>
                        <a:rPr lang="en-US" sz="900" b="0" dirty="0"/>
                        <a:t>C Db X</a:t>
                      </a:r>
                      <a:br>
                        <a:rPr lang="ru-RU" sz="900" b="0" dirty="0"/>
                      </a:br>
                      <a:endParaRPr lang="en-US" sz="900" b="0" dirty="0"/>
                    </a:p>
                    <a:p>
                      <a:pPr lvl="0" algn="ctr">
                        <a:defRPr/>
                      </a:pPr>
                      <a:r>
                        <a:rPr lang="en-US" sz="900" b="0" dirty="0"/>
                        <a:t>2Ex e</a:t>
                      </a:r>
                      <a:r>
                        <a:rPr lang="ru-RU" sz="900" b="0" dirty="0"/>
                        <a:t>с </a:t>
                      </a:r>
                      <a:r>
                        <a:rPr lang="en-US" sz="900" b="0" dirty="0"/>
                        <a:t>mb IIC T4 G</a:t>
                      </a:r>
                      <a:r>
                        <a:rPr lang="ru-RU" sz="900" b="0" dirty="0"/>
                        <a:t>с </a:t>
                      </a:r>
                      <a:r>
                        <a:rPr lang="en-US" sz="900" b="0" dirty="0"/>
                        <a:t>X / </a:t>
                      </a:r>
                      <a:br>
                        <a:rPr lang="en-US" sz="900" b="0" dirty="0"/>
                      </a:br>
                      <a:r>
                        <a:rPr lang="en-US" sz="900" b="0" dirty="0"/>
                        <a:t>Ex tb mb IIIC T</a:t>
                      </a:r>
                      <a:r>
                        <a:rPr lang="fr-FR" sz="900" b="0" baseline="-25000" dirty="0"/>
                        <a:t>200</a:t>
                      </a:r>
                      <a:r>
                        <a:rPr lang="en-US" sz="900" b="0" dirty="0"/>
                        <a:t> 125/135</a:t>
                      </a:r>
                      <a:r>
                        <a:rPr lang="fr-FR" sz="900" b="0" baseline="30000" dirty="0"/>
                        <a:t>0</a:t>
                      </a:r>
                      <a:r>
                        <a:rPr lang="en-US" sz="900" b="0" dirty="0"/>
                        <a:t>C Db X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ru-RU" sz="900" b="0" dirty="0"/>
                        <a:t>2Ех е</a:t>
                      </a:r>
                      <a:r>
                        <a:rPr lang="fr-FR" sz="900" b="0" dirty="0"/>
                        <a:t>c mb II T4 Gc X /</a:t>
                      </a:r>
                      <a:br>
                        <a:rPr lang="fr-FR" sz="900" b="0" dirty="0"/>
                      </a:br>
                      <a:r>
                        <a:rPr lang="fr-FR" sz="900" b="0" dirty="0"/>
                        <a:t>Ex tb mb III</a:t>
                      </a:r>
                      <a:r>
                        <a:rPr lang="ru-RU" sz="900" b="0" dirty="0"/>
                        <a:t>С </a:t>
                      </a:r>
                      <a:r>
                        <a:rPr lang="fr-FR" sz="900" b="0" dirty="0"/>
                        <a:t>T</a:t>
                      </a:r>
                      <a:r>
                        <a:rPr lang="fr-FR" sz="900" b="0" baseline="-25000" dirty="0"/>
                        <a:t>200</a:t>
                      </a:r>
                      <a:r>
                        <a:rPr lang="fr-FR" sz="900" b="0" dirty="0"/>
                        <a:t> 80/90°C Db X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ru-RU" sz="900" b="0" dirty="0"/>
                        <a:t>2Ех е</a:t>
                      </a:r>
                      <a:r>
                        <a:rPr lang="en-US" sz="900" b="0" dirty="0"/>
                        <a:t>c mb II T4 </a:t>
                      </a:r>
                      <a:r>
                        <a:rPr lang="en-US" sz="900" b="0" dirty="0" err="1"/>
                        <a:t>Gc</a:t>
                      </a:r>
                      <a:r>
                        <a:rPr lang="en-US" sz="900" b="0" dirty="0"/>
                        <a:t> X / </a:t>
                      </a:r>
                      <a:br>
                        <a:rPr lang="en-US" sz="900" b="0" dirty="0"/>
                      </a:br>
                      <a:r>
                        <a:rPr lang="en-US" sz="900" b="0" dirty="0"/>
                        <a:t>Ex tb mb III</a:t>
                      </a:r>
                      <a:r>
                        <a:rPr lang="ru-RU" sz="900" b="0" dirty="0"/>
                        <a:t>С </a:t>
                      </a:r>
                      <a:r>
                        <a:rPr lang="en-US" sz="900" b="0" dirty="0"/>
                        <a:t>T</a:t>
                      </a:r>
                      <a:r>
                        <a:rPr lang="fr-FR" sz="900" b="0" baseline="-25000" dirty="0"/>
                        <a:t>200</a:t>
                      </a:r>
                      <a:r>
                        <a:rPr lang="ru-RU" sz="900" b="0" baseline="-25000" dirty="0"/>
                        <a:t> </a:t>
                      </a:r>
                      <a:r>
                        <a:rPr lang="en-US" sz="900" b="0" dirty="0"/>
                        <a:t>80/90°C Db X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7929979" y="1963196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ex-</a:t>
            </a:r>
            <a:r>
              <a:rPr lang="ru-RU" sz="1600" b="0" dirty="0" err="1"/>
              <a:t>дсо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364726" y="1963749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ex-</a:t>
            </a:r>
            <a:r>
              <a:rPr lang="en-US" sz="1600" b="0" dirty="0" err="1"/>
              <a:t>ftn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237269" y="1964966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ex-</a:t>
            </a:r>
            <a:r>
              <a:rPr lang="en-US" sz="1600" b="0" dirty="0" err="1"/>
              <a:t>fwl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113736" y="1979293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ex-fhb</a:t>
            </a:r>
            <a:endParaRPr lang="ru-RU" sz="1600" b="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3E5F57-F019-4EE4-810B-9849C916DD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2737">
            <a:off x="6340445" y="2328270"/>
            <a:ext cx="786549" cy="61878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819" y="1797069"/>
            <a:ext cx="1068320" cy="16888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61E25D6-BDA0-43CE-9216-C46CE482E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20" y="1780971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85" y="1782742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119" y="1781525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437" y="1782742"/>
            <a:ext cx="1068320" cy="1688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17459FD-AA4B-44CA-8682-59324C3614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0273298" y="1773798"/>
            <a:ext cx="1035294" cy="12610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B3DE7-7F8A-4375-ABCE-39D3837542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652" y="2039127"/>
            <a:ext cx="709689" cy="5181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37405A-B632-4364-9AD6-64E3E1EF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840" y="2455388"/>
            <a:ext cx="1010860" cy="5731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80AFC9-7E21-4FB3-9929-EA9724D873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739" y="2266516"/>
            <a:ext cx="476913" cy="7735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804A18-3859-4094-988C-F18E1B69FD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50" y="2084298"/>
            <a:ext cx="524576" cy="8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18135</TotalTime>
  <Words>1200</Words>
  <Application>Microsoft Office PowerPoint</Application>
  <PresentationFormat>Широкоэкранный</PresentationFormat>
  <Paragraphs>310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Wix Madefor Display Medium</vt:lpstr>
      <vt:lpstr>Calibri</vt:lpstr>
      <vt:lpstr>Wingdings</vt:lpstr>
      <vt:lpstr>Wix Madefor Display</vt:lpstr>
      <vt:lpstr>Wix Madefor Display ExtraBold</vt:lpstr>
      <vt:lpstr>Arial</vt:lpstr>
      <vt:lpstr>Druk Text Wide Cyr (Заголовки)</vt:lpstr>
      <vt:lpstr>Druk Text Wide Cyr</vt:lpstr>
      <vt:lpstr>шаблон - 2024</vt:lpstr>
      <vt:lpstr>Презентация PowerPoint</vt:lpstr>
      <vt:lpstr>ХОЛДИНГ КОМПЛЕКСНЫХ РЕШЕНИЙ</vt:lpstr>
      <vt:lpstr>КОМПЛЕКСНОЕ РЕШЕНИЕ IEK GROUP ДЛЯ НЕФТИ И ГАЗА</vt:lpstr>
      <vt:lpstr>НОВИНКИ 2025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5 РЕШЕНИЙ ДЛЯ НЕФТИ И ГАЗА</vt:lpstr>
      <vt:lpstr>EX-FTN ЧЕТЫРЕ ВАРИАНТА МОНТАЖА</vt:lpstr>
      <vt:lpstr>EX-FWL В ЛИТОМ КОРПУСЕ</vt:lpstr>
      <vt:lpstr>EX-FHB ПРОВЕРЕННОЕ РЕШЕНИЕ </vt:lpstr>
      <vt:lpstr>EX-ДСО ПЕРВЫЙ ПРОФИЛЬНЫЙ</vt:lpstr>
      <vt:lpstr>FPL ДЛЯ РАВНОМЕРНОЙ ЗАСВЕТКИ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1285</cp:revision>
  <dcterms:created xsi:type="dcterms:W3CDTF">2024-01-22T11:08:48Z</dcterms:created>
  <dcterms:modified xsi:type="dcterms:W3CDTF">2026-03-18T11:29:46Z</dcterms:modified>
</cp:coreProperties>
</file>