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004" r:id="rId2"/>
    <p:sldId id="2005" r:id="rId3"/>
    <p:sldId id="2534" r:id="rId4"/>
    <p:sldId id="2031" r:id="rId5"/>
    <p:sldId id="2029" r:id="rId6"/>
    <p:sldId id="2022" r:id="rId7"/>
    <p:sldId id="2033" r:id="rId8"/>
    <p:sldId id="2039" r:id="rId9"/>
    <p:sldId id="2531" r:id="rId10"/>
    <p:sldId id="2594" r:id="rId11"/>
    <p:sldId id="2595" r:id="rId12"/>
    <p:sldId id="2553" r:id="rId13"/>
    <p:sldId id="2533" r:id="rId14"/>
    <p:sldId id="2539" r:id="rId15"/>
    <p:sldId id="2540" r:id="rId16"/>
    <p:sldId id="2545" r:id="rId17"/>
    <p:sldId id="2556" r:id="rId18"/>
    <p:sldId id="2547" r:id="rId19"/>
    <p:sldId id="2598" r:id="rId20"/>
    <p:sldId id="2506" r:id="rId21"/>
    <p:sldId id="2550" r:id="rId22"/>
    <p:sldId id="1989" r:id="rId23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ruk Text Wide Cyr" pitchFamily="50" charset="-52"/>
      <p:bold r:id="rId30"/>
    </p:embeddedFont>
    <p:embeddedFont>
      <p:font typeface="Wix Madefor Display" panose="020B0503020203020203" pitchFamily="34" charset="-52"/>
      <p:regular r:id="rId31"/>
      <p:bold r:id="rId32"/>
    </p:embeddedFont>
    <p:embeddedFont>
      <p:font typeface="Wix Madefor Display ExtraBold" panose="020B0503020203020203" pitchFamily="34" charset="-52"/>
      <p:bold r:id="rId33"/>
    </p:embeddedFont>
    <p:embeddedFont>
      <p:font typeface="Wix Madefor Display Medium" panose="020B0503020203020203" pitchFamily="34" charset="-52"/>
      <p:regular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34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orient="horz" pos="3838" userDrawn="1">
          <p15:clr>
            <a:srgbClr val="A4A3A4"/>
          </p15:clr>
        </p15:guide>
        <p15:guide id="5" pos="1368" userDrawn="1">
          <p15:clr>
            <a:srgbClr val="A4A3A4"/>
          </p15:clr>
        </p15:guide>
        <p15:guide id="6" pos="2570" userDrawn="1">
          <p15:clr>
            <a:srgbClr val="A4A3A4"/>
          </p15:clr>
        </p15:guide>
        <p15:guide id="7" pos="3772" userDrawn="1">
          <p15:clr>
            <a:srgbClr val="A4A3A4"/>
          </p15:clr>
        </p15:guide>
        <p15:guide id="8" pos="4929" userDrawn="1">
          <p15:clr>
            <a:srgbClr val="A4A3A4"/>
          </p15:clr>
        </p15:guide>
        <p15:guide id="9" pos="61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Силкин" initials="ВС" lastIdx="44" clrIdx="0">
    <p:extLst>
      <p:ext uri="{19B8F6BF-5375-455C-9EA6-DF929625EA0E}">
        <p15:presenceInfo xmlns:p15="http://schemas.microsoft.com/office/powerpoint/2012/main" userId="ec0c8ac250464c1a" providerId="Windows Live"/>
      </p:ext>
    </p:extLst>
  </p:cmAuthor>
  <p:cmAuthor id="2" name="Комиссарова Виктория Александровна" initials="КВА" lastIdx="15" clrIdx="1">
    <p:extLst>
      <p:ext uri="{19B8F6BF-5375-455C-9EA6-DF929625EA0E}">
        <p15:presenceInfo xmlns:p15="http://schemas.microsoft.com/office/powerpoint/2012/main" userId="S-1-5-21-417890761-388646037-2193545323-46985" providerId="AD"/>
      </p:ext>
    </p:extLst>
  </p:cmAuthor>
  <p:cmAuthor id="3" name="Налеткин Павел Александрович" initials="НПА" lastIdx="1" clrIdx="2">
    <p:extLst>
      <p:ext uri="{19B8F6BF-5375-455C-9EA6-DF929625EA0E}">
        <p15:presenceInfo xmlns:p15="http://schemas.microsoft.com/office/powerpoint/2012/main" userId="S-1-5-21-1624278547-3400469047-3277850944-14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357"/>
    <a:srgbClr val="5DBAFF"/>
    <a:srgbClr val="B3F384"/>
    <a:srgbClr val="D9D9D9"/>
    <a:srgbClr val="F2F2F2"/>
    <a:srgbClr val="ECEDED"/>
    <a:srgbClr val="FFE200"/>
    <a:srgbClr val="D6D6D6"/>
    <a:srgbClr val="A1A5A7"/>
    <a:srgbClr val="F4B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3" autoAdjust="0"/>
    <p:restoredTop sz="96374" autoAdjust="0"/>
  </p:normalViewPr>
  <p:slideViewPr>
    <p:cSldViewPr snapToGrid="0">
      <p:cViewPr>
        <p:scale>
          <a:sx n="50" d="100"/>
          <a:sy n="50" d="100"/>
        </p:scale>
        <p:origin x="1373" y="677"/>
      </p:cViewPr>
      <p:guideLst>
        <p:guide pos="234"/>
        <p:guide pos="7401"/>
        <p:guide orient="horz" pos="3997"/>
        <p:guide orient="horz" pos="3838"/>
        <p:guide pos="1368"/>
        <p:guide pos="2570"/>
        <p:guide pos="3772"/>
        <p:guide pos="4929"/>
        <p:guide pos="613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4306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92202C7-C1A7-4C0A-A45D-4E7AEE6A1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E8E0F7-7EDD-4728-BF3D-25582128D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B8099-D87A-4929-A67A-6E040DE70058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F3141-D434-4CA4-9104-A82DC2428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79967E-9284-4CA0-9EC4-DB6B3DE88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E165-EB96-4A75-8947-99D87174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25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C75A-F3CB-40EE-8778-80CF025E685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0612B-FB04-481B-B782-CA85E82F0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636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86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63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0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7798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8142173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935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1D085-1B9D-4F2A-AFCC-BEDB5B803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442ED-6386-4D55-B894-E3BC5329E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261574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7567" y="-889901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32" y="3253233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444A16-12FD-406D-92F0-C92AB96810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3407" y="266702"/>
            <a:ext cx="821215" cy="314324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785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7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811930EB-8B20-47DB-A058-ECB9FD869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3430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3" name="Заголовок 19">
            <a:extLst>
              <a:ext uri="{FF2B5EF4-FFF2-40B4-BE49-F238E27FC236}">
                <a16:creationId xmlns:a16="http://schemas.microsoft.com/office/drawing/2014/main" id="{F2F02BDE-971E-407F-98C3-1FC9287C1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371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7E56B-3DCE-42B8-B15A-94A64F2D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13" y="806451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74742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4" name="Заголовок 19">
            <a:extLst>
              <a:ext uri="{FF2B5EF4-FFF2-40B4-BE49-F238E27FC236}">
                <a16:creationId xmlns:a16="http://schemas.microsoft.com/office/drawing/2014/main" id="{D58D28DF-B11B-40FC-8D56-399AD14B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5258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563149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563149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758747"/>
            <a:ext cx="4481457" cy="32832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647825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673225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758747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7" name="Заголовок 19">
            <a:extLst>
              <a:ext uri="{FF2B5EF4-FFF2-40B4-BE49-F238E27FC236}">
                <a16:creationId xmlns:a16="http://schemas.microsoft.com/office/drawing/2014/main" id="{490F3BB1-5479-4C03-8F36-C89FC6A7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33344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7203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7A8D65-923C-42C5-B1BD-6ADD0FF42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1511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13032A-D0FA-4321-8D64-3788A9B10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8118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E9C606C-AC20-463D-86C7-29C29E999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8324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7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9422551-9D31-45AB-B76C-3085B7198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91706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1ACDC2-AD95-4D0D-88EE-8E2E1EF09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1097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D96214-53C3-463E-BD87-2A4CD39DCF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85" y="590959"/>
            <a:ext cx="2296158" cy="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9B4AF0-9E46-4F44-BC72-1EE8B9F917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20" y="796534"/>
            <a:ext cx="3110760" cy="1169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16575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82176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FC929D-76AF-4A83-BE71-3158962FB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4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2B3F09-5248-4BEA-B246-941AFC213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B1C55AC1-20B9-439B-8895-3066FD3BA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90166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8BAFCC-70F0-4377-BDBA-38BFF04D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8EB258BC-F449-4FB2-8E89-F54D4ECE3B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0767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A69F63-1FCE-4ABD-99AE-18B9FD714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EA287C1-2F1A-4E39-B123-FFA9B87B78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60389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776C230-A001-4313-822E-178C55A3D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25021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EAC57F-D2F5-4EC9-BCBF-ABC940A72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34838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A314BB-F693-4B08-A3B4-B955E717E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58909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E3C34-51C1-4CB4-8348-09E08CFA7B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E9D891-2811-4564-B017-2C4856998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43712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A6232F-3A0D-41DA-B820-4E92789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4864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5A1A757-A529-477A-8A37-17937E5C3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082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5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EC752E-26DE-46E2-A613-F3B894A72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60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CBB372-B25B-415B-BD02-B4CB2ED3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518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A3E8D0B-73B6-4B0B-9186-1A987F9A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BC2039-1F6B-43C6-A632-94C1B8BCF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3143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0D4B3A2-4B57-47FE-A73E-B94B9CBD2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734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AFB37F6-50E8-4DA8-8C05-F24494847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98775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3370CA3-783C-4E90-9B7E-086A06FD140D}"/>
              </a:ext>
            </a:extLst>
          </p:cNvPr>
          <p:cNvSpPr/>
          <p:nvPr userDrawn="1"/>
        </p:nvSpPr>
        <p:spPr>
          <a:xfrm>
            <a:off x="-2242" y="2802440"/>
            <a:ext cx="3814902" cy="4058786"/>
          </a:xfrm>
          <a:custGeom>
            <a:avLst/>
            <a:gdLst>
              <a:gd name="connsiteX0" fmla="*/ 0 w 3814902"/>
              <a:gd name="connsiteY0" fmla="*/ 0 h 4058786"/>
              <a:gd name="connsiteX1" fmla="*/ 3814902 w 3814902"/>
              <a:gd name="connsiteY1" fmla="*/ 0 h 4058786"/>
              <a:gd name="connsiteX2" fmla="*/ 353458 w 3814902"/>
              <a:gd name="connsiteY2" fmla="*/ 4058787 h 4058786"/>
              <a:gd name="connsiteX3" fmla="*/ 0 w 3814902"/>
              <a:gd name="connsiteY3" fmla="*/ 4058787 h 4058786"/>
              <a:gd name="connsiteX4" fmla="*/ 0 w 3814902"/>
              <a:gd name="connsiteY4" fmla="*/ 0 h 40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4902" h="4058786">
                <a:moveTo>
                  <a:pt x="0" y="0"/>
                </a:moveTo>
                <a:lnTo>
                  <a:pt x="3814902" y="0"/>
                </a:lnTo>
                <a:lnTo>
                  <a:pt x="353458" y="4058787"/>
                </a:lnTo>
                <a:lnTo>
                  <a:pt x="0" y="405878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DA861E2-B375-45DC-8D03-70F0ED27A281}"/>
              </a:ext>
            </a:extLst>
          </p:cNvPr>
          <p:cNvSpPr/>
          <p:nvPr userDrawn="1"/>
        </p:nvSpPr>
        <p:spPr>
          <a:xfrm>
            <a:off x="3812660" y="1260"/>
            <a:ext cx="8380550" cy="2801180"/>
          </a:xfrm>
          <a:custGeom>
            <a:avLst/>
            <a:gdLst>
              <a:gd name="connsiteX0" fmla="*/ 8380551 w 8380550"/>
              <a:gd name="connsiteY0" fmla="*/ 0 h 2801180"/>
              <a:gd name="connsiteX1" fmla="*/ 8380551 w 8380550"/>
              <a:gd name="connsiteY1" fmla="*/ 2801180 h 2801180"/>
              <a:gd name="connsiteX2" fmla="*/ 0 w 8380550"/>
              <a:gd name="connsiteY2" fmla="*/ 2801180 h 2801180"/>
              <a:gd name="connsiteX3" fmla="*/ 2388969 w 8380550"/>
              <a:gd name="connsiteY3" fmla="*/ 0 h 2801180"/>
              <a:gd name="connsiteX4" fmla="*/ 8380551 w 8380550"/>
              <a:gd name="connsiteY4" fmla="*/ 0 h 28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0550" h="2801180">
                <a:moveTo>
                  <a:pt x="8380551" y="0"/>
                </a:moveTo>
                <a:lnTo>
                  <a:pt x="8380551" y="2801180"/>
                </a:lnTo>
                <a:lnTo>
                  <a:pt x="0" y="2801180"/>
                </a:lnTo>
                <a:lnTo>
                  <a:pt x="2388969" y="0"/>
                </a:lnTo>
                <a:lnTo>
                  <a:pt x="8380551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13" y="842540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4713" y="5640178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39776-94A6-4E3A-A371-A3BD14895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30" y="5908997"/>
            <a:ext cx="5040923" cy="4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9104107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3C779-6AA8-48F8-ABD0-40F4BFBE8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CB9B2F-3B79-4FFC-93E2-9A1C2E73B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5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FCB140-86D7-481A-8238-EC1996600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8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55" r:id="rId3"/>
    <p:sldLayoutId id="2147483690" r:id="rId4"/>
    <p:sldLayoutId id="2147483701" r:id="rId5"/>
    <p:sldLayoutId id="2147483674" r:id="rId6"/>
    <p:sldLayoutId id="2147483675" r:id="rId7"/>
    <p:sldLayoutId id="2147483691" r:id="rId8"/>
    <p:sldLayoutId id="2147483702" r:id="rId9"/>
    <p:sldLayoutId id="2147483671" r:id="rId10"/>
    <p:sldLayoutId id="2147483676" r:id="rId11"/>
    <p:sldLayoutId id="2147483692" r:id="rId12"/>
    <p:sldLayoutId id="2147483703" r:id="rId13"/>
    <p:sldLayoutId id="2147483656" r:id="rId14"/>
    <p:sldLayoutId id="2147483677" r:id="rId15"/>
    <p:sldLayoutId id="2147483693" r:id="rId16"/>
    <p:sldLayoutId id="2147483704" r:id="rId17"/>
    <p:sldLayoutId id="2147483667" r:id="rId18"/>
    <p:sldLayoutId id="2147483681" r:id="rId19"/>
    <p:sldLayoutId id="2147483694" r:id="rId20"/>
    <p:sldLayoutId id="2147483705" r:id="rId21"/>
    <p:sldLayoutId id="2147483673" r:id="rId22"/>
    <p:sldLayoutId id="2147483682" r:id="rId23"/>
    <p:sldLayoutId id="2147483695" r:id="rId24"/>
    <p:sldLayoutId id="2147483706" r:id="rId25"/>
    <p:sldLayoutId id="2147483672" r:id="rId26"/>
    <p:sldLayoutId id="2147483683" r:id="rId27"/>
    <p:sldLayoutId id="2147483696" r:id="rId28"/>
    <p:sldLayoutId id="2147483707" r:id="rId29"/>
    <p:sldLayoutId id="2147483713" r:id="rId30"/>
    <p:sldLayoutId id="2147483665" r:id="rId31"/>
    <p:sldLayoutId id="2147483684" r:id="rId32"/>
    <p:sldLayoutId id="2147483697" r:id="rId33"/>
    <p:sldLayoutId id="2147483708" r:id="rId34"/>
    <p:sldLayoutId id="2147483661" r:id="rId35"/>
    <p:sldLayoutId id="2147483685" r:id="rId36"/>
    <p:sldLayoutId id="2147483698" r:id="rId37"/>
    <p:sldLayoutId id="2147483709" r:id="rId38"/>
    <p:sldLayoutId id="2147483659" r:id="rId39"/>
    <p:sldLayoutId id="2147483686" r:id="rId40"/>
    <p:sldLayoutId id="2147483699" r:id="rId41"/>
    <p:sldLayoutId id="2147483710" r:id="rId42"/>
    <p:sldLayoutId id="2147483657" r:id="rId43"/>
    <p:sldLayoutId id="2147483711" r:id="rId44"/>
    <p:sldLayoutId id="2147483687" r:id="rId45"/>
    <p:sldLayoutId id="2147483680" r:id="rId46"/>
    <p:sldLayoutId id="2147483688" r:id="rId47"/>
    <p:sldLayoutId id="2147483700" r:id="rId48"/>
    <p:sldLayoutId id="2147483712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.svg"/><Relationship Id="rId7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1.png"/><Relationship Id="rId9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4.svg"/><Relationship Id="rId7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0.png"/><Relationship Id="rId5" Type="http://schemas.openxmlformats.org/officeDocument/2006/relationships/image" Target="../media/image28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28.png"/><Relationship Id="rId9" Type="http://schemas.openxmlformats.org/officeDocument/2006/relationships/image" Target="../media/image10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2.jpeg"/><Relationship Id="rId11" Type="http://schemas.openxmlformats.org/officeDocument/2006/relationships/image" Target="../media/image117.png"/><Relationship Id="rId5" Type="http://schemas.openxmlformats.org/officeDocument/2006/relationships/image" Target="../media/image111.jpeg"/><Relationship Id="rId10" Type="http://schemas.openxmlformats.org/officeDocument/2006/relationships/image" Target="../media/image116.pn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image" Target="../media/image119.jpg"/><Relationship Id="rId7" Type="http://schemas.openxmlformats.org/officeDocument/2006/relationships/image" Target="../media/image122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1.jpg"/><Relationship Id="rId5" Type="http://schemas.openxmlformats.org/officeDocument/2006/relationships/image" Target="../media/image81.png"/><Relationship Id="rId4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7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0.png"/><Relationship Id="rId5" Type="http://schemas.openxmlformats.org/officeDocument/2006/relationships/image" Target="../media/image81.png"/><Relationship Id="rId4" Type="http://schemas.openxmlformats.org/officeDocument/2006/relationships/image" Target="../media/image12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image" Target="../media/image128.png"/><Relationship Id="rId7" Type="http://schemas.openxmlformats.org/officeDocument/2006/relationships/image" Target="../media/image131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0.png"/><Relationship Id="rId11" Type="http://schemas.microsoft.com/office/2007/relationships/hdphoto" Target="../media/hdphoto2.wdp"/><Relationship Id="rId5" Type="http://schemas.openxmlformats.org/officeDocument/2006/relationships/image" Target="../media/image81.png"/><Relationship Id="rId10" Type="http://schemas.openxmlformats.org/officeDocument/2006/relationships/image" Target="../media/image132.png"/><Relationship Id="rId4" Type="http://schemas.openxmlformats.org/officeDocument/2006/relationships/image" Target="../media/image129.png"/><Relationship Id="rId9" Type="http://schemas.openxmlformats.org/officeDocument/2006/relationships/image" Target="../media/image1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7.jp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9.pn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jpeg"/><Relationship Id="rId18" Type="http://schemas.openxmlformats.org/officeDocument/2006/relationships/image" Target="../media/image155.png"/><Relationship Id="rId26" Type="http://schemas.openxmlformats.org/officeDocument/2006/relationships/image" Target="../media/image163.png"/><Relationship Id="rId21" Type="http://schemas.openxmlformats.org/officeDocument/2006/relationships/image" Target="../media/image158.jpeg"/><Relationship Id="rId34" Type="http://schemas.openxmlformats.org/officeDocument/2006/relationships/image" Target="../media/image171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5" Type="http://schemas.openxmlformats.org/officeDocument/2006/relationships/image" Target="../media/image162.png"/><Relationship Id="rId33" Type="http://schemas.openxmlformats.org/officeDocument/2006/relationships/image" Target="../media/image17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3.gif"/><Relationship Id="rId20" Type="http://schemas.openxmlformats.org/officeDocument/2006/relationships/image" Target="../media/image157.jpeg"/><Relationship Id="rId29" Type="http://schemas.openxmlformats.org/officeDocument/2006/relationships/image" Target="../media/image16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3.png"/><Relationship Id="rId11" Type="http://schemas.openxmlformats.org/officeDocument/2006/relationships/image" Target="../media/image148.jpeg"/><Relationship Id="rId24" Type="http://schemas.openxmlformats.org/officeDocument/2006/relationships/image" Target="../media/image161.png"/><Relationship Id="rId32" Type="http://schemas.openxmlformats.org/officeDocument/2006/relationships/image" Target="../media/image169.png"/><Relationship Id="rId37" Type="http://schemas.openxmlformats.org/officeDocument/2006/relationships/image" Target="../media/image174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23" Type="http://schemas.openxmlformats.org/officeDocument/2006/relationships/image" Target="../media/image160.png"/><Relationship Id="rId28" Type="http://schemas.openxmlformats.org/officeDocument/2006/relationships/image" Target="../media/image165.png"/><Relationship Id="rId36" Type="http://schemas.openxmlformats.org/officeDocument/2006/relationships/image" Target="../media/image173.png"/><Relationship Id="rId10" Type="http://schemas.openxmlformats.org/officeDocument/2006/relationships/image" Target="../media/image147.jpeg"/><Relationship Id="rId19" Type="http://schemas.openxmlformats.org/officeDocument/2006/relationships/image" Target="../media/image156.png"/><Relationship Id="rId31" Type="http://schemas.openxmlformats.org/officeDocument/2006/relationships/image" Target="../media/image168.jpeg"/><Relationship Id="rId4" Type="http://schemas.openxmlformats.org/officeDocument/2006/relationships/image" Target="../media/image141.png"/><Relationship Id="rId9" Type="http://schemas.openxmlformats.org/officeDocument/2006/relationships/image" Target="../media/image146.jpeg"/><Relationship Id="rId14" Type="http://schemas.openxmlformats.org/officeDocument/2006/relationships/image" Target="../media/image151.jpeg"/><Relationship Id="rId22" Type="http://schemas.openxmlformats.org/officeDocument/2006/relationships/image" Target="../media/image159.png"/><Relationship Id="rId27" Type="http://schemas.openxmlformats.org/officeDocument/2006/relationships/image" Target="../media/image164.png"/><Relationship Id="rId30" Type="http://schemas.openxmlformats.org/officeDocument/2006/relationships/image" Target="../media/image167.png"/><Relationship Id="rId35" Type="http://schemas.openxmlformats.org/officeDocument/2006/relationships/image" Target="../media/image172.png"/><Relationship Id="rId8" Type="http://schemas.openxmlformats.org/officeDocument/2006/relationships/image" Target="../media/image145.png"/><Relationship Id="rId3" Type="http://schemas.openxmlformats.org/officeDocument/2006/relationships/image" Target="../media/image1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gi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3.emf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46.jpeg"/><Relationship Id="rId15" Type="http://schemas.openxmlformats.org/officeDocument/2006/relationships/image" Target="../media/image50.png"/><Relationship Id="rId10" Type="http://schemas.openxmlformats.org/officeDocument/2006/relationships/image" Target="../media/image42.emf"/><Relationship Id="rId4" Type="http://schemas.openxmlformats.org/officeDocument/2006/relationships/image" Target="../media/image45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oleObject" Target="../embeddings/oleObject5.bin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12" Type="http://schemas.openxmlformats.org/officeDocument/2006/relationships/image" Target="../media/image41.emf"/><Relationship Id="rId17" Type="http://schemas.openxmlformats.org/officeDocument/2006/relationships/image" Target="../media/image60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43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jpe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54.jpeg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8.png"/><Relationship Id="rId3" Type="http://schemas.openxmlformats.org/officeDocument/2006/relationships/image" Target="../media/image61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3.emf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67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64.jpe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63.jpeg"/><Relationship Id="rId15" Type="http://schemas.openxmlformats.org/officeDocument/2006/relationships/image" Target="../media/image66.png"/><Relationship Id="rId10" Type="http://schemas.openxmlformats.org/officeDocument/2006/relationships/image" Target="../media/image42.emf"/><Relationship Id="rId4" Type="http://schemas.openxmlformats.org/officeDocument/2006/relationships/image" Target="../media/image62.jpe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9.png"/><Relationship Id="rId3" Type="http://schemas.openxmlformats.org/officeDocument/2006/relationships/image" Target="../media/image68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1.jpeg"/><Relationship Id="rId11" Type="http://schemas.openxmlformats.org/officeDocument/2006/relationships/image" Target="../media/image48.png"/><Relationship Id="rId5" Type="http://schemas.openxmlformats.org/officeDocument/2006/relationships/image" Target="../media/image70.jpeg"/><Relationship Id="rId10" Type="http://schemas.openxmlformats.org/officeDocument/2006/relationships/image" Target="../media/image43.emf"/><Relationship Id="rId4" Type="http://schemas.openxmlformats.org/officeDocument/2006/relationships/image" Target="../media/image69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.png"/><Relationship Id="rId7" Type="http://schemas.openxmlformats.org/officeDocument/2006/relationships/image" Target="../media/image8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4.svg"/><Relationship Id="rId9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BA6C0B-C9FC-4BB9-9405-6FCA17BFC0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72"/>
          <a:stretch/>
        </p:blipFill>
        <p:spPr>
          <a:xfrm>
            <a:off x="1374042" y="463532"/>
            <a:ext cx="6468208" cy="640532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B5284-30C5-4FA3-A42B-059B2DB293EC}"/>
              </a:ext>
            </a:extLst>
          </p:cNvPr>
          <p:cNvSpPr/>
          <p:nvPr/>
        </p:nvSpPr>
        <p:spPr>
          <a:xfrm>
            <a:off x="0" y="-1"/>
            <a:ext cx="3165231" cy="686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90563E-FF9E-4380-8D7E-A5138F5AF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9385" y="3200231"/>
            <a:ext cx="5755864" cy="4846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FF1ED-381F-428D-BA33-D72989C97F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15" y="5801558"/>
            <a:ext cx="1284240" cy="4927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FF2204-A859-4DE4-87C8-BEC1A09A86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463529"/>
            <a:ext cx="2241903" cy="57504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FAF3306-8BAA-4493-912C-FE4B8AB855C2}"/>
              </a:ext>
            </a:extLst>
          </p:cNvPr>
          <p:cNvSpPr/>
          <p:nvPr/>
        </p:nvSpPr>
        <p:spPr>
          <a:xfrm>
            <a:off x="8160726" y="2740146"/>
            <a:ext cx="4031274" cy="72695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DABB50-80BE-4133-A0C3-954086198EC5}"/>
              </a:ext>
            </a:extLst>
          </p:cNvPr>
          <p:cNvSpPr txBox="1"/>
          <p:nvPr/>
        </p:nvSpPr>
        <p:spPr>
          <a:xfrm>
            <a:off x="5639775" y="1365607"/>
            <a:ext cx="6347815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СПОРТИВНОЕ</a:t>
            </a:r>
            <a:endParaRPr lang="en-US" sz="4400" dirty="0">
              <a:latin typeface="+mj-lt"/>
            </a:endParaRPr>
          </a:p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ОСВЕЩЕНИЕ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461325-61AB-409D-89B5-4150B3DE9CD9}"/>
              </a:ext>
            </a:extLst>
          </p:cNvPr>
          <p:cNvSpPr txBox="1"/>
          <p:nvPr/>
        </p:nvSpPr>
        <p:spPr>
          <a:xfrm>
            <a:off x="8236926" y="2765369"/>
            <a:ext cx="361096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РЕШЕНИЯ ДЛЯ ЛЮБЫХ ПЛОЩАДОК</a:t>
            </a:r>
          </a:p>
        </p:txBody>
      </p:sp>
    </p:spTree>
    <p:extLst>
      <p:ext uri="{BB962C8B-B14F-4D97-AF65-F5344CB8AC3E}">
        <p14:creationId xmlns:p14="http://schemas.microsoft.com/office/powerpoint/2010/main" val="325253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363801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ОТРАЖЕННЫЙ СВЕТ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47326" y="415469"/>
            <a:ext cx="7717279" cy="442722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ТЕННИСНЫЕ И ВОЛЛЕЙ-</a:t>
            </a:r>
            <a:br>
              <a:rPr lang="ru-RU" sz="2400" dirty="0"/>
            </a:br>
            <a:r>
              <a:rPr lang="ru-RU" sz="2400" dirty="0"/>
              <a:t>БОЛЬНЫЕ ПЛОЩАДКИ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Полное отсутствие </a:t>
            </a:r>
            <a:r>
              <a:rPr lang="ru-RU" sz="1600" dirty="0" err="1">
                <a:solidFill>
                  <a:schemeClr val="accent1"/>
                </a:solidFill>
                <a:ea typeface="Cambria" panose="02040503050406030204" pitchFamily="18" charset="0"/>
              </a:rPr>
              <a:t>слепимости</a:t>
            </a:r>
            <a:endParaRPr lang="ru-RU" sz="16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Большие потери на отражении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Только с белыми потолками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9EBD429-9845-49DF-B46D-4ECD2F1F9F58}"/>
              </a:ext>
            </a:extLst>
          </p:cNvPr>
          <p:cNvSpPr/>
          <p:nvPr/>
        </p:nvSpPr>
        <p:spPr>
          <a:xfrm>
            <a:off x="349844" y="329011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A0E88A5-0CE3-425C-B44C-371D32546BF6}"/>
              </a:ext>
            </a:extLst>
          </p:cNvPr>
          <p:cNvSpPr/>
          <p:nvPr/>
        </p:nvSpPr>
        <p:spPr>
          <a:xfrm>
            <a:off x="3387803" y="331509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3E462-39F5-4809-B475-E4397C07EDDD}"/>
              </a:ext>
            </a:extLst>
          </p:cNvPr>
          <p:cNvSpPr txBox="1"/>
          <p:nvPr/>
        </p:nvSpPr>
        <p:spPr>
          <a:xfrm>
            <a:off x="1629004" y="3291822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FFL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9" name="TextBox 176">
            <a:extLst>
              <a:ext uri="{FF2B5EF4-FFF2-40B4-BE49-F238E27FC236}">
                <a16:creationId xmlns:a16="http://schemas.microsoft.com/office/drawing/2014/main" id="{88809559-62CF-4766-A3F5-8D9394B90255}"/>
              </a:ext>
            </a:extLst>
          </p:cNvPr>
          <p:cNvSpPr txBox="1"/>
          <p:nvPr/>
        </p:nvSpPr>
        <p:spPr>
          <a:xfrm>
            <a:off x="1726200" y="38353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</a:t>
            </a:r>
            <a:r>
              <a:rPr lang="en-US" sz="1200" dirty="0"/>
              <a:t>30</a:t>
            </a:r>
            <a:r>
              <a:rPr lang="ru-RU" sz="1200" dirty="0"/>
              <a:t> - 1</a:t>
            </a:r>
            <a:r>
              <a:rPr lang="en-US" sz="1200" dirty="0"/>
              <a:t>2</a:t>
            </a:r>
            <a:r>
              <a:rPr lang="ru-RU" sz="1200" dirty="0"/>
              <a:t>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BD73B380-86FE-42DC-B478-B5557E4FFE98}"/>
              </a:ext>
            </a:extLst>
          </p:cNvPr>
          <p:cNvSpPr txBox="1"/>
          <p:nvPr/>
        </p:nvSpPr>
        <p:spPr>
          <a:xfrm>
            <a:off x="1726200" y="421578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0E5F2C-210E-4E0B-B3B5-82DC4B78F6BC}"/>
              </a:ext>
            </a:extLst>
          </p:cNvPr>
          <p:cNvSpPr txBox="1"/>
          <p:nvPr/>
        </p:nvSpPr>
        <p:spPr>
          <a:xfrm>
            <a:off x="4673125" y="3291822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L-BANNER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0E3CFC6E-1AA6-4630-8A55-20397F9DA0DB}"/>
              </a:ext>
            </a:extLst>
          </p:cNvPr>
          <p:cNvSpPr txBox="1"/>
          <p:nvPr/>
        </p:nvSpPr>
        <p:spPr>
          <a:xfrm>
            <a:off x="4770321" y="38353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6</a:t>
            </a:r>
            <a:r>
              <a:rPr lang="ru-RU" sz="1200" dirty="0"/>
              <a:t>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24" name="TextBox 176">
            <a:extLst>
              <a:ext uri="{FF2B5EF4-FFF2-40B4-BE49-F238E27FC236}">
                <a16:creationId xmlns:a16="http://schemas.microsoft.com/office/drawing/2014/main" id="{3D794410-6CF5-4681-AFC5-A796AA6B3A01}"/>
              </a:ext>
            </a:extLst>
          </p:cNvPr>
          <p:cNvSpPr txBox="1"/>
          <p:nvPr/>
        </p:nvSpPr>
        <p:spPr>
          <a:xfrm>
            <a:off x="4770321" y="421578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47C4A3-BF94-43CF-8721-5DA29C61E184}"/>
              </a:ext>
            </a:extLst>
          </p:cNvPr>
          <p:cNvSpPr/>
          <p:nvPr/>
        </p:nvSpPr>
        <p:spPr>
          <a:xfrm>
            <a:off x="349844" y="503507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160C1A5-E33B-4509-93ED-3119165747FB}"/>
              </a:ext>
            </a:extLst>
          </p:cNvPr>
          <p:cNvSpPr/>
          <p:nvPr/>
        </p:nvSpPr>
        <p:spPr>
          <a:xfrm>
            <a:off x="3387803" y="506005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30ECE7-0703-4B2C-9507-2A187BF4A3F0}"/>
              </a:ext>
            </a:extLst>
          </p:cNvPr>
          <p:cNvSpPr txBox="1"/>
          <p:nvPr/>
        </p:nvSpPr>
        <p:spPr>
          <a:xfrm>
            <a:off x="1629004" y="5036782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L-PIXEL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F066D279-ACFC-4784-8971-97FB5E6B17DC}"/>
              </a:ext>
            </a:extLst>
          </p:cNvPr>
          <p:cNvSpPr txBox="1"/>
          <p:nvPr/>
        </p:nvSpPr>
        <p:spPr>
          <a:xfrm>
            <a:off x="1726200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30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3" name="TextBox 176">
            <a:extLst>
              <a:ext uri="{FF2B5EF4-FFF2-40B4-BE49-F238E27FC236}">
                <a16:creationId xmlns:a16="http://schemas.microsoft.com/office/drawing/2014/main" id="{332EE158-71EB-47F6-AD91-34BB65845D4C}"/>
              </a:ext>
            </a:extLst>
          </p:cNvPr>
          <p:cNvSpPr txBox="1"/>
          <p:nvPr/>
        </p:nvSpPr>
        <p:spPr>
          <a:xfrm>
            <a:off x="1726200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6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02B969-2879-4060-9964-532D6499F98B}"/>
              </a:ext>
            </a:extLst>
          </p:cNvPr>
          <p:cNvSpPr txBox="1"/>
          <p:nvPr/>
        </p:nvSpPr>
        <p:spPr>
          <a:xfrm>
            <a:off x="4673125" y="5036782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L-LEGO II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5" name="TextBox 176">
            <a:extLst>
              <a:ext uri="{FF2B5EF4-FFF2-40B4-BE49-F238E27FC236}">
                <a16:creationId xmlns:a16="http://schemas.microsoft.com/office/drawing/2014/main" id="{636386B9-D8F3-4A59-A237-46523BCD64A6}"/>
              </a:ext>
            </a:extLst>
          </p:cNvPr>
          <p:cNvSpPr txBox="1"/>
          <p:nvPr/>
        </p:nvSpPr>
        <p:spPr>
          <a:xfrm>
            <a:off x="4770321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24</a:t>
            </a:r>
            <a:r>
              <a:rPr lang="ru-RU" sz="1200" dirty="0"/>
              <a:t> - </a:t>
            </a:r>
            <a:r>
              <a:rPr lang="en-US" sz="1200" dirty="0"/>
              <a:t>42</a:t>
            </a:r>
            <a:r>
              <a:rPr lang="ru-RU" sz="1200" dirty="0"/>
              <a:t>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6" name="TextBox 176">
            <a:extLst>
              <a:ext uri="{FF2B5EF4-FFF2-40B4-BE49-F238E27FC236}">
                <a16:creationId xmlns:a16="http://schemas.microsoft.com/office/drawing/2014/main" id="{6110F203-7AB6-48EE-B4E7-10B6A2027132}"/>
              </a:ext>
            </a:extLst>
          </p:cNvPr>
          <p:cNvSpPr txBox="1"/>
          <p:nvPr/>
        </p:nvSpPr>
        <p:spPr>
          <a:xfrm>
            <a:off x="4770321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  <p:pic>
        <p:nvPicPr>
          <p:cNvPr id="37" name="Picture 2" descr="Picture background">
            <a:extLst>
              <a:ext uri="{FF2B5EF4-FFF2-40B4-BE49-F238E27FC236}">
                <a16:creationId xmlns:a16="http://schemas.microsoft.com/office/drawing/2014/main" id="{ADC4AF9E-CA09-490B-8E12-BC70F1BFE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5091" y="0"/>
            <a:ext cx="45669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7B4D40-7F2A-4538-8612-72B54F89D9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80" y="3300366"/>
            <a:ext cx="1275609" cy="12756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A71C91-69BA-47DC-A337-EA4E9EED20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1404" y="4743619"/>
            <a:ext cx="1129566" cy="16273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485D09-65F6-4724-8989-7202109251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11" y="4877552"/>
            <a:ext cx="1029377" cy="14408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7786B05-2488-43F4-90C0-E38E84A26C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26458" y="3328059"/>
            <a:ext cx="1085051" cy="122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79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363801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МАЧТОВОЕ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ОСВЕЩЕНИЕ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47326" y="415469"/>
            <a:ext cx="7717279" cy="442722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СТАДИОНЫ И </a:t>
            </a:r>
            <a:br>
              <a:rPr lang="en-US" sz="2400" dirty="0"/>
            </a:br>
            <a:r>
              <a:rPr lang="ru-RU" sz="2400" dirty="0"/>
              <a:t>ОТКРЫТЫЕ ПЛОЩАДКИ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Ветровая нагрузка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Нагрузка на мачту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Сложный монтаж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9EBD429-9845-49DF-B46D-4ECD2F1F9F58}"/>
              </a:ext>
            </a:extLst>
          </p:cNvPr>
          <p:cNvSpPr/>
          <p:nvPr/>
        </p:nvSpPr>
        <p:spPr>
          <a:xfrm>
            <a:off x="349844" y="329011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A0E88A5-0CE3-425C-B44C-371D32546BF6}"/>
              </a:ext>
            </a:extLst>
          </p:cNvPr>
          <p:cNvSpPr/>
          <p:nvPr/>
        </p:nvSpPr>
        <p:spPr>
          <a:xfrm>
            <a:off x="3387803" y="331509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3E462-39F5-4809-B475-E4397C07EDDD}"/>
              </a:ext>
            </a:extLst>
          </p:cNvPr>
          <p:cNvSpPr txBox="1"/>
          <p:nvPr/>
        </p:nvSpPr>
        <p:spPr>
          <a:xfrm>
            <a:off x="1629004" y="3291822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FFL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9" name="TextBox 176">
            <a:extLst>
              <a:ext uri="{FF2B5EF4-FFF2-40B4-BE49-F238E27FC236}">
                <a16:creationId xmlns:a16="http://schemas.microsoft.com/office/drawing/2014/main" id="{88809559-62CF-4766-A3F5-8D9394B90255}"/>
              </a:ext>
            </a:extLst>
          </p:cNvPr>
          <p:cNvSpPr txBox="1"/>
          <p:nvPr/>
        </p:nvSpPr>
        <p:spPr>
          <a:xfrm>
            <a:off x="1726200" y="38353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</a:t>
            </a:r>
            <a:r>
              <a:rPr lang="en-US" sz="1200" dirty="0"/>
              <a:t>30</a:t>
            </a:r>
            <a:r>
              <a:rPr lang="ru-RU" sz="1200" dirty="0"/>
              <a:t> - 1</a:t>
            </a:r>
            <a:r>
              <a:rPr lang="en-US" sz="1200" dirty="0"/>
              <a:t>2</a:t>
            </a:r>
            <a:r>
              <a:rPr lang="ru-RU" sz="1200" dirty="0"/>
              <a:t>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BD73B380-86FE-42DC-B478-B5557E4FFE98}"/>
              </a:ext>
            </a:extLst>
          </p:cNvPr>
          <p:cNvSpPr txBox="1"/>
          <p:nvPr/>
        </p:nvSpPr>
        <p:spPr>
          <a:xfrm>
            <a:off x="1726200" y="421578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0E5F2C-210E-4E0B-B3B5-82DC4B78F6BC}"/>
              </a:ext>
            </a:extLst>
          </p:cNvPr>
          <p:cNvSpPr txBox="1"/>
          <p:nvPr/>
        </p:nvSpPr>
        <p:spPr>
          <a:xfrm>
            <a:off x="4673125" y="3291822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L-BANNER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0E3CFC6E-1AA6-4630-8A55-20397F9DA0DB}"/>
              </a:ext>
            </a:extLst>
          </p:cNvPr>
          <p:cNvSpPr txBox="1"/>
          <p:nvPr/>
        </p:nvSpPr>
        <p:spPr>
          <a:xfrm>
            <a:off x="4770321" y="38353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6</a:t>
            </a:r>
            <a:r>
              <a:rPr lang="ru-RU" sz="1200" dirty="0"/>
              <a:t>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24" name="TextBox 176">
            <a:extLst>
              <a:ext uri="{FF2B5EF4-FFF2-40B4-BE49-F238E27FC236}">
                <a16:creationId xmlns:a16="http://schemas.microsoft.com/office/drawing/2014/main" id="{3D794410-6CF5-4681-AFC5-A796AA6B3A01}"/>
              </a:ext>
            </a:extLst>
          </p:cNvPr>
          <p:cNvSpPr txBox="1"/>
          <p:nvPr/>
        </p:nvSpPr>
        <p:spPr>
          <a:xfrm>
            <a:off x="4770321" y="421578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47C4A3-BF94-43CF-8721-5DA29C61E184}"/>
              </a:ext>
            </a:extLst>
          </p:cNvPr>
          <p:cNvSpPr/>
          <p:nvPr/>
        </p:nvSpPr>
        <p:spPr>
          <a:xfrm>
            <a:off x="349844" y="503507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30ECE7-0703-4B2C-9507-2A187BF4A3F0}"/>
              </a:ext>
            </a:extLst>
          </p:cNvPr>
          <p:cNvSpPr txBox="1"/>
          <p:nvPr/>
        </p:nvSpPr>
        <p:spPr>
          <a:xfrm>
            <a:off x="1629004" y="5036782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LFL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F066D279-ACFC-4784-8971-97FB5E6B17DC}"/>
              </a:ext>
            </a:extLst>
          </p:cNvPr>
          <p:cNvSpPr txBox="1"/>
          <p:nvPr/>
        </p:nvSpPr>
        <p:spPr>
          <a:xfrm>
            <a:off x="1726200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460</a:t>
            </a:r>
            <a:r>
              <a:rPr lang="ru-RU" sz="1200" dirty="0"/>
              <a:t> - </a:t>
            </a:r>
            <a:r>
              <a:rPr lang="en-US" sz="1200" dirty="0"/>
              <a:t>48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3" name="TextBox 176">
            <a:extLst>
              <a:ext uri="{FF2B5EF4-FFF2-40B4-BE49-F238E27FC236}">
                <a16:creationId xmlns:a16="http://schemas.microsoft.com/office/drawing/2014/main" id="{332EE158-71EB-47F6-AD91-34BB65845D4C}"/>
              </a:ext>
            </a:extLst>
          </p:cNvPr>
          <p:cNvSpPr txBox="1"/>
          <p:nvPr/>
        </p:nvSpPr>
        <p:spPr>
          <a:xfrm>
            <a:off x="1726200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7B4D40-7F2A-4538-8612-72B54F89D9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80" y="3300366"/>
            <a:ext cx="1275609" cy="127560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7786B05-2488-43F4-90C0-E38E84A26C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26458" y="3328059"/>
            <a:ext cx="1085051" cy="122022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3846498-42B7-4222-A4FA-D9ECF845ED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091" y="0"/>
            <a:ext cx="4566909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9256D38-C682-4BB8-B195-7C8A2EEAAEFC}"/>
              </a:ext>
            </a:extLst>
          </p:cNvPr>
          <p:cNvSpPr txBox="1"/>
          <p:nvPr/>
        </p:nvSpPr>
        <p:spPr>
          <a:xfrm>
            <a:off x="7850263" y="260350"/>
            <a:ext cx="410554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Казанская академия тенниса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Республика Татарстан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6BEDD4-C344-42CB-8BFF-D8E7A3B0D5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5056856"/>
            <a:ext cx="1226626" cy="124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56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1D41664-0CE8-40E0-BE33-82D72252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АРХИТЕКТУРНАЯ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ПОДСВЕТКА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04F21B-C5CA-4FDB-9A48-AAE1378AA2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228299"/>
            <a:ext cx="6096000" cy="5629701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57F3ABE-BF8A-4131-9EC3-0E1EA56CA743}"/>
              </a:ext>
            </a:extLst>
          </p:cNvPr>
          <p:cNvGrpSpPr/>
          <p:nvPr/>
        </p:nvGrpSpPr>
        <p:grpSpPr>
          <a:xfrm>
            <a:off x="5256661" y="3188458"/>
            <a:ext cx="1678677" cy="1709381"/>
            <a:chOff x="627792" y="-2019782"/>
            <a:chExt cx="1678677" cy="170938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640706D6-4BFC-4242-8ED9-E55C0CFF4E5A}"/>
                </a:ext>
              </a:extLst>
            </p:cNvPr>
            <p:cNvSpPr/>
            <p:nvPr/>
          </p:nvSpPr>
          <p:spPr>
            <a:xfrm>
              <a:off x="627792" y="-2019782"/>
              <a:ext cx="1678677" cy="17093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338" name="Picture 2" descr="Picture background">
              <a:extLst>
                <a:ext uri="{FF2B5EF4-FFF2-40B4-BE49-F238E27FC236}">
                  <a16:creationId xmlns:a16="http://schemas.microsoft.com/office/drawing/2014/main" id="{1F4885CC-C0DE-498F-BC70-FB55472B17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2884" y="-1872979"/>
              <a:ext cx="1448495" cy="1415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73AF11-C360-4C70-A3C3-4F1C996404EB}"/>
              </a:ext>
            </a:extLst>
          </p:cNvPr>
          <p:cNvSpPr/>
          <p:nvPr/>
        </p:nvSpPr>
        <p:spPr>
          <a:xfrm>
            <a:off x="1399443" y="254039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C9B68-7C60-4584-AA8B-7CA34BD00835}"/>
              </a:ext>
            </a:extLst>
          </p:cNvPr>
          <p:cNvSpPr txBox="1"/>
          <p:nvPr/>
        </p:nvSpPr>
        <p:spPr>
          <a:xfrm>
            <a:off x="2678603" y="2542109"/>
            <a:ext cx="19776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L-CONTOUR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" name="TextBox 176">
            <a:extLst>
              <a:ext uri="{FF2B5EF4-FFF2-40B4-BE49-F238E27FC236}">
                <a16:creationId xmlns:a16="http://schemas.microsoft.com/office/drawing/2014/main" id="{1CE795A1-E71C-4B8A-BE20-5A5C3C6C689B}"/>
              </a:ext>
            </a:extLst>
          </p:cNvPr>
          <p:cNvSpPr txBox="1"/>
          <p:nvPr/>
        </p:nvSpPr>
        <p:spPr>
          <a:xfrm>
            <a:off x="2775799" y="308560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1,9 - 21,6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" name="TextBox 176">
            <a:extLst>
              <a:ext uri="{FF2B5EF4-FFF2-40B4-BE49-F238E27FC236}">
                <a16:creationId xmlns:a16="http://schemas.microsoft.com/office/drawing/2014/main" id="{3333FAB4-23A4-43F6-8031-B4595AEA9590}"/>
              </a:ext>
            </a:extLst>
          </p:cNvPr>
          <p:cNvSpPr txBox="1"/>
          <p:nvPr/>
        </p:nvSpPr>
        <p:spPr>
          <a:xfrm>
            <a:off x="2775799" y="346606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24</a:t>
            </a:r>
            <a:r>
              <a:rPr lang="en-US" sz="1200" dirty="0"/>
              <a:t>DC</a:t>
            </a:r>
            <a:br>
              <a:rPr lang="ru-RU" sz="1200" b="0" dirty="0"/>
            </a:br>
            <a:r>
              <a:rPr lang="ru-RU" sz="1000" b="0" dirty="0"/>
              <a:t>Питание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1DADBCA-6D15-4B3E-8A09-CA3A58808362}"/>
              </a:ext>
            </a:extLst>
          </p:cNvPr>
          <p:cNvSpPr/>
          <p:nvPr/>
        </p:nvSpPr>
        <p:spPr>
          <a:xfrm>
            <a:off x="1399443" y="428535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2D5AEC-D2BB-4943-A243-960B3DB0A094}"/>
              </a:ext>
            </a:extLst>
          </p:cNvPr>
          <p:cNvSpPr txBox="1"/>
          <p:nvPr/>
        </p:nvSpPr>
        <p:spPr>
          <a:xfrm>
            <a:off x="2678603" y="4287069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L-LINE A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6" name="TextBox 176">
            <a:extLst>
              <a:ext uri="{FF2B5EF4-FFF2-40B4-BE49-F238E27FC236}">
                <a16:creationId xmlns:a16="http://schemas.microsoft.com/office/drawing/2014/main" id="{F70AC2D1-2D49-4156-A6D1-79A0B1F946EE}"/>
              </a:ext>
            </a:extLst>
          </p:cNvPr>
          <p:cNvSpPr txBox="1"/>
          <p:nvPr/>
        </p:nvSpPr>
        <p:spPr>
          <a:xfrm>
            <a:off x="2775799" y="483056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</a:t>
            </a:r>
            <a:r>
              <a:rPr lang="ru-RU" sz="1200" dirty="0"/>
              <a:t>,5 - 54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7" name="TextBox 176">
            <a:extLst>
              <a:ext uri="{FF2B5EF4-FFF2-40B4-BE49-F238E27FC236}">
                <a16:creationId xmlns:a16="http://schemas.microsoft.com/office/drawing/2014/main" id="{E59DEE2A-6DFF-42F9-89A0-F4B002FC28AA}"/>
              </a:ext>
            </a:extLst>
          </p:cNvPr>
          <p:cNvSpPr txBox="1"/>
          <p:nvPr/>
        </p:nvSpPr>
        <p:spPr>
          <a:xfrm>
            <a:off x="2775799" y="521102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</a:t>
            </a:r>
            <a:r>
              <a:rPr lang="ru-RU" sz="1200" dirty="0"/>
              <a:t>3 - 38</a:t>
            </a:r>
            <a:r>
              <a:rPr lang="en-US" sz="1200" dirty="0"/>
              <a:t>DC</a:t>
            </a:r>
            <a:br>
              <a:rPr lang="ru-RU" sz="1200" b="0" dirty="0"/>
            </a:br>
            <a:r>
              <a:rPr lang="ru-RU" sz="1000" b="0" dirty="0"/>
              <a:t>Питание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EF083-DAF9-4D11-88CC-543A67EB0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29" y="4332053"/>
            <a:ext cx="2081223" cy="117068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05E0437-D6CA-419C-8AE3-73E5A3C22B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40" y="2467747"/>
            <a:ext cx="2562726" cy="14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43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DDA7C-7F10-43F9-9BF0-01AF4ED892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943" y="1648047"/>
            <a:ext cx="6526057" cy="4925789"/>
          </a:xfrm>
          <a:prstGeom prst="rect">
            <a:avLst/>
          </a:prstGeom>
        </p:spPr>
      </p:pic>
      <p:sp>
        <p:nvSpPr>
          <p:cNvPr id="37" name="Текст 2">
            <a:extLst>
              <a:ext uri="{FF2B5EF4-FFF2-40B4-BE49-F238E27FC236}">
                <a16:creationId xmlns:a16="http://schemas.microsoft.com/office/drawing/2014/main" id="{63D6414A-90E2-4DD1-B28E-120E880CDBB9}"/>
              </a:ext>
            </a:extLst>
          </p:cNvPr>
          <p:cNvSpPr txBox="1">
            <a:spLocks/>
          </p:cNvSpPr>
          <p:nvPr/>
        </p:nvSpPr>
        <p:spPr>
          <a:xfrm>
            <a:off x="258872" y="1551449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L-BANNER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4B4B7727-3460-4D7E-8C7B-DF27B353DF00}"/>
              </a:ext>
            </a:extLst>
          </p:cNvPr>
          <p:cNvSpPr txBox="1">
            <a:spLocks/>
          </p:cNvSpPr>
          <p:nvPr/>
        </p:nvSpPr>
        <p:spPr>
          <a:xfrm>
            <a:off x="2233997" y="2438451"/>
            <a:ext cx="218380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C</a:t>
            </a:r>
            <a:r>
              <a:rPr lang="ru-RU" sz="1600" b="0" dirty="0">
                <a:latin typeface="+mj-lt"/>
              </a:rPr>
              <a:t>СВ </a:t>
            </a:r>
            <a:r>
              <a:rPr lang="en-US" sz="1600" b="0" dirty="0">
                <a:latin typeface="+mj-lt"/>
              </a:rPr>
              <a:t>CLIP-IN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15D7E7FF-0E77-4372-A62C-C14C9B9382D5}"/>
              </a:ext>
            </a:extLst>
          </p:cNvPr>
          <p:cNvSpPr txBox="1">
            <a:spLocks/>
          </p:cNvSpPr>
          <p:nvPr/>
        </p:nvSpPr>
        <p:spPr>
          <a:xfrm>
            <a:off x="261180" y="3747813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>
                <a:latin typeface="+mj-lt"/>
              </a:rPr>
              <a:t>ДСО</a:t>
            </a:r>
            <a:endParaRPr lang="en-US" sz="1600" b="0" dirty="0">
              <a:latin typeface="+mj-lt"/>
            </a:endParaRP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6F464864-E9B5-4368-AC52-31C28EF7BEAC}"/>
              </a:ext>
            </a:extLst>
          </p:cNvPr>
          <p:cNvSpPr txBox="1">
            <a:spLocks/>
          </p:cNvSpPr>
          <p:nvPr/>
        </p:nvSpPr>
        <p:spPr>
          <a:xfrm>
            <a:off x="1686481" y="5238444"/>
            <a:ext cx="2385789" cy="2906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L-PARK STICK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B58F7-A935-47B7-8226-7500E22AB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89" y="4032173"/>
            <a:ext cx="740897" cy="1171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>
                <a:solidFill>
                  <a:schemeClr val="bg1"/>
                </a:solidFill>
              </a:rPr>
              <a:t>АССОРТИМЕНТ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/>
              <a:t>ДЛЯ СПОРТОБЪЕКТА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102416" y="1832624"/>
            <a:ext cx="9729495" cy="637211"/>
          </a:xfrm>
          <a:prstGeom prst="bentConnector3">
            <a:avLst>
              <a:gd name="adj1" fmla="val 100051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4283373" y="2846957"/>
            <a:ext cx="6848915" cy="277674"/>
          </a:xfrm>
          <a:prstGeom prst="bentConnector3">
            <a:avLst>
              <a:gd name="adj1" fmla="val 100242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>
            <a:off x="2697513" y="4226041"/>
            <a:ext cx="7119347" cy="269480"/>
          </a:xfrm>
          <a:prstGeom prst="bentConnector3">
            <a:avLst>
              <a:gd name="adj1" fmla="val 10004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Соединитель: уступ 88">
            <a:extLst>
              <a:ext uri="{FF2B5EF4-FFF2-40B4-BE49-F238E27FC236}">
                <a16:creationId xmlns:a16="http://schemas.microsoft.com/office/drawing/2014/main" id="{F5BDB915-ECA1-4CF4-B725-61EC9007B7E8}"/>
              </a:ext>
            </a:extLst>
          </p:cNvPr>
          <p:cNvCxnSpPr>
            <a:cxnSpLocks/>
          </p:cNvCxnSpPr>
          <p:nvPr/>
        </p:nvCxnSpPr>
        <p:spPr>
          <a:xfrm flipV="1">
            <a:off x="4331170" y="5800794"/>
            <a:ext cx="3866671" cy="406922"/>
          </a:xfrm>
          <a:prstGeom prst="bentConnector3">
            <a:avLst>
              <a:gd name="adj1" fmla="val 100321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7" name="Текст 2">
            <a:extLst>
              <a:ext uri="{FF2B5EF4-FFF2-40B4-BE49-F238E27FC236}">
                <a16:creationId xmlns:a16="http://schemas.microsoft.com/office/drawing/2014/main" id="{A69CA854-54C7-41A0-AF40-977D84E90F26}"/>
              </a:ext>
            </a:extLst>
          </p:cNvPr>
          <p:cNvSpPr txBox="1">
            <a:spLocks/>
          </p:cNvSpPr>
          <p:nvPr/>
        </p:nvSpPr>
        <p:spPr>
          <a:xfrm>
            <a:off x="2102416" y="1826892"/>
            <a:ext cx="2315385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мачтовое освещение</a:t>
            </a:r>
            <a:endParaRPr lang="en-US" sz="1600" b="0" dirty="0"/>
          </a:p>
        </p:txBody>
      </p:sp>
      <p:sp>
        <p:nvSpPr>
          <p:cNvPr id="98" name="Текст 2">
            <a:extLst>
              <a:ext uri="{FF2B5EF4-FFF2-40B4-BE49-F238E27FC236}">
                <a16:creationId xmlns:a16="http://schemas.microsoft.com/office/drawing/2014/main" id="{3E8669AE-A4AD-4E70-9209-4F10C4CD4C0F}"/>
              </a:ext>
            </a:extLst>
          </p:cNvPr>
          <p:cNvSpPr txBox="1">
            <a:spLocks/>
          </p:cNvSpPr>
          <p:nvPr/>
        </p:nvSpPr>
        <p:spPr>
          <a:xfrm>
            <a:off x="5699363" y="2544093"/>
            <a:ext cx="128915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офис</a:t>
            </a:r>
            <a:endParaRPr lang="en-US" sz="1600" b="0" dirty="0"/>
          </a:p>
        </p:txBody>
      </p:sp>
      <p:sp>
        <p:nvSpPr>
          <p:cNvPr id="99" name="Текст 2">
            <a:extLst>
              <a:ext uri="{FF2B5EF4-FFF2-40B4-BE49-F238E27FC236}">
                <a16:creationId xmlns:a16="http://schemas.microsoft.com/office/drawing/2014/main" id="{52A11E6C-E2E5-4411-BC12-45BADED19188}"/>
              </a:ext>
            </a:extLst>
          </p:cNvPr>
          <p:cNvSpPr txBox="1">
            <a:spLocks/>
          </p:cNvSpPr>
          <p:nvPr/>
        </p:nvSpPr>
        <p:spPr>
          <a:xfrm>
            <a:off x="2624697" y="4241668"/>
            <a:ext cx="2829805" cy="3627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технические помещения</a:t>
            </a:r>
            <a:endParaRPr lang="en-US" sz="1600" b="0" dirty="0"/>
          </a:p>
        </p:txBody>
      </p:sp>
      <p:sp>
        <p:nvSpPr>
          <p:cNvPr id="100" name="Текст 2">
            <a:extLst>
              <a:ext uri="{FF2B5EF4-FFF2-40B4-BE49-F238E27FC236}">
                <a16:creationId xmlns:a16="http://schemas.microsoft.com/office/drawing/2014/main" id="{C3CD3948-DFBA-4B59-AFF9-3D50F44C4EAE}"/>
              </a:ext>
            </a:extLst>
          </p:cNvPr>
          <p:cNvSpPr txBox="1">
            <a:spLocks/>
          </p:cNvSpPr>
          <p:nvPr/>
        </p:nvSpPr>
        <p:spPr>
          <a:xfrm>
            <a:off x="4358016" y="5909714"/>
            <a:ext cx="3132884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прилегающие территории</a:t>
            </a:r>
            <a:endParaRPr lang="en-US" sz="1600" b="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AC80FD-0492-4FDB-99EC-6B51404F7826}"/>
              </a:ext>
            </a:extLst>
          </p:cNvPr>
          <p:cNvSpPr txBox="1"/>
          <p:nvPr/>
        </p:nvSpPr>
        <p:spPr>
          <a:xfrm>
            <a:off x="1859002" y="1554189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9FB9599-C771-449A-9BB6-6F1FDD97B686}"/>
              </a:ext>
            </a:extLst>
          </p:cNvPr>
          <p:cNvSpPr/>
          <p:nvPr/>
        </p:nvSpPr>
        <p:spPr>
          <a:xfrm>
            <a:off x="4338197" y="2435198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5FEA137-0977-42D3-A16A-F54203C3B6C7}"/>
              </a:ext>
            </a:extLst>
          </p:cNvPr>
          <p:cNvSpPr txBox="1"/>
          <p:nvPr/>
        </p:nvSpPr>
        <p:spPr>
          <a:xfrm>
            <a:off x="4355797" y="2469835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1182092B-2B47-48A9-ABDD-E913DEE61513}"/>
              </a:ext>
            </a:extLst>
          </p:cNvPr>
          <p:cNvSpPr txBox="1">
            <a:spLocks/>
          </p:cNvSpPr>
          <p:nvPr/>
        </p:nvSpPr>
        <p:spPr>
          <a:xfrm>
            <a:off x="5614483" y="1520705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D109F5E4-BD5A-4581-87F5-FEA091835EBC}"/>
              </a:ext>
            </a:extLst>
          </p:cNvPr>
          <p:cNvSpPr txBox="1">
            <a:spLocks/>
          </p:cNvSpPr>
          <p:nvPr/>
        </p:nvSpPr>
        <p:spPr>
          <a:xfrm>
            <a:off x="4732592" y="1520706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451CE64-8E47-419E-A439-BAC03D983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16" y="2747449"/>
            <a:ext cx="740897" cy="117126"/>
          </a:xfrm>
          <a:prstGeom prst="rect">
            <a:avLst/>
          </a:prstGeom>
        </p:spPr>
      </p:pic>
      <p:sp>
        <p:nvSpPr>
          <p:cNvPr id="47" name="Текст 2">
            <a:extLst>
              <a:ext uri="{FF2B5EF4-FFF2-40B4-BE49-F238E27FC236}">
                <a16:creationId xmlns:a16="http://schemas.microsoft.com/office/drawing/2014/main" id="{C9718A7D-45B8-478C-8163-3F4EBBB90004}"/>
              </a:ext>
            </a:extLst>
          </p:cNvPr>
          <p:cNvSpPr txBox="1">
            <a:spLocks/>
          </p:cNvSpPr>
          <p:nvPr/>
        </p:nvSpPr>
        <p:spPr>
          <a:xfrm>
            <a:off x="6496374" y="1520704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F328F155-45E4-4083-A45C-182C04880C32}"/>
              </a:ext>
            </a:extLst>
          </p:cNvPr>
          <p:cNvSpPr txBox="1">
            <a:spLocks/>
          </p:cNvSpPr>
          <p:nvPr/>
        </p:nvSpPr>
        <p:spPr>
          <a:xfrm>
            <a:off x="7492553" y="2561991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BAC51BFD-3CA7-4063-940B-DD07B2749C39}"/>
              </a:ext>
            </a:extLst>
          </p:cNvPr>
          <p:cNvSpPr txBox="1">
            <a:spLocks/>
          </p:cNvSpPr>
          <p:nvPr/>
        </p:nvSpPr>
        <p:spPr>
          <a:xfrm>
            <a:off x="6610662" y="2561992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8C19981C-8B6A-4FF3-96C7-8EE7690D6334}"/>
              </a:ext>
            </a:extLst>
          </p:cNvPr>
          <p:cNvSpPr txBox="1">
            <a:spLocks/>
          </p:cNvSpPr>
          <p:nvPr/>
        </p:nvSpPr>
        <p:spPr>
          <a:xfrm>
            <a:off x="8374444" y="2561990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864B940-0B2F-49F2-A429-8799555EF1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79" y="1855054"/>
            <a:ext cx="704741" cy="131315"/>
          </a:xfrm>
          <a:prstGeom prst="rect">
            <a:avLst/>
          </a:prstGeom>
        </p:spPr>
      </p:pic>
      <p:sp>
        <p:nvSpPr>
          <p:cNvPr id="53" name="Текст 2">
            <a:extLst>
              <a:ext uri="{FF2B5EF4-FFF2-40B4-BE49-F238E27FC236}">
                <a16:creationId xmlns:a16="http://schemas.microsoft.com/office/drawing/2014/main" id="{50E11BF4-7CEA-4DD3-8B1C-A58A40793394}"/>
              </a:ext>
            </a:extLst>
          </p:cNvPr>
          <p:cNvSpPr txBox="1">
            <a:spLocks/>
          </p:cNvSpPr>
          <p:nvPr/>
        </p:nvSpPr>
        <p:spPr>
          <a:xfrm>
            <a:off x="7378265" y="1520704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dmx512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AD8F5A-8580-4310-8202-98C6F0B39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74107" y="1827908"/>
            <a:ext cx="1163413" cy="130186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5822AD1-F4FB-4354-8B49-7B7F92262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073" y="5538263"/>
            <a:ext cx="704741" cy="1313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6DC6FE-3037-4A43-B825-D87E8ABEAB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55394" y="5376401"/>
            <a:ext cx="1110549" cy="1416960"/>
          </a:xfrm>
          <a:prstGeom prst="rect">
            <a:avLst/>
          </a:prstGeom>
        </p:spPr>
      </p:pic>
      <p:sp>
        <p:nvSpPr>
          <p:cNvPr id="62" name="Текст 2">
            <a:extLst>
              <a:ext uri="{FF2B5EF4-FFF2-40B4-BE49-F238E27FC236}">
                <a16:creationId xmlns:a16="http://schemas.microsoft.com/office/drawing/2014/main" id="{DD84337F-3E87-402A-8112-581F28AC7C00}"/>
              </a:ext>
            </a:extLst>
          </p:cNvPr>
          <p:cNvSpPr txBox="1">
            <a:spLocks/>
          </p:cNvSpPr>
          <p:nvPr/>
        </p:nvSpPr>
        <p:spPr>
          <a:xfrm>
            <a:off x="4466622" y="6301919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77207706-1662-4977-BDF0-B8098EFB533F}"/>
              </a:ext>
            </a:extLst>
          </p:cNvPr>
          <p:cNvSpPr txBox="1">
            <a:spLocks/>
          </p:cNvSpPr>
          <p:nvPr/>
        </p:nvSpPr>
        <p:spPr>
          <a:xfrm>
            <a:off x="5348513" y="6301918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D5EFC93-0714-43F3-B6F5-2319ABF3F0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040" y="2337229"/>
            <a:ext cx="1721354" cy="17213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024C39-D6D3-4A09-9980-A9C7F5154B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96910">
            <a:off x="1192992" y="3556266"/>
            <a:ext cx="1163413" cy="1429059"/>
          </a:xfrm>
          <a:prstGeom prst="rect">
            <a:avLst/>
          </a:prstGeom>
        </p:spPr>
      </p:pic>
      <p:sp>
        <p:nvSpPr>
          <p:cNvPr id="68" name="Текст 2">
            <a:extLst>
              <a:ext uri="{FF2B5EF4-FFF2-40B4-BE49-F238E27FC236}">
                <a16:creationId xmlns:a16="http://schemas.microsoft.com/office/drawing/2014/main" id="{3C4CBDB4-7937-4888-8B92-BC6431ECE049}"/>
              </a:ext>
            </a:extLst>
          </p:cNvPr>
          <p:cNvSpPr txBox="1">
            <a:spLocks/>
          </p:cNvSpPr>
          <p:nvPr/>
        </p:nvSpPr>
        <p:spPr>
          <a:xfrm>
            <a:off x="3584731" y="3907811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69" name="Текст 2">
            <a:extLst>
              <a:ext uri="{FF2B5EF4-FFF2-40B4-BE49-F238E27FC236}">
                <a16:creationId xmlns:a16="http://schemas.microsoft.com/office/drawing/2014/main" id="{859D8E82-64D5-4084-9311-EC0807E87E0E}"/>
              </a:ext>
            </a:extLst>
          </p:cNvPr>
          <p:cNvSpPr txBox="1">
            <a:spLocks/>
          </p:cNvSpPr>
          <p:nvPr/>
        </p:nvSpPr>
        <p:spPr>
          <a:xfrm>
            <a:off x="2702840" y="3907812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70" name="Текст 2">
            <a:extLst>
              <a:ext uri="{FF2B5EF4-FFF2-40B4-BE49-F238E27FC236}">
                <a16:creationId xmlns:a16="http://schemas.microsoft.com/office/drawing/2014/main" id="{234DA510-59E7-4AA9-AD3C-BDA5F349912A}"/>
              </a:ext>
            </a:extLst>
          </p:cNvPr>
          <p:cNvSpPr txBox="1">
            <a:spLocks/>
          </p:cNvSpPr>
          <p:nvPr/>
        </p:nvSpPr>
        <p:spPr>
          <a:xfrm>
            <a:off x="4466622" y="3907810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87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2">
            <a:extLst>
              <a:ext uri="{FF2B5EF4-FFF2-40B4-BE49-F238E27FC236}">
                <a16:creationId xmlns:a16="http://schemas.microsoft.com/office/drawing/2014/main" id="{66B122E9-C97A-484F-B68D-A1A1A6D06EC4}"/>
              </a:ext>
            </a:extLst>
          </p:cNvPr>
          <p:cNvSpPr txBox="1">
            <a:spLocks/>
          </p:cNvSpPr>
          <p:nvPr/>
        </p:nvSpPr>
        <p:spPr>
          <a:xfrm>
            <a:off x="9826962" y="1862457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 err="1"/>
              <a:t>дво</a:t>
            </a:r>
            <a:endParaRPr lang="ru-RU" sz="1600" b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71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>
                <a:solidFill>
                  <a:schemeClr val="accent2"/>
                </a:solidFill>
              </a:rPr>
              <a:t>5 </a:t>
            </a:r>
            <a:r>
              <a:rPr lang="ru-RU" sz="2400" dirty="0">
                <a:solidFill>
                  <a:schemeClr val="accent2"/>
                </a:solidFill>
              </a:rPr>
              <a:t>РЕШЕНИЙ </a:t>
            </a:r>
            <a:r>
              <a:rPr lang="ru-RU" sz="2400" dirty="0">
                <a:solidFill>
                  <a:schemeClr val="bg1"/>
                </a:solidFill>
              </a:rPr>
              <a:t>ДЛЯ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КОМПЛЕКСНОГО ОСВЕЩЕНИЯ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F928A5F-A14F-4607-AD93-0053927B07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253" y="526412"/>
            <a:ext cx="2296158" cy="193349"/>
          </a:xfrm>
          <a:prstGeom prst="rect">
            <a:avLst/>
          </a:prstGeom>
        </p:spPr>
      </p:pic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8CB9D0FC-556B-4C85-AD7C-419EF59DA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587481"/>
              </p:ext>
            </p:extLst>
          </p:nvPr>
        </p:nvGraphicFramePr>
        <p:xfrm>
          <a:off x="343304" y="3223495"/>
          <a:ext cx="11261794" cy="28693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857896">
                  <a:extLst>
                    <a:ext uri="{9D8B030D-6E8A-4147-A177-3AD203B41FA5}">
                      <a16:colId xmlns:a16="http://schemas.microsoft.com/office/drawing/2014/main" val="469730892"/>
                    </a:ext>
                  </a:extLst>
                </a:gridCol>
                <a:gridCol w="1876722">
                  <a:extLst>
                    <a:ext uri="{9D8B030D-6E8A-4147-A177-3AD203B41FA5}">
                      <a16:colId xmlns:a16="http://schemas.microsoft.com/office/drawing/2014/main" val="2647339665"/>
                    </a:ext>
                  </a:extLst>
                </a:gridCol>
                <a:gridCol w="1897011">
                  <a:extLst>
                    <a:ext uri="{9D8B030D-6E8A-4147-A177-3AD203B41FA5}">
                      <a16:colId xmlns:a16="http://schemas.microsoft.com/office/drawing/2014/main" val="147678930"/>
                    </a:ext>
                  </a:extLst>
                </a:gridCol>
                <a:gridCol w="1846288">
                  <a:extLst>
                    <a:ext uri="{9D8B030D-6E8A-4147-A177-3AD203B41FA5}">
                      <a16:colId xmlns:a16="http://schemas.microsoft.com/office/drawing/2014/main" val="131063394"/>
                    </a:ext>
                  </a:extLst>
                </a:gridCol>
                <a:gridCol w="1907155">
                  <a:extLst>
                    <a:ext uri="{9D8B030D-6E8A-4147-A177-3AD203B41FA5}">
                      <a16:colId xmlns:a16="http://schemas.microsoft.com/office/drawing/2014/main" val="1366398950"/>
                    </a:ext>
                  </a:extLst>
                </a:gridCol>
                <a:gridCol w="1876722">
                  <a:extLst>
                    <a:ext uri="{9D8B030D-6E8A-4147-A177-3AD203B41FA5}">
                      <a16:colId xmlns:a16="http://schemas.microsoft.com/office/drawing/2014/main" val="2970746842"/>
                    </a:ext>
                  </a:extLst>
                </a:gridCol>
              </a:tblGrid>
              <a:tr h="54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Мощность,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Вт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230 - 1200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- 100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10602"/>
                  </a:ext>
                </a:extLst>
              </a:tr>
              <a:tr h="6598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Световой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поток, лм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26420 - 165984</a:t>
                      </a:r>
                      <a:endParaRPr lang="ru-RU" sz="1400" b="0" i="0" u="none" strike="noStrike" baseline="0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55850 - 56537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1176 - 13500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2660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- 1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44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00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1763 - 6774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421766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52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КСС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A, W, WL, F15, F30, D60, C120</a:t>
                      </a:r>
                      <a:endParaRPr lang="ru-RU" sz="1400" b="0" i="0" u="none" strike="noStrike" baseline="0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К8, К15, Г30,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25х100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Г30, К15,</a:t>
                      </a:r>
                      <a:b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ГСП-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II, 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ГСП105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К15, К40,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34780"/>
                  </a:ext>
                </a:extLst>
              </a:tr>
              <a:tr h="565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Световая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отдача, лм/Вт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135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140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120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29508"/>
                  </a:ext>
                </a:extLst>
              </a:tr>
              <a:tr h="4710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Степень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защиты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20,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83380"/>
                  </a:ext>
                </a:extLst>
              </a:tr>
            </a:tbl>
          </a:graphicData>
        </a:graphic>
      </p:graphicFrame>
      <p:sp>
        <p:nvSpPr>
          <p:cNvPr id="56" name="Текст 2">
            <a:extLst>
              <a:ext uri="{FF2B5EF4-FFF2-40B4-BE49-F238E27FC236}">
                <a16:creationId xmlns:a16="http://schemas.microsoft.com/office/drawing/2014/main" id="{8B2C2EC6-69A8-42AB-99D8-FAF4F195D3CF}"/>
              </a:ext>
            </a:extLst>
          </p:cNvPr>
          <p:cNvSpPr txBox="1">
            <a:spLocks/>
          </p:cNvSpPr>
          <p:nvPr/>
        </p:nvSpPr>
        <p:spPr>
          <a:xfrm>
            <a:off x="7922041" y="1852831"/>
            <a:ext cx="1112180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l-trade ii</a:t>
            </a:r>
            <a:endParaRPr lang="ru-RU" sz="1600" b="0" dirty="0"/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61D119F6-DFE8-42A5-87B5-46A2B5B740D5}"/>
              </a:ext>
            </a:extLst>
          </p:cNvPr>
          <p:cNvSpPr txBox="1">
            <a:spLocks/>
          </p:cNvSpPr>
          <p:nvPr/>
        </p:nvSpPr>
        <p:spPr>
          <a:xfrm>
            <a:off x="2297242" y="1852830"/>
            <a:ext cx="1401629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ffl</a:t>
            </a:r>
            <a:endParaRPr lang="ru-RU" sz="1600" b="0" dirty="0"/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84831DCF-9F01-4DDC-81D6-7847C98A7B9E}"/>
              </a:ext>
            </a:extLst>
          </p:cNvPr>
          <p:cNvSpPr txBox="1">
            <a:spLocks/>
          </p:cNvSpPr>
          <p:nvPr/>
        </p:nvSpPr>
        <p:spPr>
          <a:xfrm>
            <a:off x="4120817" y="1852830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l-banner</a:t>
            </a:r>
            <a:endParaRPr lang="ru-RU" sz="1600" b="0" dirty="0"/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9F4E0BC7-7F3F-4202-8968-D0B35AC033D2}"/>
              </a:ext>
            </a:extLst>
          </p:cNvPr>
          <p:cNvSpPr txBox="1">
            <a:spLocks/>
          </p:cNvSpPr>
          <p:nvPr/>
        </p:nvSpPr>
        <p:spPr>
          <a:xfrm>
            <a:off x="6096001" y="1852830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 err="1"/>
              <a:t>дсо</a:t>
            </a:r>
            <a:endParaRPr lang="ru-RU" sz="1600" b="0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61303D1-7CC8-488F-B1A1-80723D4675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084" y="1670606"/>
            <a:ext cx="1068320" cy="16888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CA3F576-D836-4E75-8397-00067A6B7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635" y="1670606"/>
            <a:ext cx="1068320" cy="16888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15942F5-B119-4B3D-B119-28C9A8A3DE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522" y="1680233"/>
            <a:ext cx="1068320" cy="1688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451C789-2CF8-481E-9133-D5AD55B26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639" y="1670605"/>
            <a:ext cx="906382" cy="1688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479B8D7-94C9-47A1-B74F-CC7D86082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609" y="1676622"/>
            <a:ext cx="906382" cy="16888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19F5153-A3DF-4CA9-9332-52A11A1B5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65" y="1945682"/>
            <a:ext cx="1133582" cy="11335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E0CF9E1-8638-4B70-8FB8-53C037A9C9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22236" y="1932627"/>
            <a:ext cx="940558" cy="105248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D2E1675-7986-41AD-9E40-D7B9AC1273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6496837" y="1801692"/>
            <a:ext cx="1073967" cy="131435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0DB87C4-4A62-48FF-8F46-D3875587BD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242023" y="1805713"/>
            <a:ext cx="1264079" cy="12640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A73581-9A11-4D72-A544-86F1A4C36D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52540">
            <a:off x="8045465" y="2041722"/>
            <a:ext cx="1366795" cy="91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01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FFL</a:t>
            </a:r>
            <a:r>
              <a:rPr lang="ru-RU" sz="2800" dirty="0">
                <a:solidFill>
                  <a:schemeClr val="bg1"/>
                </a:solidFill>
              </a:rPr>
              <a:t> С АССИМЕТ-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РИЧНОЙ ОПТИКОЙ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F8D7ED27-9D89-4C4A-A50D-07E050E2BBC5}"/>
              </a:ext>
            </a:extLst>
          </p:cNvPr>
          <p:cNvSpPr txBox="1">
            <a:spLocks/>
          </p:cNvSpPr>
          <p:nvPr/>
        </p:nvSpPr>
        <p:spPr>
          <a:xfrm>
            <a:off x="6301874" y="3775180"/>
            <a:ext cx="2674954" cy="729803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IP66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До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 модулей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 установке.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Высота модуля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13 см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ED3B0978-8EC0-470B-9A11-B2ECE5AF6273}"/>
              </a:ext>
            </a:extLst>
          </p:cNvPr>
          <p:cNvSpPr txBox="1">
            <a:spLocks/>
          </p:cNvSpPr>
          <p:nvPr/>
        </p:nvSpPr>
        <p:spPr>
          <a:xfrm>
            <a:off x="6368547" y="3458813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7D2AD1F-9196-400D-A9F6-C0DF474C78FF}"/>
              </a:ext>
            </a:extLst>
          </p:cNvPr>
          <p:cNvSpPr txBox="1">
            <a:spLocks/>
          </p:cNvSpPr>
          <p:nvPr/>
        </p:nvSpPr>
        <p:spPr>
          <a:xfrm>
            <a:off x="6301874" y="4893359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E722D5CD-507B-4A8D-9E1F-FBF839CF2BF8}"/>
              </a:ext>
            </a:extLst>
          </p:cNvPr>
          <p:cNvSpPr txBox="1">
            <a:spLocks/>
          </p:cNvSpPr>
          <p:nvPr/>
        </p:nvSpPr>
        <p:spPr>
          <a:xfrm>
            <a:off x="6368548" y="4576992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62083D-A90B-405D-9E0D-C4EE7AB448CA}"/>
              </a:ext>
            </a:extLst>
          </p:cNvPr>
          <p:cNvSpPr txBox="1"/>
          <p:nvPr/>
        </p:nvSpPr>
        <p:spPr>
          <a:xfrm>
            <a:off x="7801158" y="1487134"/>
            <a:ext cx="4283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решение для</a:t>
            </a:r>
            <a:br>
              <a:rPr lang="ru-RU" sz="2400" dirty="0"/>
            </a:br>
            <a:r>
              <a:rPr lang="ru-RU" sz="2400" dirty="0"/>
              <a:t>направленного освещения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CDF58C-2314-46F5-9A72-222D6DE6C488}"/>
              </a:ext>
            </a:extLst>
          </p:cNvPr>
          <p:cNvSpPr txBox="1"/>
          <p:nvPr/>
        </p:nvSpPr>
        <p:spPr>
          <a:xfrm>
            <a:off x="6262928" y="1578670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FFL</a:t>
            </a:r>
            <a:endParaRPr lang="ru-RU" sz="3600" dirty="0">
              <a:latin typeface="+mj-lt"/>
            </a:endParaRP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796F44C4-5AD6-4D13-87BD-20504125A823}"/>
              </a:ext>
            </a:extLst>
          </p:cNvPr>
          <p:cNvSpPr txBox="1">
            <a:spLocks/>
          </p:cNvSpPr>
          <p:nvPr/>
        </p:nvSpPr>
        <p:spPr>
          <a:xfrm>
            <a:off x="6301874" y="2886749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230 - 1200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30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09147BFB-D668-4F43-8D99-FCD18182130B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998747DA-065F-4594-AA17-94DA37ADFDDC}"/>
              </a:ext>
            </a:extLst>
          </p:cNvPr>
          <p:cNvSpPr txBox="1">
            <a:spLocks/>
          </p:cNvSpPr>
          <p:nvPr/>
        </p:nvSpPr>
        <p:spPr>
          <a:xfrm>
            <a:off x="9647312" y="2886749"/>
            <a:ext cx="2314316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F15, F20, F30, F40, D60, C120, A, W, WL.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C75B81C7-940D-487E-AEDB-176ACF8CFB1A}"/>
              </a:ext>
            </a:extLst>
          </p:cNvPr>
          <p:cNvSpPr txBox="1">
            <a:spLocks/>
          </p:cNvSpPr>
          <p:nvPr/>
        </p:nvSpPr>
        <p:spPr>
          <a:xfrm>
            <a:off x="6368547" y="5213639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EX / SPORT</a:t>
            </a:r>
            <a:endParaRPr lang="ru-RU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92E180-1A8D-47EF-87C4-E9582D8E07EA}"/>
              </a:ext>
            </a:extLst>
          </p:cNvPr>
          <p:cNvSpPr txBox="1"/>
          <p:nvPr/>
        </p:nvSpPr>
        <p:spPr>
          <a:xfrm>
            <a:off x="6368547" y="6183799"/>
            <a:ext cx="5853219" cy="302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900" b="1" dirty="0"/>
              <a:t>Область применения: </a:t>
            </a:r>
            <a:r>
              <a:rPr lang="ru-RU" sz="900" dirty="0"/>
              <a:t>зоны класса 1 и 2 по газу.  Установка </a:t>
            </a:r>
            <a:r>
              <a:rPr lang="en-US" sz="900" dirty="0"/>
              <a:t>Ex-FFL </a:t>
            </a:r>
            <a:r>
              <a:rPr lang="ru-RU" sz="900" dirty="0"/>
              <a:t>в пылевой среде не предусмотрена.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8B2DDEF2-1703-4615-B5EF-993ED20C72D1}"/>
              </a:ext>
            </a:extLst>
          </p:cNvPr>
          <p:cNvSpPr txBox="1">
            <a:spLocks/>
          </p:cNvSpPr>
          <p:nvPr/>
        </p:nvSpPr>
        <p:spPr>
          <a:xfrm>
            <a:off x="9647312" y="3770479"/>
            <a:ext cx="2549449" cy="60885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Поворотный кронштейн с возможностью регулировки угла наклона от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0° до 60°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A194D734-519D-4A3A-853D-A34713941EB0}"/>
              </a:ext>
            </a:extLst>
          </p:cNvPr>
          <p:cNvSpPr txBox="1">
            <a:spLocks/>
          </p:cNvSpPr>
          <p:nvPr/>
        </p:nvSpPr>
        <p:spPr>
          <a:xfrm>
            <a:off x="6368547" y="5574948"/>
            <a:ext cx="2608281" cy="60885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en-US" b="1" dirty="0"/>
              <a:t>Ex</a:t>
            </a:r>
            <a:r>
              <a:rPr lang="ru-RU" b="1" dirty="0"/>
              <a:t>: </a:t>
            </a:r>
            <a:r>
              <a:rPr lang="en-US" dirty="0"/>
              <a:t>1Ex eb mb IIC T6 Gb X</a:t>
            </a:r>
            <a:r>
              <a:rPr lang="ru-RU" dirty="0"/>
              <a:t>; </a:t>
            </a:r>
            <a:r>
              <a:rPr lang="en-US" dirty="0"/>
              <a:t>1Ex eb mb IIC T5 Gb X</a:t>
            </a:r>
            <a:r>
              <a:rPr lang="ru-RU" dirty="0"/>
              <a:t>; </a:t>
            </a:r>
            <a:r>
              <a:rPr lang="en-US" dirty="0"/>
              <a:t>2Ex </a:t>
            </a:r>
            <a:r>
              <a:rPr lang="en-US" dirty="0" err="1"/>
              <a:t>ec</a:t>
            </a:r>
            <a:r>
              <a:rPr lang="en-US" dirty="0"/>
              <a:t> mb IIC T4 </a:t>
            </a:r>
            <a:r>
              <a:rPr lang="en-US" dirty="0" err="1"/>
              <a:t>Gc</a:t>
            </a:r>
            <a:r>
              <a:rPr lang="en-US" dirty="0"/>
              <a:t> X</a:t>
            </a:r>
            <a:endParaRPr lang="en-US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AC6D8018-5DAD-4DEF-B1B0-EEF37EF9401B}"/>
              </a:ext>
            </a:extLst>
          </p:cNvPr>
          <p:cNvSpPr txBox="1">
            <a:spLocks/>
          </p:cNvSpPr>
          <p:nvPr/>
        </p:nvSpPr>
        <p:spPr>
          <a:xfrm>
            <a:off x="8976828" y="5586275"/>
            <a:ext cx="3244938" cy="60885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Sport.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CRI9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Sport.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Цветовая температура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5700К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2036B09-36BA-4FE8-BC46-895721003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07" y="1580787"/>
            <a:ext cx="1196199" cy="119619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8B15C5C-475E-4855-B8D9-B6E9996CA0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746" y="1580787"/>
            <a:ext cx="1196199" cy="11961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3E0C070-E768-44F5-8FFD-437C5CB02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785" y="1580787"/>
            <a:ext cx="1196197" cy="119619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CB35EC4-5DF5-439F-96E3-6F346041E3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595" y="1580789"/>
            <a:ext cx="1196197" cy="119619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8D63D0E-0BEE-48BF-8815-39B249039E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117" y="2893297"/>
            <a:ext cx="1187531" cy="118753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DE7881F-BE6C-4C49-9EA5-B2D547B51E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596" y="2891505"/>
            <a:ext cx="1198857" cy="119885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D135F01-A2EC-4516-B0BF-FE6D150DE5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595" y="4154848"/>
            <a:ext cx="1198858" cy="119885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CD29530-C104-4D9C-A7E0-2841F9AFEE6C}"/>
              </a:ext>
            </a:extLst>
          </p:cNvPr>
          <p:cNvSpPr txBox="1"/>
          <p:nvPr/>
        </p:nvSpPr>
        <p:spPr>
          <a:xfrm>
            <a:off x="700706" y="1578670"/>
            <a:ext cx="1171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A5A7"/>
                </a:solidFill>
                <a:latin typeface="+mj-lt"/>
              </a:rPr>
              <a:t>F</a:t>
            </a:r>
            <a:r>
              <a:rPr lang="ru-RU" sz="1600" dirty="0">
                <a:solidFill>
                  <a:srgbClr val="A1A5A7"/>
                </a:solidFill>
                <a:latin typeface="+mj-lt"/>
              </a:rPr>
              <a:t>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7DF757-A9F1-4C70-8D4C-BF80F07517BF}"/>
              </a:ext>
            </a:extLst>
          </p:cNvPr>
          <p:cNvSpPr txBox="1"/>
          <p:nvPr/>
        </p:nvSpPr>
        <p:spPr>
          <a:xfrm>
            <a:off x="2006519" y="1578670"/>
            <a:ext cx="1185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A5A7"/>
                </a:solidFill>
                <a:latin typeface="+mj-lt"/>
              </a:rPr>
              <a:t>F</a:t>
            </a:r>
            <a:r>
              <a:rPr lang="ru-RU" sz="1600" dirty="0">
                <a:solidFill>
                  <a:srgbClr val="A1A5A7"/>
                </a:solidFill>
                <a:latin typeface="+mj-lt"/>
              </a:rPr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63ACEF-47D9-46CB-8F77-49E7E6DAD1DC}"/>
              </a:ext>
            </a:extLst>
          </p:cNvPr>
          <p:cNvSpPr txBox="1"/>
          <p:nvPr/>
        </p:nvSpPr>
        <p:spPr>
          <a:xfrm>
            <a:off x="3326669" y="1578670"/>
            <a:ext cx="1196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A5A7"/>
                </a:solidFill>
                <a:latin typeface="+mj-lt"/>
              </a:rPr>
              <a:t>D</a:t>
            </a:r>
            <a:r>
              <a:rPr lang="ru-RU" sz="1600" dirty="0">
                <a:solidFill>
                  <a:srgbClr val="A1A5A7"/>
                </a:solidFill>
                <a:latin typeface="+mj-lt"/>
              </a:rPr>
              <a:t>60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0F973A-8B8C-426C-9A40-B0848EE256EE}"/>
              </a:ext>
            </a:extLst>
          </p:cNvPr>
          <p:cNvSpPr txBox="1"/>
          <p:nvPr/>
        </p:nvSpPr>
        <p:spPr>
          <a:xfrm>
            <a:off x="4635706" y="1580424"/>
            <a:ext cx="1196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A1A5A7"/>
                </a:solidFill>
                <a:latin typeface="+mj-lt"/>
              </a:rPr>
              <a:t>С120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25180D-0200-4F6C-872B-3BC1CD7412BF}"/>
              </a:ext>
            </a:extLst>
          </p:cNvPr>
          <p:cNvSpPr txBox="1"/>
          <p:nvPr/>
        </p:nvSpPr>
        <p:spPr>
          <a:xfrm>
            <a:off x="3330466" y="2898324"/>
            <a:ext cx="1180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A5A7"/>
                </a:solidFill>
                <a:latin typeface="+mj-lt"/>
              </a:rPr>
              <a:t>A</a:t>
            </a:r>
            <a:endParaRPr lang="ru-RU" sz="16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7AE876-1151-4A14-8356-A153AC0EB496}"/>
              </a:ext>
            </a:extLst>
          </p:cNvPr>
          <p:cNvSpPr txBox="1"/>
          <p:nvPr/>
        </p:nvSpPr>
        <p:spPr>
          <a:xfrm>
            <a:off x="4624595" y="2898324"/>
            <a:ext cx="1207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A5A7"/>
                </a:solidFill>
                <a:latin typeface="+mj-lt"/>
              </a:rPr>
              <a:t>W</a:t>
            </a:r>
            <a:endParaRPr lang="ru-RU" sz="16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678B99-4D60-4E96-A7EE-4776C8592794}"/>
              </a:ext>
            </a:extLst>
          </p:cNvPr>
          <p:cNvSpPr txBox="1"/>
          <p:nvPr/>
        </p:nvSpPr>
        <p:spPr>
          <a:xfrm>
            <a:off x="4635706" y="4156508"/>
            <a:ext cx="1196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A5A7"/>
                </a:solidFill>
                <a:latin typeface="+mj-lt"/>
              </a:rPr>
              <a:t>WL</a:t>
            </a:r>
            <a:endParaRPr lang="ru-RU" sz="1600" dirty="0">
              <a:solidFill>
                <a:srgbClr val="A1A5A7"/>
              </a:solidFill>
              <a:latin typeface="+mj-lt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AF24AE0-6F0C-4782-BF03-3F1F0ED82C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60" y="2986391"/>
            <a:ext cx="3208135" cy="320813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9080131-6BE4-4C56-A264-9A7008612E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775" y="4420021"/>
            <a:ext cx="1714384" cy="17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3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L-BANNER 600</a:t>
            </a:r>
            <a:r>
              <a:rPr lang="ru-RU" sz="2800" dirty="0">
                <a:solidFill>
                  <a:schemeClr val="accent2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МОЩНЫЙ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И КОМПАКТНЫЙ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C2B3D8-BB7C-4CA0-89E1-EA6B2437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-1" y="2444262"/>
            <a:ext cx="3944525" cy="44137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6D7C86-306A-442D-8B8E-84C69EF5F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43889" y="5498909"/>
            <a:ext cx="897447" cy="9197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37CBBF-EF8B-41B1-B696-03EBA25CA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42900" y="1700307"/>
            <a:ext cx="524694" cy="524694"/>
          </a:xfrm>
          <a:prstGeom prst="rect">
            <a:avLst/>
          </a:prstGeom>
        </p:spPr>
      </p:pic>
      <p:sp>
        <p:nvSpPr>
          <p:cNvPr id="8" name="Текст 3">
            <a:extLst>
              <a:ext uri="{FF2B5EF4-FFF2-40B4-BE49-F238E27FC236}">
                <a16:creationId xmlns:a16="http://schemas.microsoft.com/office/drawing/2014/main" id="{D89B093F-9335-42B2-A5E5-0C68322B9834}"/>
              </a:ext>
            </a:extLst>
          </p:cNvPr>
          <p:cNvSpPr txBox="1"/>
          <p:nvPr/>
        </p:nvSpPr>
        <p:spPr bwMode="auto">
          <a:xfrm>
            <a:off x="6301874" y="3989196"/>
            <a:ext cx="3414268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>
                <a:solidFill>
                  <a:schemeClr val="accent1"/>
                </a:solidFill>
                <a:ea typeface="Cambria"/>
              </a:rPr>
              <a:t>Степень защиты - </a:t>
            </a:r>
            <a:r>
              <a:rPr lang="en-US" b="1">
                <a:solidFill>
                  <a:schemeClr val="accent1"/>
                </a:solidFill>
                <a:ea typeface="Cambria"/>
              </a:rPr>
              <a:t>IP66</a:t>
            </a:r>
            <a:r>
              <a:rPr lang="ru-RU">
                <a:solidFill>
                  <a:schemeClr val="accent1"/>
                </a:solidFill>
                <a:ea typeface="Cambria"/>
              </a:rPr>
              <a:t>.</a:t>
            </a:r>
            <a:endParaRPr/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>
                <a:solidFill>
                  <a:schemeClr val="accent1"/>
                </a:solidFill>
                <a:ea typeface="Cambria"/>
              </a:rPr>
              <a:t>Корпус </a:t>
            </a:r>
            <a:r>
              <a:rPr lang="ru-RU" b="1">
                <a:solidFill>
                  <a:schemeClr val="accent1"/>
                </a:solidFill>
                <a:ea typeface="Cambria"/>
              </a:rPr>
              <a:t>с активным охлаждением</a:t>
            </a:r>
            <a:r>
              <a:rPr lang="ru-RU">
                <a:solidFill>
                  <a:schemeClr val="accent1"/>
                </a:solidFill>
                <a:ea typeface="Cambria"/>
              </a:rPr>
              <a:t>.</a:t>
            </a:r>
            <a:endParaRPr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EB990E2E-F095-409B-AC8E-7477379F6813}"/>
              </a:ext>
            </a:extLst>
          </p:cNvPr>
          <p:cNvSpPr txBox="1"/>
          <p:nvPr/>
        </p:nvSpPr>
        <p:spPr bwMode="auto"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>
              <a:lnSpc>
                <a:spcPts val="1000"/>
              </a:lnSpc>
              <a:spcBef>
                <a:spcPts val="0"/>
              </a:spcBef>
              <a:buFont typeface="Arial"/>
              <a:buNone/>
              <a:defRPr sz="2500" b="1">
                <a:solidFill>
                  <a:schemeClr val="tx1"/>
                </a:solidFill>
                <a:latin typeface="+mn-lt"/>
                <a:ea typeface="+mn-ea"/>
                <a:cs typeface="Wix Madefor Display ExtraBold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>
                <a:solidFill>
                  <a:schemeClr val="accent1"/>
                </a:solidFill>
                <a:latin typeface="Druk Text Wide Cyr"/>
              </a:rPr>
              <a:t>КОРПУС</a:t>
            </a:r>
            <a:endParaRPr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20F9DD01-9DA7-4631-9341-903D3A04B563}"/>
              </a:ext>
            </a:extLst>
          </p:cNvPr>
          <p:cNvSpPr txBox="1"/>
          <p:nvPr/>
        </p:nvSpPr>
        <p:spPr bwMode="auto">
          <a:xfrm>
            <a:off x="6301874" y="5000367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/>
              </a:rPr>
              <a:t>от 140В до 430В.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Защита от МКС-помех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10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кВ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endParaRPr lang="ru-RU" dirty="0">
              <a:solidFill>
                <a:schemeClr val="accent1"/>
              </a:solidFill>
              <a:ea typeface="Cambria"/>
            </a:endParaRP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417A0319-99BE-44FD-B5CE-4CAA99AF2C75}"/>
              </a:ext>
            </a:extLst>
          </p:cNvPr>
          <p:cNvSpPr txBox="1"/>
          <p:nvPr/>
        </p:nvSpPr>
        <p:spPr bwMode="auto">
          <a:xfrm>
            <a:off x="6368548" y="458672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>
              <a:lnSpc>
                <a:spcPts val="1000"/>
              </a:lnSpc>
              <a:spcBef>
                <a:spcPts val="0"/>
              </a:spcBef>
              <a:buFont typeface="Arial"/>
              <a:buNone/>
              <a:defRPr sz="2500" b="1">
                <a:solidFill>
                  <a:schemeClr val="tx1"/>
                </a:solidFill>
                <a:latin typeface="+mn-lt"/>
                <a:ea typeface="+mn-ea"/>
                <a:cs typeface="Wix Madefor Display ExtraBold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>
                <a:solidFill>
                  <a:schemeClr val="accent1"/>
                </a:solidFill>
                <a:latin typeface="Druk Text Wide Cyr"/>
              </a:rPr>
              <a:t>ДРАЙВЕР</a:t>
            </a: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D377C-0AB0-49D7-97ED-83C4AE351B91}"/>
              </a:ext>
            </a:extLst>
          </p:cNvPr>
          <p:cNvSpPr txBox="1"/>
          <p:nvPr/>
        </p:nvSpPr>
        <p:spPr bwMode="auto">
          <a:xfrm>
            <a:off x="8689181" y="1487134"/>
            <a:ext cx="3182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/>
              <a:t>для</a:t>
            </a:r>
            <a:r>
              <a:rPr lang="en-US"/>
              <a:t> </a:t>
            </a:r>
            <a:r>
              <a:rPr lang="ru-RU"/>
              <a:t>территорий</a:t>
            </a:r>
            <a:br>
              <a:rPr lang="ru-RU"/>
            </a:br>
            <a:r>
              <a:rPr lang="ru-RU"/>
              <a:t>с высокими требованиями</a:t>
            </a:r>
            <a:br>
              <a:rPr lang="ru-RU"/>
            </a:br>
            <a:r>
              <a:rPr lang="ru-RU"/>
              <a:t>к освещенности</a:t>
            </a:r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03C515-A9CB-42FE-95F1-5D0A48A214BF}"/>
              </a:ext>
            </a:extLst>
          </p:cNvPr>
          <p:cNvSpPr txBox="1"/>
          <p:nvPr/>
        </p:nvSpPr>
        <p:spPr bwMode="auto">
          <a:xfrm>
            <a:off x="3194409" y="1578670"/>
            <a:ext cx="5485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>
                <a:latin typeface="Druk Text Wide Cyr"/>
              </a:rPr>
              <a:t>L-BANNER 600</a:t>
            </a:r>
            <a:endParaRPr lang="ru-RU" sz="3600">
              <a:latin typeface="Druk Text Wide Cyr"/>
            </a:endParaRP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46F50D56-515E-4A39-8340-FE5C5ADFDF6F}"/>
              </a:ext>
            </a:extLst>
          </p:cNvPr>
          <p:cNvSpPr txBox="1"/>
          <p:nvPr/>
        </p:nvSpPr>
        <p:spPr bwMode="auto">
          <a:xfrm>
            <a:off x="6301874" y="2974301"/>
            <a:ext cx="3261574" cy="507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>
                <a:solidFill>
                  <a:schemeClr val="accent1"/>
                </a:solidFill>
                <a:ea typeface="Cambria"/>
              </a:rPr>
              <a:t>Мощность: </a:t>
            </a:r>
            <a:r>
              <a:rPr lang="ru-RU" b="1">
                <a:solidFill>
                  <a:schemeClr val="accent1"/>
                </a:solidFill>
                <a:ea typeface="Cambria"/>
              </a:rPr>
              <a:t>600</a:t>
            </a:r>
            <a:r>
              <a:rPr lang="en-US" b="1">
                <a:solidFill>
                  <a:schemeClr val="accent1"/>
                </a:solidFill>
                <a:ea typeface="Cambria"/>
              </a:rPr>
              <a:t> - 620</a:t>
            </a:r>
            <a:r>
              <a:rPr lang="ru-RU" b="1">
                <a:solidFill>
                  <a:schemeClr val="accent1"/>
                </a:solidFill>
                <a:ea typeface="Cambria"/>
              </a:rPr>
              <a:t> Вт.</a:t>
            </a:r>
            <a:endParaRPr lang="ru-RU">
              <a:solidFill>
                <a:schemeClr val="accent1"/>
              </a:solidFill>
              <a:ea typeface="Cambria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>
                <a:solidFill>
                  <a:schemeClr val="accent1"/>
                </a:solidFill>
                <a:ea typeface="Cambria"/>
              </a:rPr>
              <a:t>Энергоэффективность: </a:t>
            </a:r>
            <a:r>
              <a:rPr lang="ru-RU" b="1">
                <a:solidFill>
                  <a:schemeClr val="accent1"/>
                </a:solidFill>
                <a:ea typeface="Cambria"/>
              </a:rPr>
              <a:t>до 110 лм/Вт.</a:t>
            </a:r>
            <a:endParaRPr/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9BC64376-CA57-4955-A5F7-85C239DE12DC}"/>
              </a:ext>
            </a:extLst>
          </p:cNvPr>
          <p:cNvSpPr txBox="1"/>
          <p:nvPr/>
        </p:nvSpPr>
        <p:spPr bwMode="auto"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>
              <a:lnSpc>
                <a:spcPts val="1000"/>
              </a:lnSpc>
              <a:spcBef>
                <a:spcPts val="0"/>
              </a:spcBef>
              <a:buFont typeface="Arial"/>
              <a:buNone/>
              <a:defRPr sz="2500" b="1">
                <a:solidFill>
                  <a:schemeClr val="tx1"/>
                </a:solidFill>
                <a:latin typeface="+mn-lt"/>
                <a:ea typeface="+mn-ea"/>
                <a:cs typeface="Wix Madefor Display ExtraBold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>
                <a:solidFill>
                  <a:schemeClr val="accent1"/>
                </a:solidFill>
                <a:latin typeface="Druk Text Wide Cyr"/>
              </a:rPr>
              <a:t>ХАРАКТЕРИСТИКИ</a:t>
            </a:r>
            <a:endParaRPr/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6E02210A-FCD9-4D97-8CA6-B9735CE52E1B}"/>
              </a:ext>
            </a:extLst>
          </p:cNvPr>
          <p:cNvSpPr txBox="1"/>
          <p:nvPr/>
        </p:nvSpPr>
        <p:spPr bwMode="auto">
          <a:xfrm>
            <a:off x="966259" y="1839047"/>
            <a:ext cx="1155363" cy="33239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</a:defRPr>
            </a:pPr>
            <a:r>
              <a:rPr lang="ru-RU" sz="1200"/>
              <a:t>стандартная</a:t>
            </a:r>
            <a:br>
              <a:rPr lang="ru-RU" sz="1200"/>
            </a:br>
            <a:r>
              <a:rPr lang="ru-RU" sz="1200"/>
              <a:t>гарантия</a:t>
            </a:r>
            <a:endParaRPr sz="1200"/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3A74634E-19BA-4679-9EC6-BEEBADD837B9}"/>
              </a:ext>
            </a:extLst>
          </p:cNvPr>
          <p:cNvSpPr txBox="1"/>
          <p:nvPr/>
        </p:nvSpPr>
        <p:spPr bwMode="auto">
          <a:xfrm>
            <a:off x="9716142" y="2974301"/>
            <a:ext cx="1636598" cy="507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>
                <a:solidFill>
                  <a:schemeClr val="accent1"/>
                </a:solidFill>
                <a:ea typeface="Cambria"/>
              </a:rPr>
              <a:t>КСС: </a:t>
            </a:r>
            <a:r>
              <a:rPr lang="ru-RU" b="1">
                <a:solidFill>
                  <a:schemeClr val="accent1"/>
                </a:solidFill>
                <a:ea typeface="Cambria"/>
              </a:rPr>
              <a:t>Г60, Г30, К15, К8</a:t>
            </a:r>
            <a:r>
              <a:rPr lang="en-US" b="1">
                <a:solidFill>
                  <a:schemeClr val="accent1"/>
                </a:solidFill>
                <a:ea typeface="Cambria"/>
              </a:rPr>
              <a:t>.</a:t>
            </a:r>
            <a:endParaRPr lang="ru-RU" b="1">
              <a:solidFill>
                <a:schemeClr val="accent1"/>
              </a:solidFill>
              <a:ea typeface="Cambria"/>
            </a:endParaRP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7B33C14F-584A-46B9-9A50-8E9FF5D1557D}"/>
              </a:ext>
            </a:extLst>
          </p:cNvPr>
          <p:cNvSpPr txBox="1"/>
          <p:nvPr/>
        </p:nvSpPr>
        <p:spPr bwMode="auto">
          <a:xfrm>
            <a:off x="6368547" y="5560517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>
              <a:lnSpc>
                <a:spcPts val="1000"/>
              </a:lnSpc>
              <a:spcBef>
                <a:spcPts val="0"/>
              </a:spcBef>
              <a:buFont typeface="Arial"/>
              <a:buNone/>
              <a:defRPr sz="2500" b="1">
                <a:solidFill>
                  <a:schemeClr val="tx1"/>
                </a:solidFill>
                <a:latin typeface="+mn-lt"/>
                <a:ea typeface="+mn-ea"/>
                <a:cs typeface="Wix Madefor Display ExtraBold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>
                <a:solidFill>
                  <a:schemeClr val="accent1"/>
                </a:solidFill>
                <a:latin typeface="Druk Text Wide Cyr"/>
              </a:rPr>
              <a:t>SPORT</a:t>
            </a:r>
            <a:endParaRPr lang="ru-RU" sz="1800">
              <a:solidFill>
                <a:schemeClr val="accent1"/>
              </a:solidFill>
              <a:latin typeface="Druk Text Wide Cyr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82A868-470A-45C3-94A3-32D3F3EE9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944524" y="2444263"/>
            <a:ext cx="897447" cy="88755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A722CE1-B33D-4414-835B-8CB4088228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944524" y="3477993"/>
            <a:ext cx="897447" cy="8410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B7CFBB4-869C-4C45-9D99-CF9740E96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943889" y="4465180"/>
            <a:ext cx="898718" cy="8875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C28E39-5A30-4F2F-A984-1C14C6BEE72F}"/>
              </a:ext>
            </a:extLst>
          </p:cNvPr>
          <p:cNvSpPr txBox="1"/>
          <p:nvPr/>
        </p:nvSpPr>
        <p:spPr bwMode="auto">
          <a:xfrm rot="16199999">
            <a:off x="4581759" y="262116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A1A5A7"/>
                </a:solidFill>
                <a:latin typeface="Druk Text Wide Cyr"/>
              </a:rPr>
              <a:t>Г60</a:t>
            </a:r>
            <a:endParaRPr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364A55-0059-4403-A2BE-5F05CE42397D}"/>
              </a:ext>
            </a:extLst>
          </p:cNvPr>
          <p:cNvSpPr txBox="1"/>
          <p:nvPr/>
        </p:nvSpPr>
        <p:spPr bwMode="auto">
          <a:xfrm rot="16199999">
            <a:off x="4585765" y="3666485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A1A5A7"/>
                </a:solidFill>
                <a:latin typeface="Druk Text Wide Cyr"/>
              </a:rPr>
              <a:t>Г30</a:t>
            </a:r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DEDD7C-7337-4132-AE98-72C87EA87B5F}"/>
              </a:ext>
            </a:extLst>
          </p:cNvPr>
          <p:cNvSpPr txBox="1"/>
          <p:nvPr/>
        </p:nvSpPr>
        <p:spPr bwMode="auto">
          <a:xfrm rot="16199999">
            <a:off x="4625039" y="4587810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A1A5A7"/>
                </a:solidFill>
                <a:latin typeface="Druk Text Wide Cyr"/>
              </a:rPr>
              <a:t>К15</a:t>
            </a:r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A5268B-E2F4-423F-8805-961FAD486E0F}"/>
              </a:ext>
            </a:extLst>
          </p:cNvPr>
          <p:cNvSpPr txBox="1"/>
          <p:nvPr/>
        </p:nvSpPr>
        <p:spPr bwMode="auto">
          <a:xfrm rot="16199999">
            <a:off x="4689159" y="5589235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A1A5A7"/>
                </a:solidFill>
                <a:latin typeface="Druk Text Wide Cyr"/>
              </a:rPr>
              <a:t>К8</a:t>
            </a:r>
            <a:endParaRPr/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67024C3E-ABAF-4BA0-BE42-D8C245F660E6}"/>
              </a:ext>
            </a:extLst>
          </p:cNvPr>
          <p:cNvSpPr txBox="1"/>
          <p:nvPr/>
        </p:nvSpPr>
        <p:spPr bwMode="auto">
          <a:xfrm>
            <a:off x="9716141" y="3988886"/>
            <a:ext cx="2270778" cy="507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/>
              </a:rPr>
              <a:t>238*426*463 мм </a:t>
            </a:r>
            <a:r>
              <a:rPr lang="ru-RU" dirty="0">
                <a:solidFill>
                  <a:schemeClr val="accent1"/>
                </a:solidFill>
                <a:ea typeface="Cambria"/>
              </a:rPr>
              <a:t>(Д*Ш*В).</a:t>
            </a:r>
            <a:endParaRPr dirty="0"/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/>
              </a:rPr>
              <a:t>14</a:t>
            </a:r>
            <a:r>
              <a:rPr lang="en-US" b="1" dirty="0">
                <a:solidFill>
                  <a:schemeClr val="accent1"/>
                </a:solidFill>
                <a:ea typeface="Cambria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/>
              </a:rPr>
              <a:t>кг.</a:t>
            </a:r>
            <a:endParaRPr dirty="0"/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id="{4A8AA24D-C2AD-498E-B0A7-F83C745DA92F}"/>
              </a:ext>
            </a:extLst>
          </p:cNvPr>
          <p:cNvSpPr txBox="1"/>
          <p:nvPr/>
        </p:nvSpPr>
        <p:spPr bwMode="auto">
          <a:xfrm>
            <a:off x="6301874" y="5974164"/>
            <a:ext cx="3414268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>
                <a:solidFill>
                  <a:schemeClr val="accent1"/>
                </a:solidFill>
                <a:ea typeface="Cambria"/>
              </a:rPr>
              <a:t>Индекс цветопередачи - </a:t>
            </a:r>
            <a:r>
              <a:rPr lang="en-US" b="1">
                <a:solidFill>
                  <a:schemeClr val="accent1"/>
                </a:solidFill>
                <a:ea typeface="Cambria"/>
              </a:rPr>
              <a:t>CRI9</a:t>
            </a:r>
            <a:r>
              <a:rPr lang="ru-RU" b="1">
                <a:solidFill>
                  <a:schemeClr val="accent1"/>
                </a:solidFill>
                <a:ea typeface="Cambria"/>
              </a:rPr>
              <a:t>2</a:t>
            </a:r>
            <a:r>
              <a:rPr lang="ru-RU">
                <a:solidFill>
                  <a:schemeClr val="accent1"/>
                </a:solidFill>
                <a:ea typeface="Cambria"/>
              </a:rPr>
              <a:t>.</a:t>
            </a:r>
            <a:endParaRPr/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>
                <a:solidFill>
                  <a:schemeClr val="accent1"/>
                </a:solidFill>
                <a:ea typeface="Cambria"/>
              </a:rPr>
              <a:t>Цветовая температура - </a:t>
            </a:r>
            <a:r>
              <a:rPr lang="ru-RU" b="1">
                <a:solidFill>
                  <a:schemeClr val="accent1"/>
                </a:solidFill>
                <a:ea typeface="Cambria"/>
              </a:rPr>
              <a:t>5700К</a:t>
            </a:r>
            <a:r>
              <a:rPr lang="ru-RU">
                <a:solidFill>
                  <a:schemeClr val="accent1"/>
                </a:solidFill>
                <a:ea typeface="Cambria"/>
              </a:rPr>
              <a:t>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3945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>
                <a:solidFill>
                  <a:schemeClr val="accent2"/>
                </a:solidFill>
              </a:rPr>
              <a:t>ДСО </a:t>
            </a:r>
            <a:r>
              <a:rPr lang="ru-RU" sz="2800" dirty="0">
                <a:solidFill>
                  <a:schemeClr val="bg1"/>
                </a:solidFill>
              </a:rPr>
              <a:t>УНИВЕРСАЛЬНЫЙ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СВЕТИЛЬНИК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2FFF0A0-F650-4EFD-8C3B-E1B1BC0DA0D7}"/>
              </a:ext>
            </a:extLst>
          </p:cNvPr>
          <p:cNvGrpSpPr/>
          <p:nvPr/>
        </p:nvGrpSpPr>
        <p:grpSpPr>
          <a:xfrm>
            <a:off x="502187" y="1421949"/>
            <a:ext cx="4478101" cy="3876079"/>
            <a:chOff x="8162263" y="1704975"/>
            <a:chExt cx="3513801" cy="3012435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F8B25569-4720-471C-9151-95916517CAC2}"/>
                </a:ext>
              </a:extLst>
            </p:cNvPr>
            <p:cNvGrpSpPr/>
            <p:nvPr/>
          </p:nvGrpSpPr>
          <p:grpSpPr>
            <a:xfrm>
              <a:off x="9155706" y="1704975"/>
              <a:ext cx="2520358" cy="2651457"/>
              <a:chOff x="8353474" y="1791814"/>
              <a:chExt cx="1089499" cy="1166656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8DD75D76-6805-4958-B02C-60F6B9BE6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353474" y="2358068"/>
                <a:ext cx="570763" cy="600402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7E5406D-B7DE-4261-BB7D-E2BA5D63D4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715843" y="1791814"/>
                <a:ext cx="727130" cy="1106773"/>
              </a:xfrm>
              <a:prstGeom prst="rect">
                <a:avLst/>
              </a:prstGeom>
            </p:spPr>
          </p:pic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4194EE7-E662-457E-B6C7-FE567DEF6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64528">
              <a:off x="8162263" y="1745222"/>
              <a:ext cx="2480455" cy="2972188"/>
            </a:xfrm>
            <a:prstGeom prst="rect">
              <a:avLst/>
            </a:prstGeom>
          </p:spPr>
        </p:pic>
      </p:grpSp>
      <p:sp>
        <p:nvSpPr>
          <p:cNvPr id="9" name="Текст 3">
            <a:extLst>
              <a:ext uri="{FF2B5EF4-FFF2-40B4-BE49-F238E27FC236}">
                <a16:creationId xmlns:a16="http://schemas.microsoft.com/office/drawing/2014/main" id="{C5F4C925-8544-4B09-A8E4-FE72357348AF}"/>
              </a:ext>
            </a:extLst>
          </p:cNvPr>
          <p:cNvSpPr txBox="1">
            <a:spLocks/>
          </p:cNvSpPr>
          <p:nvPr/>
        </p:nvSpPr>
        <p:spPr>
          <a:xfrm>
            <a:off x="6301874" y="3901644"/>
            <a:ext cx="2715666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IP66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 err="1">
                <a:solidFill>
                  <a:schemeClr val="accent1"/>
                </a:solidFill>
                <a:ea typeface="Cambria" panose="02040503050406030204" pitchFamily="18" charset="0"/>
              </a:rPr>
              <a:t>Экструдированный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алюминиевый профиль.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269B7C5C-BFFB-4AF3-858E-76957615D028}"/>
              </a:ext>
            </a:extLst>
          </p:cNvPr>
          <p:cNvSpPr txBox="1">
            <a:spLocks/>
          </p:cNvSpPr>
          <p:nvPr/>
        </p:nvSpPr>
        <p:spPr>
          <a:xfrm>
            <a:off x="6368547" y="3556093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B784B61E-DEEA-4458-8067-6326B786EA4E}"/>
              </a:ext>
            </a:extLst>
          </p:cNvPr>
          <p:cNvSpPr txBox="1">
            <a:spLocks/>
          </p:cNvSpPr>
          <p:nvPr/>
        </p:nvSpPr>
        <p:spPr>
          <a:xfrm>
            <a:off x="6301874" y="5136553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0DD7D60C-BE6D-4376-9272-8EF4B9734034}"/>
              </a:ext>
            </a:extLst>
          </p:cNvPr>
          <p:cNvSpPr txBox="1">
            <a:spLocks/>
          </p:cNvSpPr>
          <p:nvPr/>
        </p:nvSpPr>
        <p:spPr>
          <a:xfrm>
            <a:off x="6368548" y="4791002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18769-BA26-4984-9C1B-092BA8D2D988}"/>
              </a:ext>
            </a:extLst>
          </p:cNvPr>
          <p:cNvSpPr txBox="1"/>
          <p:nvPr/>
        </p:nvSpPr>
        <p:spPr>
          <a:xfrm>
            <a:off x="7801158" y="1487134"/>
            <a:ext cx="3523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решение для</a:t>
            </a:r>
            <a:br>
              <a:rPr lang="ru-RU" sz="2400" dirty="0"/>
            </a:br>
            <a:r>
              <a:rPr lang="ru-RU" sz="2400" dirty="0"/>
              <a:t>предприятия и склада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32283B-5A5C-4701-B29F-D9CBA1BE8051}"/>
              </a:ext>
            </a:extLst>
          </p:cNvPr>
          <p:cNvSpPr txBox="1"/>
          <p:nvPr/>
        </p:nvSpPr>
        <p:spPr>
          <a:xfrm>
            <a:off x="6034328" y="1578670"/>
            <a:ext cx="176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+mj-lt"/>
              </a:rPr>
              <a:t>ДСО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C342455E-A4DB-42BF-832D-29DCBA22BF9A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12 - 100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14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C21481FF-9157-481D-A2F2-0B86311B0C27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D3E9E2B8-9719-4235-9C53-5A8E9418FEDD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163659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Д90, Д110,</a:t>
            </a:r>
            <a:b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Д120, 25х100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D8361128-35A1-4134-ADD3-226EFAF23628}"/>
              </a:ext>
            </a:extLst>
          </p:cNvPr>
          <p:cNvSpPr txBox="1">
            <a:spLocks/>
          </p:cNvSpPr>
          <p:nvPr/>
        </p:nvSpPr>
        <p:spPr>
          <a:xfrm>
            <a:off x="6368547" y="546656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EX</a:t>
            </a:r>
            <a:endParaRPr lang="ru-RU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46A62-E588-4779-8A10-89E826DFF012}"/>
              </a:ext>
            </a:extLst>
          </p:cNvPr>
          <p:cNvSpPr txBox="1"/>
          <p:nvPr/>
        </p:nvSpPr>
        <p:spPr>
          <a:xfrm>
            <a:off x="6368547" y="6121400"/>
            <a:ext cx="6392192" cy="348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b="1" dirty="0"/>
              <a:t>Область применения: </a:t>
            </a:r>
            <a:r>
              <a:rPr lang="ru-RU" sz="1200" dirty="0"/>
              <a:t>зоны класса 2 по газу, зоны класса 21 и 22 по пыли.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F3A074-4A08-4043-83FE-0342424BD418}"/>
              </a:ext>
            </a:extLst>
          </p:cNvPr>
          <p:cNvSpPr txBox="1"/>
          <p:nvPr/>
        </p:nvSpPr>
        <p:spPr>
          <a:xfrm>
            <a:off x="6368547" y="5875175"/>
            <a:ext cx="57379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r>
              <a:rPr lang="ru-RU" sz="1200" dirty="0"/>
              <a:t>2Ех е</a:t>
            </a:r>
            <a:r>
              <a:rPr lang="fr-FR" sz="1200" dirty="0"/>
              <a:t>c mb II T4 Gc X / Ex tb mb III</a:t>
            </a:r>
            <a:r>
              <a:rPr lang="ru-RU" sz="1200" dirty="0"/>
              <a:t>С </a:t>
            </a:r>
            <a:r>
              <a:rPr lang="fr-FR" sz="1200" dirty="0"/>
              <a:t>T</a:t>
            </a:r>
            <a:r>
              <a:rPr lang="fr-FR" sz="1200" baseline="-25000" dirty="0"/>
              <a:t>200</a:t>
            </a:r>
            <a:r>
              <a:rPr lang="fr-FR" sz="1200" dirty="0"/>
              <a:t> 80/90</a:t>
            </a:r>
            <a:r>
              <a:rPr lang="ru-RU" sz="1200" dirty="0"/>
              <a:t> </a:t>
            </a:r>
            <a:r>
              <a:rPr lang="fr-FR" sz="1200" dirty="0"/>
              <a:t>°C Db X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6CC0D31-4FB1-420B-BCEC-A5A95162F9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142" y="5545436"/>
            <a:ext cx="524694" cy="524694"/>
          </a:xfrm>
          <a:prstGeom prst="rect">
            <a:avLst/>
          </a:prstGeom>
        </p:spPr>
      </p:pic>
      <p:sp>
        <p:nvSpPr>
          <p:cNvPr id="26" name="Text 2">
            <a:extLst>
              <a:ext uri="{FF2B5EF4-FFF2-40B4-BE49-F238E27FC236}">
                <a16:creationId xmlns:a16="http://schemas.microsoft.com/office/drawing/2014/main" id="{947BC05A-1F7D-4D43-BABE-0DEBA3300DC9}"/>
              </a:ext>
            </a:extLst>
          </p:cNvPr>
          <p:cNvSpPr txBox="1"/>
          <p:nvPr/>
        </p:nvSpPr>
        <p:spPr>
          <a:xfrm>
            <a:off x="1152964" y="5598133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серии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2013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86A537F6-44EA-46CF-9DB3-FA8E431B4A1D}"/>
              </a:ext>
            </a:extLst>
          </p:cNvPr>
          <p:cNvSpPr txBox="1"/>
          <p:nvPr/>
        </p:nvSpPr>
        <p:spPr>
          <a:xfrm>
            <a:off x="3590501" y="5684176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4DB3463-DC50-4054-8E1E-71E8A1426A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05" y="5545436"/>
            <a:ext cx="524694" cy="524694"/>
          </a:xfrm>
          <a:prstGeom prst="rect">
            <a:avLst/>
          </a:prstGeom>
        </p:spPr>
      </p:pic>
      <p:sp>
        <p:nvSpPr>
          <p:cNvPr id="29" name="Текст 3">
            <a:extLst>
              <a:ext uri="{FF2B5EF4-FFF2-40B4-BE49-F238E27FC236}">
                <a16:creationId xmlns:a16="http://schemas.microsoft.com/office/drawing/2014/main" id="{255AFE7C-0E92-489C-A31F-E34DEB2F5E69}"/>
              </a:ext>
            </a:extLst>
          </p:cNvPr>
          <p:cNvSpPr txBox="1">
            <a:spLocks/>
          </p:cNvSpPr>
          <p:nvPr/>
        </p:nvSpPr>
        <p:spPr>
          <a:xfrm>
            <a:off x="9099923" y="3904749"/>
            <a:ext cx="2727655" cy="83609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механической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IK10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0°C</a:t>
            </a:r>
          </a:p>
        </p:txBody>
      </p:sp>
    </p:spTree>
    <p:extLst>
      <p:ext uri="{BB962C8B-B14F-4D97-AF65-F5344CB8AC3E}">
        <p14:creationId xmlns:p14="http://schemas.microsoft.com/office/powerpoint/2010/main" val="479893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>
                <a:solidFill>
                  <a:schemeClr val="accent2"/>
                </a:solidFill>
              </a:rPr>
              <a:t>L-TRADE II</a:t>
            </a:r>
            <a:r>
              <a:rPr lang="ru-RU" sz="2400" dirty="0">
                <a:solidFill>
                  <a:schemeClr val="accent2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СВЕТИЛЬНИК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С КОМПАКТНЫМ ПРОФИЛЕМ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EC6DEF-9AB0-4E9C-93A3-DF725357DB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962" y="4777266"/>
            <a:ext cx="2920152" cy="16449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51F012F-B4C7-493E-A563-2B8AE988BE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548" y="4835465"/>
            <a:ext cx="1369053" cy="1601608"/>
          </a:xfrm>
          <a:prstGeom prst="rect">
            <a:avLst/>
          </a:prstGeom>
        </p:spPr>
      </p:pic>
      <p:sp>
        <p:nvSpPr>
          <p:cNvPr id="9" name="Текст 3">
            <a:extLst>
              <a:ext uri="{FF2B5EF4-FFF2-40B4-BE49-F238E27FC236}">
                <a16:creationId xmlns:a16="http://schemas.microsoft.com/office/drawing/2014/main" id="{0B9913EF-796F-4B16-8532-E6563287AF58}"/>
              </a:ext>
            </a:extLst>
          </p:cNvPr>
          <p:cNvSpPr txBox="1"/>
          <p:nvPr/>
        </p:nvSpPr>
        <p:spPr bwMode="auto">
          <a:xfrm>
            <a:off x="6301874" y="3467989"/>
            <a:ext cx="3414268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/>
              </a:rPr>
              <a:t>Цельнометаллический алюминиевый профиль.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Четыре длины: 531, 1031, 1531, 3031 мм.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674E189B-5548-43CE-BB73-857A48D9E5CF}"/>
              </a:ext>
            </a:extLst>
          </p:cNvPr>
          <p:cNvSpPr txBox="1"/>
          <p:nvPr/>
        </p:nvSpPr>
        <p:spPr bwMode="auto">
          <a:xfrm>
            <a:off x="6368547" y="3050142"/>
            <a:ext cx="5823453" cy="3313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>
              <a:lnSpc>
                <a:spcPts val="1000"/>
              </a:lnSpc>
              <a:spcBef>
                <a:spcPts val="0"/>
              </a:spcBef>
              <a:buFont typeface="Arial"/>
              <a:buNone/>
              <a:defRPr sz="2500" b="1">
                <a:solidFill>
                  <a:schemeClr val="tx1"/>
                </a:solidFill>
                <a:latin typeface="+mn-lt"/>
                <a:ea typeface="+mn-ea"/>
                <a:cs typeface="Wix Madefor Display ExtraBold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>
                <a:latin typeface="Druk Text Wide Cyr"/>
              </a:rPr>
              <a:t>КОРПУС</a:t>
            </a:r>
            <a:endParaRPr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850E25E4-8370-472B-B282-125E57DD77FC}"/>
              </a:ext>
            </a:extLst>
          </p:cNvPr>
          <p:cNvSpPr txBox="1"/>
          <p:nvPr/>
        </p:nvSpPr>
        <p:spPr bwMode="auto">
          <a:xfrm>
            <a:off x="6301875" y="4673716"/>
            <a:ext cx="2715666" cy="862389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/>
              </a:rPr>
              <a:t>Диапазон напряжения питания, АС - </a:t>
            </a:r>
            <a:r>
              <a:rPr lang="ru-RU" b="1" dirty="0">
                <a:ea typeface="Cambria"/>
              </a:rPr>
              <a:t>от 165В до 430В.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Защита от МКС-помех </a:t>
            </a:r>
            <a:r>
              <a:rPr lang="ru-RU" b="1" dirty="0">
                <a:ea typeface="Cambria" panose="02040503050406030204" pitchFamily="18" charset="0"/>
              </a:rPr>
              <a:t>до 2 </a:t>
            </a:r>
            <a:r>
              <a:rPr lang="ru-RU" b="1" dirty="0" err="1">
                <a:ea typeface="Cambria" panose="02040503050406030204" pitchFamily="18" charset="0"/>
              </a:rPr>
              <a:t>кВ</a:t>
            </a:r>
            <a:endParaRPr lang="ru-RU" b="1" dirty="0"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endParaRPr lang="ru-RU" dirty="0">
              <a:solidFill>
                <a:schemeClr val="accent6"/>
              </a:solidFill>
              <a:ea typeface="Cambria"/>
            </a:endParaRP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C3171199-21A6-4A99-8CC0-88E7D85FA1AE}"/>
              </a:ext>
            </a:extLst>
          </p:cNvPr>
          <p:cNvSpPr txBox="1"/>
          <p:nvPr/>
        </p:nvSpPr>
        <p:spPr bwMode="auto">
          <a:xfrm>
            <a:off x="6368548" y="4255870"/>
            <a:ext cx="5823452" cy="3313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>
              <a:lnSpc>
                <a:spcPts val="1000"/>
              </a:lnSpc>
              <a:spcBef>
                <a:spcPts val="0"/>
              </a:spcBef>
              <a:buFont typeface="Arial"/>
              <a:buNone/>
              <a:defRPr sz="2500" b="1">
                <a:solidFill>
                  <a:schemeClr val="tx1"/>
                </a:solidFill>
                <a:latin typeface="+mn-lt"/>
                <a:ea typeface="+mn-ea"/>
                <a:cs typeface="Wix Madefor Display ExtraBold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>
                <a:latin typeface="Druk Text Wide Cyr"/>
              </a:rPr>
              <a:t>ДРАЙВЕР</a:t>
            </a:r>
            <a:endParaRPr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1FC0A54D-2B76-430C-A908-F0415198178A}"/>
              </a:ext>
            </a:extLst>
          </p:cNvPr>
          <p:cNvSpPr txBox="1"/>
          <p:nvPr/>
        </p:nvSpPr>
        <p:spPr bwMode="auto">
          <a:xfrm>
            <a:off x="6301874" y="2453094"/>
            <a:ext cx="3261574" cy="507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/>
              </a:rPr>
              <a:t>Мощность: </a:t>
            </a:r>
            <a:r>
              <a:rPr lang="ru-RU" b="1" dirty="0">
                <a:ea typeface="Cambria"/>
              </a:rPr>
              <a:t>12</a:t>
            </a:r>
            <a:r>
              <a:rPr lang="en-US" b="1" dirty="0">
                <a:ea typeface="Cambria"/>
              </a:rPr>
              <a:t> - </a:t>
            </a:r>
            <a:r>
              <a:rPr lang="ru-RU" b="1" dirty="0">
                <a:ea typeface="Cambria"/>
              </a:rPr>
              <a:t>10</a:t>
            </a:r>
            <a:r>
              <a:rPr lang="en-US" b="1" dirty="0">
                <a:ea typeface="Cambria"/>
              </a:rPr>
              <a:t>0</a:t>
            </a:r>
            <a:r>
              <a:rPr lang="ru-RU" b="1" dirty="0">
                <a:ea typeface="Cambria"/>
              </a:rPr>
              <a:t> Вт.</a:t>
            </a:r>
            <a:endParaRPr lang="ru-RU" dirty="0">
              <a:ea typeface="Cambria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/>
              </a:rPr>
              <a:t>Энергоэффективность: </a:t>
            </a:r>
            <a:r>
              <a:rPr lang="ru-RU" b="1" dirty="0">
                <a:ea typeface="Cambria"/>
              </a:rPr>
              <a:t>до 160 лм/Вт.</a:t>
            </a:r>
            <a:endParaRPr dirty="0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8CD94555-A077-4C45-B302-27A6947CF960}"/>
              </a:ext>
            </a:extLst>
          </p:cNvPr>
          <p:cNvSpPr txBox="1"/>
          <p:nvPr/>
        </p:nvSpPr>
        <p:spPr bwMode="auto">
          <a:xfrm>
            <a:off x="6368548" y="2035247"/>
            <a:ext cx="5823452" cy="3313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>
              <a:lnSpc>
                <a:spcPts val="1000"/>
              </a:lnSpc>
              <a:spcBef>
                <a:spcPts val="0"/>
              </a:spcBef>
              <a:buFont typeface="Arial"/>
              <a:buNone/>
              <a:defRPr sz="2500" b="1">
                <a:solidFill>
                  <a:schemeClr val="tx1"/>
                </a:solidFill>
                <a:latin typeface="+mn-lt"/>
                <a:ea typeface="+mn-ea"/>
                <a:cs typeface="Wix Madefor Display ExtraBold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>
                <a:latin typeface="Druk Text Wide Cyr"/>
              </a:rPr>
              <a:t>ХАРАКТЕРИСТИКИ</a:t>
            </a:r>
            <a:endParaRPr dirty="0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68BFEAE5-EE24-472C-A6D9-E9EE37C55261}"/>
              </a:ext>
            </a:extLst>
          </p:cNvPr>
          <p:cNvSpPr txBox="1"/>
          <p:nvPr/>
        </p:nvSpPr>
        <p:spPr bwMode="auto">
          <a:xfrm>
            <a:off x="9542832" y="2453094"/>
            <a:ext cx="2254708" cy="507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/>
              </a:rPr>
              <a:t>КСС: </a:t>
            </a:r>
            <a:r>
              <a:rPr lang="ru-RU" b="1" dirty="0">
                <a:ea typeface="Cambria"/>
              </a:rPr>
              <a:t>Д, Г30, К15  </a:t>
            </a:r>
            <a:br>
              <a:rPr lang="ru-RU" b="1" dirty="0">
                <a:ea typeface="Cambria"/>
              </a:rPr>
            </a:br>
            <a:r>
              <a:rPr lang="ru-RU" b="1" dirty="0">
                <a:ea typeface="Cambria"/>
              </a:rPr>
              <a:t>и ГСП105, ГСП-II, ГСП05 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73DA51E6-19D8-4733-9944-D107384FC102}"/>
              </a:ext>
            </a:extLst>
          </p:cNvPr>
          <p:cNvSpPr txBox="1"/>
          <p:nvPr/>
        </p:nvSpPr>
        <p:spPr bwMode="auto">
          <a:xfrm>
            <a:off x="9542831" y="3467679"/>
            <a:ext cx="2551886" cy="507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/>
              </a:rPr>
              <a:t>Степень защиты - </a:t>
            </a:r>
            <a:r>
              <a:rPr lang="ru-RU" b="1" dirty="0">
                <a:ea typeface="Cambria"/>
              </a:rPr>
              <a:t>IP66</a:t>
            </a:r>
            <a:r>
              <a:rPr lang="ru-RU" dirty="0">
                <a:ea typeface="Cambria"/>
              </a:rPr>
              <a:t>. 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Может устанавливаться под системой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пожаротушения.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464F94FC-738B-4F51-9DC5-31181C7B5E93}"/>
              </a:ext>
            </a:extLst>
          </p:cNvPr>
          <p:cNvSpPr txBox="1">
            <a:spLocks/>
          </p:cNvSpPr>
          <p:nvPr/>
        </p:nvSpPr>
        <p:spPr>
          <a:xfrm>
            <a:off x="6301873" y="5802167"/>
            <a:ext cx="5823451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ea typeface="Cambria" panose="02040503050406030204" pitchFamily="18" charset="0"/>
              </a:rPr>
              <a:t>CRI</a:t>
            </a:r>
            <a:r>
              <a:rPr lang="ru-RU" b="1" dirty="0">
                <a:ea typeface="Cambria" panose="02040503050406030204" pitchFamily="18" charset="0"/>
              </a:rPr>
              <a:t>72,</a:t>
            </a:r>
            <a:r>
              <a:rPr lang="en-US" b="1" dirty="0">
                <a:ea typeface="Cambria" panose="02040503050406030204" pitchFamily="18" charset="0"/>
              </a:rPr>
              <a:t> CRI80</a:t>
            </a:r>
            <a:r>
              <a:rPr lang="ru-RU" b="1" dirty="0">
                <a:ea typeface="Cambria" panose="02040503050406030204" pitchFamily="18" charset="0"/>
              </a:rPr>
              <a:t>, опционально </a:t>
            </a:r>
            <a:r>
              <a:rPr lang="en-US" b="1" dirty="0">
                <a:ea typeface="Cambria" panose="02040503050406030204" pitchFamily="18" charset="0"/>
              </a:rPr>
              <a:t>CRI</a:t>
            </a:r>
            <a:r>
              <a:rPr lang="ru-RU" b="1" dirty="0">
                <a:ea typeface="Cambria" panose="02040503050406030204" pitchFamily="18" charset="0"/>
              </a:rPr>
              <a:t>9</a:t>
            </a:r>
            <a:r>
              <a:rPr lang="en-US" b="1" dirty="0">
                <a:ea typeface="Cambria" panose="02040503050406030204" pitchFamily="18" charset="0"/>
              </a:rPr>
              <a:t>0</a:t>
            </a:r>
            <a:r>
              <a:rPr lang="ru-RU" b="1" dirty="0">
                <a:ea typeface="Cambria" panose="02040503050406030204" pitchFamily="18" charset="0"/>
              </a:rPr>
              <a:t>.</a:t>
            </a:r>
            <a:endParaRPr lang="en-US" b="1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ea typeface="Cambria" panose="02040503050406030204" pitchFamily="18" charset="0"/>
              </a:rPr>
              <a:t>4000К, 5000К.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6A9BDA68-B0FB-4F26-85B8-5AC510F8C6EE}"/>
              </a:ext>
            </a:extLst>
          </p:cNvPr>
          <p:cNvSpPr txBox="1">
            <a:spLocks/>
          </p:cNvSpPr>
          <p:nvPr/>
        </p:nvSpPr>
        <p:spPr>
          <a:xfrm>
            <a:off x="6368546" y="5427432"/>
            <a:ext cx="5823451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92003E31-8A1C-4B0B-94D4-63A26B7FE9A6}"/>
              </a:ext>
            </a:extLst>
          </p:cNvPr>
          <p:cNvSpPr txBox="1"/>
          <p:nvPr/>
        </p:nvSpPr>
        <p:spPr bwMode="auto">
          <a:xfrm>
            <a:off x="9542830" y="4793312"/>
            <a:ext cx="2649167" cy="507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Версия с БАП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Модуль управления по ТЗ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endParaRPr lang="ru-RU" b="1" dirty="0">
              <a:solidFill>
                <a:schemeClr val="accent6"/>
              </a:solidFill>
              <a:ea typeface="Cambria" panose="020405030504060302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6B1C50-DA8A-45B9-AD6D-3E1210BE33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7" t="13145" r="19090" b="29270"/>
          <a:stretch/>
        </p:blipFill>
        <p:spPr>
          <a:xfrm>
            <a:off x="2150" y="1654206"/>
            <a:ext cx="4618346" cy="31961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6A47254-A09B-4BEB-898E-C34825FF34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182" y="3148758"/>
            <a:ext cx="817016" cy="75530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A49E086-86E5-4C8B-B61F-FE3E36D2A2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001182" y="2000132"/>
            <a:ext cx="897447" cy="84101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6114C6D-3A87-4FC6-A04B-F547507F6622}"/>
              </a:ext>
            </a:extLst>
          </p:cNvPr>
          <p:cNvSpPr txBox="1"/>
          <p:nvPr/>
        </p:nvSpPr>
        <p:spPr bwMode="auto">
          <a:xfrm rot="16199999">
            <a:off x="5613332" y="2219401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A1A5A7"/>
                </a:solidFill>
                <a:latin typeface="Druk Text Wide Cyr"/>
              </a:rPr>
              <a:t>Г30</a:t>
            </a:r>
            <a:endParaRPr sz="1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117B0B-6896-41FA-88C2-7181E28AA57A}"/>
              </a:ext>
            </a:extLst>
          </p:cNvPr>
          <p:cNvSpPr txBox="1"/>
          <p:nvPr/>
        </p:nvSpPr>
        <p:spPr bwMode="auto">
          <a:xfrm rot="16199999">
            <a:off x="5482322" y="3376413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A1A5A7"/>
                </a:solidFill>
                <a:latin typeface="Druk Text Wide Cyr"/>
              </a:rPr>
              <a:t>ГСП-</a:t>
            </a:r>
            <a:r>
              <a:rPr lang="en-US" sz="1400" dirty="0">
                <a:solidFill>
                  <a:srgbClr val="A1A5A7"/>
                </a:solidFill>
                <a:latin typeface="Druk Text Wide Cyr"/>
              </a:rPr>
              <a:t>II</a:t>
            </a:r>
            <a:endParaRPr sz="1400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D373640-0DF8-4DE8-8FA3-F2F6D12465B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182" y="4211675"/>
            <a:ext cx="815667" cy="75148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8CDDA96-CF74-4C61-B75B-E345BA50AE19}"/>
              </a:ext>
            </a:extLst>
          </p:cNvPr>
          <p:cNvSpPr txBox="1"/>
          <p:nvPr/>
        </p:nvSpPr>
        <p:spPr bwMode="auto">
          <a:xfrm rot="16199999">
            <a:off x="5363841" y="4466675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A1A5A7"/>
                </a:solidFill>
                <a:latin typeface="Druk Text Wide Cyr"/>
              </a:rPr>
              <a:t>ГСП105</a:t>
            </a:r>
            <a:endParaRPr sz="1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CC1F2AB-A280-425C-8058-4E1880DE9171}"/>
              </a:ext>
            </a:extLst>
          </p:cNvPr>
          <p:cNvSpPr txBox="1"/>
          <p:nvPr/>
        </p:nvSpPr>
        <p:spPr bwMode="auto">
          <a:xfrm rot="16199999">
            <a:off x="5420971" y="5519629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A1A5A7"/>
                </a:solidFill>
                <a:latin typeface="Druk Text Wide Cyr"/>
              </a:rPr>
              <a:t>ГСП05</a:t>
            </a:r>
            <a:endParaRPr sz="1400" dirty="0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2AD9EF6-4B43-423F-9BE2-FF2DFB53843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182" y="5270773"/>
            <a:ext cx="815667" cy="75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14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/>
              <a:t>ДВО </a:t>
            </a:r>
            <a:r>
              <a:rPr lang="ru-RU" sz="2800" dirty="0">
                <a:solidFill>
                  <a:schemeClr val="bg1"/>
                </a:solidFill>
              </a:rPr>
              <a:t>ЛИНЗОВАННЫЙ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ДАУНЛАЙТ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6CD48B-A61C-47B0-B4CF-A8B90C9631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99903" y="2259993"/>
            <a:ext cx="1984231" cy="2193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7C2CFA-98CE-4E7B-8DB7-0E85354B4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6745" y="1117014"/>
            <a:ext cx="2815451" cy="2815451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9105B31D-D2D0-4212-B582-0A4C349737C5}"/>
              </a:ext>
            </a:extLst>
          </p:cNvPr>
          <p:cNvSpPr txBox="1">
            <a:spLocks/>
          </p:cNvSpPr>
          <p:nvPr/>
        </p:nvSpPr>
        <p:spPr>
          <a:xfrm>
            <a:off x="6771775" y="3512396"/>
            <a:ext cx="2595961" cy="117100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Литой алюминиевый корпус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 полимерным покрытием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Окраска по RAL по ТЗ.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Круглый и квадратный формы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Опции: управление, БАП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C4F3FD65-BE43-41FC-BD4A-792EAF761055}"/>
              </a:ext>
            </a:extLst>
          </p:cNvPr>
          <p:cNvSpPr txBox="1">
            <a:spLocks/>
          </p:cNvSpPr>
          <p:nvPr/>
        </p:nvSpPr>
        <p:spPr>
          <a:xfrm>
            <a:off x="6838447" y="3144284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84EDE09F-9F51-4AC0-B680-14262F4222E5}"/>
              </a:ext>
            </a:extLst>
          </p:cNvPr>
          <p:cNvSpPr txBox="1">
            <a:spLocks/>
          </p:cNvSpPr>
          <p:nvPr/>
        </p:nvSpPr>
        <p:spPr>
          <a:xfrm>
            <a:off x="6771774" y="5178020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Рассеиватель из опалового ПММА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ea typeface="Cambria" panose="02040503050406030204" pitchFamily="18" charset="0"/>
              </a:rPr>
              <a:t>CRI80</a:t>
            </a:r>
            <a:r>
              <a:rPr lang="ru-RU" b="1" dirty="0">
                <a:ea typeface="Cambria" panose="02040503050406030204" pitchFamily="18" charset="0"/>
              </a:rPr>
              <a:t>.</a:t>
            </a:r>
            <a:endParaRPr lang="en-US" b="1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ea typeface="Cambria" panose="02040503050406030204" pitchFamily="18" charset="0"/>
              </a:rPr>
              <a:t>3000К, 4000К, 5000К.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DBB7D55B-6845-4CCF-BDA4-0981B9F616A9}"/>
              </a:ext>
            </a:extLst>
          </p:cNvPr>
          <p:cNvSpPr txBox="1">
            <a:spLocks/>
          </p:cNvSpPr>
          <p:nvPr/>
        </p:nvSpPr>
        <p:spPr>
          <a:xfrm>
            <a:off x="6838448" y="4803285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80B86B31-FE89-45E8-A2A1-96B818129FF4}"/>
              </a:ext>
            </a:extLst>
          </p:cNvPr>
          <p:cNvSpPr txBox="1">
            <a:spLocks/>
          </p:cNvSpPr>
          <p:nvPr/>
        </p:nvSpPr>
        <p:spPr>
          <a:xfrm>
            <a:off x="6771773" y="2264172"/>
            <a:ext cx="2193757" cy="68322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ru-RU" b="1" dirty="0">
                <a:ea typeface="Cambria" panose="02040503050406030204" pitchFamily="18" charset="0"/>
              </a:rPr>
              <a:t>18 - 56 Вт.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ea typeface="Cambria" panose="02040503050406030204" pitchFamily="18" charset="0"/>
              </a:rPr>
              <a:t>120 лм/Вт.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319405-9A1E-4F81-8465-8BC85D60D1B3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DB229D5C-1712-430F-B540-68DD1B56DB7C}"/>
              </a:ext>
            </a:extLst>
          </p:cNvPr>
          <p:cNvSpPr txBox="1">
            <a:spLocks/>
          </p:cNvSpPr>
          <p:nvPr/>
        </p:nvSpPr>
        <p:spPr>
          <a:xfrm>
            <a:off x="9707880" y="2312543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Д, К15, К40, Г60.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en-US" b="1" dirty="0">
                <a:ea typeface="Cambria" panose="02040503050406030204" pitchFamily="18" charset="0"/>
              </a:rPr>
              <a:t>IP</a:t>
            </a:r>
            <a:r>
              <a:rPr lang="ru-RU" b="1" dirty="0">
                <a:ea typeface="Cambria" panose="02040503050406030204" pitchFamily="18" charset="0"/>
              </a:rPr>
              <a:t>20,</a:t>
            </a:r>
            <a:r>
              <a:rPr lang="en-US" b="1" dirty="0">
                <a:ea typeface="Cambria" panose="02040503050406030204" pitchFamily="18" charset="0"/>
              </a:rPr>
              <a:t> IP</a:t>
            </a:r>
            <a:r>
              <a:rPr lang="ru-RU" b="1" dirty="0">
                <a:ea typeface="Cambria" panose="02040503050406030204" pitchFamily="18" charset="0"/>
              </a:rPr>
              <a:t>65.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F8868B06-EE51-4AF5-8C60-5C3A9DA55170}"/>
              </a:ext>
            </a:extLst>
          </p:cNvPr>
          <p:cNvSpPr txBox="1">
            <a:spLocks/>
          </p:cNvSpPr>
          <p:nvPr/>
        </p:nvSpPr>
        <p:spPr>
          <a:xfrm>
            <a:off x="9731940" y="3524049"/>
            <a:ext cx="2323458" cy="88307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Крепление встраиваемое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Установка в отверстия диаметром 13 -200 мм.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Металлические фиксаторы</a:t>
            </a:r>
            <a:endParaRPr lang="ru-RU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6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6"/>
              </a:solidFill>
              <a:ea typeface="Cambria" panose="020405030504060302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57C48B-0F33-46D2-8025-31187605F4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72" y="5503011"/>
            <a:ext cx="554889" cy="554889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9B210310-A309-4B83-AE45-CF8F47A3B23E}"/>
              </a:ext>
            </a:extLst>
          </p:cNvPr>
          <p:cNvSpPr txBox="1"/>
          <p:nvPr/>
        </p:nvSpPr>
        <p:spPr>
          <a:xfrm>
            <a:off x="1165522" y="5657413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F608E5-C9C7-43C1-9E09-00702C63AAC5}"/>
              </a:ext>
            </a:extLst>
          </p:cNvPr>
          <p:cNvSpPr/>
          <p:nvPr/>
        </p:nvSpPr>
        <p:spPr>
          <a:xfrm>
            <a:off x="684018" y="3459783"/>
            <a:ext cx="21937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Круглая модель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в диаметре: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150, 200, 220, 230 мм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229C77B-EBBB-4885-B08C-D554A1307F33}"/>
              </a:ext>
            </a:extLst>
          </p:cNvPr>
          <p:cNvSpPr/>
          <p:nvPr/>
        </p:nvSpPr>
        <p:spPr>
          <a:xfrm>
            <a:off x="3070610" y="4299239"/>
            <a:ext cx="33659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Квадратная модель размером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235 × 235 мм для потолков «</a:t>
            </a:r>
            <a:r>
              <a:rPr lang="ru-RU" sz="1400" dirty="0" err="1">
                <a:solidFill>
                  <a:schemeClr val="accent1"/>
                </a:solidFill>
                <a:ea typeface="Cambria" panose="02040503050406030204" pitchFamily="18" charset="0"/>
              </a:rPr>
              <a:t>грильято</a:t>
            </a: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» с ячейками 20×20 мм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59EAA4B-FE79-4D5A-9622-84D297AB42DB}"/>
              </a:ext>
            </a:extLst>
          </p:cNvPr>
          <p:cNvGrpSpPr/>
          <p:nvPr/>
        </p:nvGrpSpPr>
        <p:grpSpPr>
          <a:xfrm>
            <a:off x="2401346" y="5503902"/>
            <a:ext cx="1574355" cy="553998"/>
            <a:chOff x="359673" y="2420303"/>
            <a:chExt cx="1574355" cy="553998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761BA60-ED53-4339-995E-77B7690A5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73" y="2420303"/>
              <a:ext cx="550635" cy="550635"/>
            </a:xfrm>
            <a:prstGeom prst="rect">
              <a:avLst/>
            </a:prstGeom>
          </p:spPr>
        </p:pic>
        <p:sp>
          <p:nvSpPr>
            <p:cNvPr id="27" name="Text 2">
              <a:extLst>
                <a:ext uri="{FF2B5EF4-FFF2-40B4-BE49-F238E27FC236}">
                  <a16:creationId xmlns:a16="http://schemas.microsoft.com/office/drawing/2014/main" id="{3982EDF3-402A-4F96-B9F3-0338FD8473D0}"/>
                </a:ext>
              </a:extLst>
            </p:cNvPr>
            <p:cNvSpPr txBox="1"/>
            <p:nvPr/>
          </p:nvSpPr>
          <p:spPr>
            <a:xfrm>
              <a:off x="995969" y="2420303"/>
              <a:ext cx="93805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sz="6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в реестре </a:t>
              </a:r>
              <a:b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</a:br>
              <a:r>
                <a:rPr lang="ru-RU" sz="28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РЭП</a:t>
              </a:r>
              <a:endParaRPr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47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ХОЛДИНГ КОМПЛЕКСНЫХ РЕШЕНИЙ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21771-3DE1-4E20-8458-4958679B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1831506"/>
            <a:ext cx="1023234" cy="392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2118AF-E182-4337-A59B-9B4A5D797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2675438"/>
            <a:ext cx="1027883" cy="592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42DFB-5E08-4287-A4E7-0722E3C39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4739164"/>
            <a:ext cx="1023235" cy="576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B81D9-72A3-4C8D-868C-D9FDEAD68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3776464"/>
            <a:ext cx="1703382" cy="379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8E123-23E4-4755-925A-7EBCC39FD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5767027"/>
            <a:ext cx="1530219" cy="30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B01B75-7DA7-4556-AD16-7B58FF1B6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3719062"/>
            <a:ext cx="1023432" cy="568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38EBCC-CE55-464D-9276-9AC94AFB8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1888412"/>
            <a:ext cx="1496070" cy="278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C713BC-419C-4A3C-8DA7-8F068F6919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2832438"/>
            <a:ext cx="1763368" cy="278765"/>
          </a:xfrm>
          <a:prstGeom prst="rect">
            <a:avLst/>
          </a:prstGeom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8E50A989-C3EF-4D7E-B951-C56C84D967B8}"/>
              </a:ext>
            </a:extLst>
          </p:cNvPr>
          <p:cNvSpPr txBox="1">
            <a:spLocks/>
          </p:cNvSpPr>
          <p:nvPr/>
        </p:nvSpPr>
        <p:spPr>
          <a:xfrm>
            <a:off x="8632866" y="1668698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Профессиональные решения для освещения и управления светом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D62C3F99-A727-4DDF-844A-DC5E0A6BC18B}"/>
              </a:ext>
            </a:extLst>
          </p:cNvPr>
          <p:cNvSpPr txBox="1">
            <a:spLocks/>
          </p:cNvSpPr>
          <p:nvPr/>
        </p:nvSpPr>
        <p:spPr>
          <a:xfrm>
            <a:off x="8632866" y="262990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Стандарт современного светодиодного освещения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88B8EFD7-D6A9-43B5-9B39-7F5B967087E2}"/>
              </a:ext>
            </a:extLst>
          </p:cNvPr>
          <p:cNvSpPr txBox="1">
            <a:spLocks/>
          </p:cNvSpPr>
          <p:nvPr/>
        </p:nvSpPr>
        <p:spPr>
          <a:xfrm>
            <a:off x="8632866" y="364433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освещения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IoT 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платформа для управления внутренним и наружным освещением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F1057517-63F8-4A2D-A5D2-3708DFFE460E}"/>
              </a:ext>
            </a:extLst>
          </p:cNvPr>
          <p:cNvSpPr txBox="1">
            <a:spLocks/>
          </p:cNvSpPr>
          <p:nvPr/>
        </p:nvSpPr>
        <p:spPr>
          <a:xfrm>
            <a:off x="2318243" y="1670362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Электротехника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 и системы прокладки кабеля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99123B5-52B7-4E11-8CAD-D40D39DDEF7D}"/>
              </a:ext>
            </a:extLst>
          </p:cNvPr>
          <p:cNvSpPr txBox="1">
            <a:spLocks/>
          </p:cNvSpPr>
          <p:nvPr/>
        </p:nvSpPr>
        <p:spPr>
          <a:xfrm>
            <a:off x="2318243" y="2630396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Телеком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Кабельная продукция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телекоммуникационные шкафы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18BB4877-40BE-4559-9C75-DB5F02E4CB40}"/>
              </a:ext>
            </a:extLst>
          </p:cNvPr>
          <p:cNvSpPr txBox="1">
            <a:spLocks/>
          </p:cNvSpPr>
          <p:nvPr/>
        </p:nvSpPr>
        <p:spPr>
          <a:xfrm>
            <a:off x="2318243" y="3644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Программные продукты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Экосистема программных компонентов для автоматизации 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28323134-AEC4-4DD0-8DAD-ACFAA5E12AD8}"/>
              </a:ext>
            </a:extLst>
          </p:cNvPr>
          <p:cNvSpPr txBox="1">
            <a:spLocks/>
          </p:cNvSpPr>
          <p:nvPr/>
        </p:nvSpPr>
        <p:spPr>
          <a:xfrm>
            <a:off x="2318243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производства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Комплекс оборудования для эффективного управления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37781178-DD12-4071-A041-984D5CF11421}"/>
              </a:ext>
            </a:extLst>
          </p:cNvPr>
          <p:cNvSpPr txBox="1">
            <a:spLocks/>
          </p:cNvSpPr>
          <p:nvPr/>
        </p:nvSpPr>
        <p:spPr>
          <a:xfrm>
            <a:off x="2318242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Силовые автоматические выключатели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низковольтная аппаратура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710C77-08BB-480D-881A-CFF4D9AC4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4939441"/>
            <a:ext cx="2053259" cy="2273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A75E90-C4F6-4662-ACD3-701E1B3BB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5780226"/>
            <a:ext cx="1294964" cy="278765"/>
          </a:xfrm>
          <a:prstGeom prst="rect">
            <a:avLst/>
          </a:prstGeom>
        </p:spPr>
      </p:pic>
      <p:sp>
        <p:nvSpPr>
          <p:cNvPr id="32" name="Текст 6">
            <a:extLst>
              <a:ext uri="{FF2B5EF4-FFF2-40B4-BE49-F238E27FC236}">
                <a16:creationId xmlns:a16="http://schemas.microsoft.com/office/drawing/2014/main" id="{1066B0C4-F00D-4568-8D7E-60A09772CA03}"/>
              </a:ext>
            </a:extLst>
          </p:cNvPr>
          <p:cNvSpPr txBox="1">
            <a:spLocks/>
          </p:cNvSpPr>
          <p:nvPr/>
        </p:nvSpPr>
        <p:spPr>
          <a:xfrm>
            <a:off x="8632866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Инвестиционные проекты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Энергосбережение через механизм государственно-частного партнерства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8CEB91BF-62FC-443F-B2D4-06556045F051}"/>
              </a:ext>
            </a:extLst>
          </p:cNvPr>
          <p:cNvSpPr txBox="1">
            <a:spLocks/>
          </p:cNvSpPr>
          <p:nvPr/>
        </p:nvSpPr>
        <p:spPr>
          <a:xfrm>
            <a:off x="8632866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Потолки и стеновые панели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Проектирование и производство  решений из листового металла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53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E03BA4-6ABF-4663-BC78-AB905C459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091" y="0"/>
            <a:ext cx="457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sp>
        <p:nvSpPr>
          <p:cNvPr id="36" name="Text 5">
            <a:extLst>
              <a:ext uri="{FF2B5EF4-FFF2-40B4-BE49-F238E27FC236}">
                <a16:creationId xmlns:a16="http://schemas.microsoft.com/office/drawing/2014/main" id="{78A50A2D-DDF2-426E-B761-9B8F818159CD}"/>
              </a:ext>
            </a:extLst>
          </p:cNvPr>
          <p:cNvSpPr txBox="1"/>
          <p:nvPr/>
        </p:nvSpPr>
        <p:spPr>
          <a:xfrm>
            <a:off x="320673" y="1785791"/>
            <a:ext cx="314405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Druk Text Wide Cyr (Заголовки)"/>
              </a:rPr>
              <a:t>РАСШИРЕННАЯ ГАРАНТИЯ</a:t>
            </a:r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CC5BA296-4684-4111-9668-20175A3C6F0B}"/>
              </a:ext>
            </a:extLst>
          </p:cNvPr>
          <p:cNvSpPr txBox="1"/>
          <p:nvPr/>
        </p:nvSpPr>
        <p:spPr>
          <a:xfrm>
            <a:off x="3845861" y="1785791"/>
            <a:ext cx="3037404" cy="69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ФАЙЛЫ ДЛЯ СКАЧИВАНИЯ</a:t>
            </a: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Text 7">
            <a:extLst>
              <a:ext uri="{FF2B5EF4-FFF2-40B4-BE49-F238E27FC236}">
                <a16:creationId xmlns:a16="http://schemas.microsoft.com/office/drawing/2014/main" id="{AE8C46C9-FCB0-4498-AFDA-7BC69DA125F1}"/>
              </a:ext>
            </a:extLst>
          </p:cNvPr>
          <p:cNvSpPr txBox="1"/>
          <p:nvPr/>
        </p:nvSpPr>
        <p:spPr>
          <a:xfrm>
            <a:off x="3845861" y="3962317"/>
            <a:ext cx="332388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КОМПЛЕКСНОЕ РЕШЕНИЕ</a:t>
            </a:r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ED76BACB-D501-4A62-8794-9CC7061A1FF1}"/>
              </a:ext>
            </a:extLst>
          </p:cNvPr>
          <p:cNvSpPr txBox="1"/>
          <p:nvPr/>
        </p:nvSpPr>
        <p:spPr>
          <a:xfrm>
            <a:off x="318750" y="3962317"/>
            <a:ext cx="275284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ПОДМЕННЫЙ ФОНД</a:t>
            </a:r>
            <a:endParaRPr lang="ru-RU" sz="1200" dirty="0"/>
          </a:p>
        </p:txBody>
      </p:sp>
      <p:sp>
        <p:nvSpPr>
          <p:cNvPr id="46" name="Text 5">
            <a:extLst>
              <a:ext uri="{FF2B5EF4-FFF2-40B4-BE49-F238E27FC236}">
                <a16:creationId xmlns:a16="http://schemas.microsoft.com/office/drawing/2014/main" id="{E5605876-E6E1-4604-935C-0B7AA4E7ED36}"/>
              </a:ext>
            </a:extLst>
          </p:cNvPr>
          <p:cNvSpPr txBox="1"/>
          <p:nvPr/>
        </p:nvSpPr>
        <p:spPr>
          <a:xfrm>
            <a:off x="320674" y="2453437"/>
            <a:ext cx="2466362" cy="565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Индивидуальная гарантия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на светильники -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7 лет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. Стандартная гарантия - 5 лет.</a:t>
            </a:r>
          </a:p>
        </p:txBody>
      </p:sp>
      <p:sp>
        <p:nvSpPr>
          <p:cNvPr id="47" name="Text 6">
            <a:extLst>
              <a:ext uri="{FF2B5EF4-FFF2-40B4-BE49-F238E27FC236}">
                <a16:creationId xmlns:a16="http://schemas.microsoft.com/office/drawing/2014/main" id="{9B0C1F99-B5CB-49BF-97EC-5DCF946DAB8F}"/>
              </a:ext>
            </a:extLst>
          </p:cNvPr>
          <p:cNvSpPr txBox="1"/>
          <p:nvPr/>
        </p:nvSpPr>
        <p:spPr>
          <a:xfrm>
            <a:off x="3845861" y="2434201"/>
            <a:ext cx="2466362" cy="9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Сертификаты соответствия и файлы для проектирования в</a:t>
            </a:r>
            <a:r>
              <a:rPr lang="ru-RU" sz="1200" dirty="0"/>
              <a:t>сегда доступны для скачивания </a:t>
            </a:r>
            <a:r>
              <a:rPr lang="ru-RU" sz="1200" b="1" dirty="0"/>
              <a:t>на сайте</a:t>
            </a:r>
            <a:r>
              <a:rPr lang="ru-RU" sz="1200" dirty="0"/>
              <a:t>.</a:t>
            </a: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8" name="Text 7">
            <a:extLst>
              <a:ext uri="{FF2B5EF4-FFF2-40B4-BE49-F238E27FC236}">
                <a16:creationId xmlns:a16="http://schemas.microsoft.com/office/drawing/2014/main" id="{89ED6233-7B60-4C75-87FF-49A6E9D66CDD}"/>
              </a:ext>
            </a:extLst>
          </p:cNvPr>
          <p:cNvSpPr txBox="1"/>
          <p:nvPr/>
        </p:nvSpPr>
        <p:spPr>
          <a:xfrm>
            <a:off x="3845861" y="4605148"/>
            <a:ext cx="2841266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Произведем и поставим оборудование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для любого помещения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 на объекте.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9" name="Text 5">
            <a:extLst>
              <a:ext uri="{FF2B5EF4-FFF2-40B4-BE49-F238E27FC236}">
                <a16:creationId xmlns:a16="http://schemas.microsoft.com/office/drawing/2014/main" id="{23041E6A-B23C-4918-BED0-4816A530A427}"/>
              </a:ext>
            </a:extLst>
          </p:cNvPr>
          <p:cNvSpPr txBox="1"/>
          <p:nvPr/>
        </p:nvSpPr>
        <p:spPr>
          <a:xfrm>
            <a:off x="318750" y="4455564"/>
            <a:ext cx="2752841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/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/>
              <a:t>Складской запас </a:t>
            </a:r>
            <a:r>
              <a:rPr lang="ru-RU" sz="1200" dirty="0"/>
              <a:t>готовой продукции на случай выхода оборудования из строя.</a:t>
            </a:r>
            <a:endParaRPr sz="1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6FD5DB2-5CD4-4466-88E6-3A27B1C7F3CA}"/>
              </a:ext>
            </a:extLst>
          </p:cNvPr>
          <p:cNvSpPr txBox="1">
            <a:spLocks/>
          </p:cNvSpPr>
          <p:nvPr/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ПРОЕКТНЫЙ</a:t>
            </a:r>
            <a:br>
              <a:rPr lang="ru-RU" sz="3200" dirty="0"/>
            </a:br>
            <a:r>
              <a:rPr lang="ru-RU" sz="3200" dirty="0"/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6283326"/>
            <a:ext cx="821215" cy="31432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A0E496-2955-4051-8651-5F70162AE331}"/>
              </a:ext>
            </a:extLst>
          </p:cNvPr>
          <p:cNvSpPr txBox="1"/>
          <p:nvPr/>
        </p:nvSpPr>
        <p:spPr>
          <a:xfrm>
            <a:off x="7850263" y="260350"/>
            <a:ext cx="410554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Байкал-Арена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г. Иркутск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235E4A-2462-486D-928E-7F2AFF471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143" y="6358959"/>
            <a:ext cx="1936657" cy="1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9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b="0" dirty="0">
                <a:solidFill>
                  <a:schemeClr val="bg1"/>
                </a:solidFill>
              </a:rPr>
              <a:t>МЫ</a:t>
            </a:r>
            <a:br>
              <a:rPr lang="ru-RU" sz="2800" b="0" dirty="0">
                <a:solidFill>
                  <a:schemeClr val="bg1"/>
                </a:solidFill>
              </a:rPr>
            </a:br>
            <a:r>
              <a:rPr lang="ru-RU" sz="2800" b="0" dirty="0">
                <a:solidFill>
                  <a:schemeClr val="bg1"/>
                </a:solidFill>
              </a:rPr>
              <a:t>В ВЕНДОР ЛИСТАХ: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FD155D-BAE3-439D-B00A-765A6F9FC098}"/>
              </a:ext>
            </a:extLst>
          </p:cNvPr>
          <p:cNvSpPr txBox="1"/>
          <p:nvPr/>
        </p:nvSpPr>
        <p:spPr>
          <a:xfrm>
            <a:off x="5886120" y="1636012"/>
            <a:ext cx="713531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РУСАЛ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6B5A4C-4D35-437C-A85D-37130BE16AE1}"/>
              </a:ext>
            </a:extLst>
          </p:cNvPr>
          <p:cNvSpPr txBox="1"/>
          <p:nvPr/>
        </p:nvSpPr>
        <p:spPr>
          <a:xfrm>
            <a:off x="8235066" y="2373478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НОРНИКЕЛЬ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402C09-C892-45BF-87D3-DE3F63FB1F5D}"/>
              </a:ext>
            </a:extLst>
          </p:cNvPr>
          <p:cNvSpPr txBox="1"/>
          <p:nvPr/>
        </p:nvSpPr>
        <p:spPr>
          <a:xfrm>
            <a:off x="8235066" y="3922464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«АЗОТ»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577DFC-6828-4554-8A42-D5E9918CB80D}"/>
              </a:ext>
            </a:extLst>
          </p:cNvPr>
          <p:cNvSpPr txBox="1"/>
          <p:nvPr/>
        </p:nvSpPr>
        <p:spPr>
          <a:xfrm>
            <a:off x="8235066" y="1636012"/>
            <a:ext cx="1071216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«Полюс»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BC2CAB-F030-42FA-A9E7-47CDDF4D399B}"/>
              </a:ext>
            </a:extLst>
          </p:cNvPr>
          <p:cNvSpPr txBox="1"/>
          <p:nvPr/>
        </p:nvSpPr>
        <p:spPr>
          <a:xfrm>
            <a:off x="10482663" y="1636012"/>
            <a:ext cx="72487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ЕВРАЗ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13E0B7-C3F8-42B1-8278-1AE27A8D2B14}"/>
              </a:ext>
            </a:extLst>
          </p:cNvPr>
          <p:cNvSpPr txBox="1"/>
          <p:nvPr/>
        </p:nvSpPr>
        <p:spPr>
          <a:xfrm>
            <a:off x="3213757" y="2304228"/>
            <a:ext cx="226514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угольная энергетическая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CE1A1F-8CB0-4AB8-9708-087D6D89C7CE}"/>
              </a:ext>
            </a:extLst>
          </p:cNvPr>
          <p:cNvSpPr txBox="1"/>
          <p:nvPr/>
        </p:nvSpPr>
        <p:spPr>
          <a:xfrm>
            <a:off x="1250675" y="2234979"/>
            <a:ext cx="1313425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генерирующая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63956E-B5E8-472B-B34E-104400CB24E6}"/>
              </a:ext>
            </a:extLst>
          </p:cNvPr>
          <p:cNvSpPr txBox="1"/>
          <p:nvPr/>
        </p:nvSpPr>
        <p:spPr>
          <a:xfrm>
            <a:off x="1250675" y="4615925"/>
            <a:ext cx="131342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НОВАПОРТ ХОЛДИНГ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375987-EA94-4DC1-AE73-67CD3A5C77A2}"/>
              </a:ext>
            </a:extLst>
          </p:cNvPr>
          <p:cNvSpPr txBox="1"/>
          <p:nvPr/>
        </p:nvSpPr>
        <p:spPr>
          <a:xfrm>
            <a:off x="3213758" y="4615925"/>
            <a:ext cx="1701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УК  «АЭРОПОРТЫ РЕГИОНОВ»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A3927F-2A8A-429D-8146-F80EAFD57891}"/>
              </a:ext>
            </a:extLst>
          </p:cNvPr>
          <p:cNvSpPr txBox="1"/>
          <p:nvPr/>
        </p:nvSpPr>
        <p:spPr>
          <a:xfrm>
            <a:off x="10482663" y="3853214"/>
            <a:ext cx="138107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«РОССЕТИ»  -МЭС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905993-8648-4DA9-9968-1FB7D7E3EFF3}"/>
              </a:ext>
            </a:extLst>
          </p:cNvPr>
          <p:cNvSpPr txBox="1"/>
          <p:nvPr/>
        </p:nvSpPr>
        <p:spPr>
          <a:xfrm>
            <a:off x="1251903" y="3116205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АЛРОСА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5DCB32-1D17-4726-8467-3060B5C01308}"/>
              </a:ext>
            </a:extLst>
          </p:cNvPr>
          <p:cNvSpPr txBox="1"/>
          <p:nvPr/>
        </p:nvSpPr>
        <p:spPr>
          <a:xfrm>
            <a:off x="8235066" y="3046955"/>
            <a:ext cx="155430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«СИБУР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65B1EC9-165F-468F-9164-545EDD6366DE}"/>
              </a:ext>
            </a:extLst>
          </p:cNvPr>
          <p:cNvSpPr txBox="1"/>
          <p:nvPr/>
        </p:nvSpPr>
        <p:spPr>
          <a:xfrm>
            <a:off x="3215197" y="3853214"/>
            <a:ext cx="188216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Лукойл-ПЕРМНЕФТЕОРГСИНТЕЗ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9D2F2F7-F4F8-4878-92AC-D4334C834D3D}"/>
              </a:ext>
            </a:extLst>
          </p:cNvPr>
          <p:cNvSpPr txBox="1"/>
          <p:nvPr/>
        </p:nvSpPr>
        <p:spPr>
          <a:xfrm>
            <a:off x="1250675" y="3922464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ГАЗПРОМНЕФТЬ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C51B55-BD52-4BA4-A6F7-1E6CD814663E}"/>
              </a:ext>
            </a:extLst>
          </p:cNvPr>
          <p:cNvSpPr txBox="1"/>
          <p:nvPr/>
        </p:nvSpPr>
        <p:spPr>
          <a:xfrm>
            <a:off x="10482663" y="3046955"/>
            <a:ext cx="163403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Холдинг «</a:t>
            </a:r>
            <a:r>
              <a:rPr lang="ru-RU" sz="900" dirty="0" err="1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Технодинамика</a:t>
            </a: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BAC4EF5-C093-41B1-B6E7-17EB91A205EE}"/>
              </a:ext>
            </a:extLst>
          </p:cNvPr>
          <p:cNvSpPr txBox="1"/>
          <p:nvPr/>
        </p:nvSpPr>
        <p:spPr>
          <a:xfrm>
            <a:off x="1250675" y="1497513"/>
            <a:ext cx="1221829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«Русская медная компания»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A417DA-FB18-4DA8-A9A6-AAEB490F55E5}"/>
              </a:ext>
            </a:extLst>
          </p:cNvPr>
          <p:cNvSpPr txBox="1"/>
          <p:nvPr/>
        </p:nvSpPr>
        <p:spPr>
          <a:xfrm>
            <a:off x="3240509" y="1636012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ОАО «УГМК»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E67042-D549-49A6-BFC3-784CECF47F4D}"/>
              </a:ext>
            </a:extLst>
          </p:cNvPr>
          <p:cNvSpPr txBox="1"/>
          <p:nvPr/>
        </p:nvSpPr>
        <p:spPr>
          <a:xfrm>
            <a:off x="5886121" y="2373478"/>
            <a:ext cx="1153212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«ММК»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B2E56C-C020-483B-87C9-F6317AA2BA65}"/>
              </a:ext>
            </a:extLst>
          </p:cNvPr>
          <p:cNvSpPr txBox="1"/>
          <p:nvPr/>
        </p:nvSpPr>
        <p:spPr>
          <a:xfrm>
            <a:off x="3213759" y="3116205"/>
            <a:ext cx="20407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«СЕВЕРСТАЛЬ»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E4EFB01-FF56-4FCD-BC07-B1208477799E}"/>
              </a:ext>
            </a:extLst>
          </p:cNvPr>
          <p:cNvSpPr txBox="1"/>
          <p:nvPr/>
        </p:nvSpPr>
        <p:spPr>
          <a:xfrm>
            <a:off x="5886121" y="3922464"/>
            <a:ext cx="114451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«РОСХИМ»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98E971B-132A-4A3D-A179-386C195738FD}"/>
              </a:ext>
            </a:extLst>
          </p:cNvPr>
          <p:cNvSpPr txBox="1"/>
          <p:nvPr/>
        </p:nvSpPr>
        <p:spPr>
          <a:xfrm>
            <a:off x="10482663" y="5351090"/>
            <a:ext cx="14474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«АКРОН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194DC7-8BD2-431E-92FE-6BF5ED7D5404}"/>
              </a:ext>
            </a:extLst>
          </p:cNvPr>
          <p:cNvSpPr txBox="1"/>
          <p:nvPr/>
        </p:nvSpPr>
        <p:spPr>
          <a:xfrm>
            <a:off x="3213759" y="6028064"/>
            <a:ext cx="17956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фирма «Агрокомплекс»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им. Н.И. Ткачёва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C30BAD6-9114-46C5-8612-3F503AB0DB8C}"/>
              </a:ext>
            </a:extLst>
          </p:cNvPr>
          <p:cNvSpPr txBox="1"/>
          <p:nvPr/>
        </p:nvSpPr>
        <p:spPr>
          <a:xfrm>
            <a:off x="8235067" y="6097314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«РУСАГРО»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B7880F8-5CC7-4437-BD02-27408773B5D2}"/>
              </a:ext>
            </a:extLst>
          </p:cNvPr>
          <p:cNvSpPr txBox="1"/>
          <p:nvPr/>
        </p:nvSpPr>
        <p:spPr>
          <a:xfrm>
            <a:off x="5886191" y="5420340"/>
            <a:ext cx="1274279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«АГРОЭКО»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C726231-CA1A-4E31-B7CA-EC8620038A23}"/>
              </a:ext>
            </a:extLst>
          </p:cNvPr>
          <p:cNvSpPr txBox="1"/>
          <p:nvPr/>
        </p:nvSpPr>
        <p:spPr>
          <a:xfrm>
            <a:off x="8235067" y="5420340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«ЭКОНИВА»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6CF6B92-CE7A-459B-ABC8-A51AB5AD6DEB}"/>
              </a:ext>
            </a:extLst>
          </p:cNvPr>
          <p:cNvSpPr txBox="1"/>
          <p:nvPr/>
        </p:nvSpPr>
        <p:spPr>
          <a:xfrm>
            <a:off x="5895421" y="6097314"/>
            <a:ext cx="141337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АПХ «МИРАТОРГ»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A3D10C7-FF64-4376-BE48-C6CE29246EBC}"/>
              </a:ext>
            </a:extLst>
          </p:cNvPr>
          <p:cNvSpPr txBox="1"/>
          <p:nvPr/>
        </p:nvSpPr>
        <p:spPr>
          <a:xfrm>
            <a:off x="10482664" y="6097314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«СИБАГРО»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9F1C2B-5550-4C54-9CBB-6D0169CC812D}"/>
              </a:ext>
            </a:extLst>
          </p:cNvPr>
          <p:cNvSpPr txBox="1"/>
          <p:nvPr/>
        </p:nvSpPr>
        <p:spPr>
          <a:xfrm>
            <a:off x="10482663" y="2373478"/>
            <a:ext cx="87608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РОСТЕХ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5B82E5B-8D91-44C3-9A05-38CCDABABE5A}"/>
              </a:ext>
            </a:extLst>
          </p:cNvPr>
          <p:cNvSpPr txBox="1"/>
          <p:nvPr/>
        </p:nvSpPr>
        <p:spPr>
          <a:xfrm>
            <a:off x="1250675" y="5420340"/>
            <a:ext cx="86791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«ОДК»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CCC31A5-9D4A-4A19-926A-FB52E7055934}"/>
              </a:ext>
            </a:extLst>
          </p:cNvPr>
          <p:cNvSpPr txBox="1"/>
          <p:nvPr/>
        </p:nvSpPr>
        <p:spPr>
          <a:xfrm>
            <a:off x="1279743" y="6097314"/>
            <a:ext cx="93686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«ОАК»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AEFDCD-DB1F-4B5E-9D8A-F1C48C02D0FE}"/>
              </a:ext>
            </a:extLst>
          </p:cNvPr>
          <p:cNvSpPr txBox="1"/>
          <p:nvPr/>
        </p:nvSpPr>
        <p:spPr>
          <a:xfrm>
            <a:off x="10482664" y="4685175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«ГАЗ»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874D9C-2DB8-42DA-A56C-6FBC0DB7F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294" y="1536151"/>
            <a:ext cx="470956" cy="43438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E22671C7-FFFB-40EB-913A-90093BCE76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996" y="2308836"/>
            <a:ext cx="537764" cy="3601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44593-EC9E-44B1-AB40-AFF40796D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584" y="3919462"/>
            <a:ext cx="580589" cy="23683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7A4C7A0-E39F-49C3-83B7-959A1DC95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358" y="1488526"/>
            <a:ext cx="525040" cy="485894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444D731-BA30-40EC-AC68-A0822EAC4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48" y="3770178"/>
            <a:ext cx="980232" cy="53540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7E67D9A1-9620-465C-B369-D7028CFBD9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8390" y="1536151"/>
            <a:ext cx="421057" cy="41223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5DADE74-E2B5-48FD-A8E7-F8B96CE5B4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330" y="2234979"/>
            <a:ext cx="537764" cy="50783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7DE4894F-AAB9-4155-BB97-F3B779961A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547" y="2278162"/>
            <a:ext cx="461835" cy="421464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6CAD2C2-F39D-4118-9161-FCD1246199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27" y="4584554"/>
            <a:ext cx="487474" cy="43207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581CEB04-E84E-4469-825A-24A430C5D4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413" y="4552215"/>
            <a:ext cx="484718" cy="496752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49E36E52-0759-44F1-816E-06B410A23C0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115" y="3807549"/>
            <a:ext cx="487723" cy="46066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5DE34CB5-F70E-495A-B134-6B207B313E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44" y="3022269"/>
            <a:ext cx="718240" cy="418704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7CE6A1-747E-4700-BED5-E9F9D80C0A7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373" y="3152625"/>
            <a:ext cx="809011" cy="157993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F17A89D-E4AB-4806-9FC9-FB4923B73D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901" y="3776797"/>
            <a:ext cx="409379" cy="52216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0CFC5F90-0D16-47A3-87FB-CCAEF12B39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1675" y="3001290"/>
            <a:ext cx="702036" cy="460663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F6EB8C0D-8BC1-46FC-BE68-BFA23C549A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294" y="2299994"/>
            <a:ext cx="470956" cy="377800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0BC70EDE-5A8A-436A-9FAC-98D93DBDFF2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277" y="2980789"/>
            <a:ext cx="537764" cy="501665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7D92FBA9-27B2-4C41-93D6-60F56D73859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596" y="3770177"/>
            <a:ext cx="582353" cy="535406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2ABA673D-D0F8-46A8-9E48-5F83DD3F592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603" y="5328841"/>
            <a:ext cx="455349" cy="41383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7D7F28A5-9259-4264-8209-B8C24A69C1B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390" y="2277091"/>
            <a:ext cx="421057" cy="576006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55E9F584-8D07-45AB-8E72-B4FC76DAF48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17"/>
          <a:stretch/>
        </p:blipFill>
        <p:spPr>
          <a:xfrm>
            <a:off x="598567" y="5311839"/>
            <a:ext cx="435794" cy="447834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E7736B5-06B2-4216-9728-1BD193B72A3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57"/>
          <a:stretch/>
        </p:blipFill>
        <p:spPr>
          <a:xfrm>
            <a:off x="405142" y="6062122"/>
            <a:ext cx="822645" cy="30121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E8B0610C-7819-41F8-A42E-051AE805CB89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0744" y="4658931"/>
            <a:ext cx="769585" cy="28332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B80A9A53-BB08-4D7A-AEBF-2EFC8E29EB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558" y="5971583"/>
            <a:ext cx="482295" cy="482295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3C87605-896E-4E64-87A1-F831F7CFC06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985" y="5305969"/>
            <a:ext cx="475575" cy="478624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1062815-86F4-443C-99C8-8FCD5137EC1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73" y="5408121"/>
            <a:ext cx="809011" cy="255271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6FBFB50C-F8B8-4728-81FC-3CF793D95D7D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352" y="6109918"/>
            <a:ext cx="662841" cy="205624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57162ED8-327B-4EE0-9EBE-77D2ABCD4EE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294" y="5971583"/>
            <a:ext cx="539169" cy="482294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BC33CDA3-AE0C-4069-A17B-70F94B5FE26A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136" y="6072626"/>
            <a:ext cx="749114" cy="213324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B6D413A-52EC-4D29-8FD9-8E6F9D50053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93" y="1536151"/>
            <a:ext cx="411343" cy="469697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1D71C1B8-A700-41BA-962A-D8FE10CFE9F5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337" y="1536151"/>
            <a:ext cx="509750" cy="461665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44857E8F-F8F9-4041-8830-AFD88D8D61B7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838" y="2982624"/>
            <a:ext cx="514819" cy="458350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CC1942D7-70A2-46D8-8219-9FECB02CAA2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990" y="5296445"/>
            <a:ext cx="435794" cy="478623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05F9516F-949E-4346-970F-A47C78AF3DB8}"/>
              </a:ext>
            </a:extLst>
          </p:cNvPr>
          <p:cNvSpPr txBox="1"/>
          <p:nvPr/>
        </p:nvSpPr>
        <p:spPr>
          <a:xfrm>
            <a:off x="5881436" y="3116205"/>
            <a:ext cx="88736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РОСАТОМ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90DDCB5-0483-4541-9C4F-2E24BBF0D72E}"/>
              </a:ext>
            </a:extLst>
          </p:cNvPr>
          <p:cNvSpPr txBox="1"/>
          <p:nvPr/>
        </p:nvSpPr>
        <p:spPr>
          <a:xfrm>
            <a:off x="3240509" y="5420340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«СОЛЛЕРС»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FC7F27F9-C762-4E21-AF5E-D11AB8E34C5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167" y="4623868"/>
            <a:ext cx="531423" cy="353446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C1C40CA2-14CF-4A12-BCCC-0595CB9C408D}"/>
              </a:ext>
            </a:extLst>
          </p:cNvPr>
          <p:cNvSpPr txBox="1"/>
          <p:nvPr/>
        </p:nvSpPr>
        <p:spPr>
          <a:xfrm>
            <a:off x="8235066" y="4685175"/>
            <a:ext cx="1295755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НПК «УВЗ»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F77EE39-F6A7-43B8-B52D-1735AC414989}"/>
              </a:ext>
            </a:extLst>
          </p:cNvPr>
          <p:cNvSpPr txBox="1"/>
          <p:nvPr/>
        </p:nvSpPr>
        <p:spPr>
          <a:xfrm>
            <a:off x="5891032" y="4685175"/>
            <a:ext cx="109274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«ТМК»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0A99018C-9F97-4A0E-8201-8C470B3617C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195" y="4565014"/>
            <a:ext cx="471155" cy="4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25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E4A2A-8DC9-43E6-9BBE-2549C4658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8" y="6164545"/>
            <a:ext cx="4119870" cy="3468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C0E14D-4A33-4745-BB83-FDC16C59114F}"/>
              </a:ext>
            </a:extLst>
          </p:cNvPr>
          <p:cNvSpPr/>
          <p:nvPr/>
        </p:nvSpPr>
        <p:spPr>
          <a:xfrm>
            <a:off x="5378824" y="1987211"/>
            <a:ext cx="6813176" cy="1332595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C4D54-208E-4DBB-89FD-749F26081432}"/>
              </a:ext>
            </a:extLst>
          </p:cNvPr>
          <p:cNvSpPr txBox="1"/>
          <p:nvPr/>
        </p:nvSpPr>
        <p:spPr>
          <a:xfrm>
            <a:off x="5582205" y="2421403"/>
            <a:ext cx="65803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ПОДПИСЫВАЙТЕСЬ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70BE7-72DF-4B59-B17F-DA69BFC63664}"/>
              </a:ext>
            </a:extLst>
          </p:cNvPr>
          <p:cNvSpPr txBox="1"/>
          <p:nvPr/>
        </p:nvSpPr>
        <p:spPr>
          <a:xfrm>
            <a:off x="5582205" y="3675605"/>
            <a:ext cx="58612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БУДЬТЕ В КУРСЕ СОБЫТИЙ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4695F5-84C0-4E3E-A6CD-ED270B177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8" t="10886" r="9718" b="11110"/>
          <a:stretch/>
        </p:blipFill>
        <p:spPr>
          <a:xfrm>
            <a:off x="1439015" y="1987211"/>
            <a:ext cx="2694333" cy="2608729"/>
          </a:xfrm>
          <a:prstGeom prst="rect">
            <a:avLst/>
          </a:prstGeom>
        </p:spPr>
      </p:pic>
      <p:sp>
        <p:nvSpPr>
          <p:cNvPr id="38" name="Текст 3">
            <a:extLst>
              <a:ext uri="{FF2B5EF4-FFF2-40B4-BE49-F238E27FC236}">
                <a16:creationId xmlns:a16="http://schemas.microsoft.com/office/drawing/2014/main" id="{EAF1CBDA-4287-4010-A459-5DA90106DD10}"/>
              </a:ext>
            </a:extLst>
          </p:cNvPr>
          <p:cNvSpPr txBox="1">
            <a:spLocks/>
          </p:cNvSpPr>
          <p:nvPr/>
        </p:nvSpPr>
        <p:spPr>
          <a:xfrm>
            <a:off x="1439015" y="4785022"/>
            <a:ext cx="2694333" cy="60249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TELEGRAM-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КАНАЛ</a:t>
            </a:r>
            <a:endParaRPr lang="en-US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LEDEL 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И</a:t>
            </a: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 FEREKS</a:t>
            </a:r>
            <a:endParaRPr lang="ru-RU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FCA9C03B-F695-4961-920F-5A98D16385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b="0" dirty="0"/>
              <a:t>НОВОСТИ, НОВИНКИ</a:t>
            </a:r>
            <a:br>
              <a:rPr lang="ru-RU" sz="3200" b="0" dirty="0"/>
            </a:br>
            <a:r>
              <a:rPr lang="ru-RU" sz="3200" b="0" dirty="0"/>
              <a:t>И АКЦИИ</a:t>
            </a:r>
          </a:p>
        </p:txBody>
      </p:sp>
    </p:spTree>
    <p:extLst>
      <p:ext uri="{BB962C8B-B14F-4D97-AF65-F5344CB8AC3E}">
        <p14:creationId xmlns:p14="http://schemas.microsoft.com/office/powerpoint/2010/main" val="217871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A7357B-0662-409E-BB61-43EAD55E4B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6420" y="2797179"/>
            <a:ext cx="5935579" cy="40608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/>
              <a:t>КОМПЛЕКСНОЕ РЕШЕНИЕ</a:t>
            </a:r>
            <a:br>
              <a:rPr lang="ru-RU" sz="2400" dirty="0"/>
            </a:br>
            <a:r>
              <a:rPr lang="en-US" sz="2400" dirty="0"/>
              <a:t>IEK GROUP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ДЛЯ СПОРТА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2442BF-4FEA-4A71-BF56-B2CB2FB15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</p:cNvCxnSpPr>
          <p:nvPr/>
        </p:nvCxnSpPr>
        <p:spPr>
          <a:xfrm>
            <a:off x="1741468" y="7588330"/>
            <a:ext cx="7917884" cy="421484"/>
          </a:xfrm>
          <a:prstGeom prst="bentConnector3">
            <a:avLst>
              <a:gd name="adj1" fmla="val 9992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3922425" y="8360062"/>
            <a:ext cx="6232227" cy="239076"/>
          </a:xfrm>
          <a:prstGeom prst="bentConnector3">
            <a:avLst>
              <a:gd name="adj1" fmla="val 9996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>
            <a:off x="2336565" y="9739146"/>
            <a:ext cx="7119347" cy="269480"/>
          </a:xfrm>
          <a:prstGeom prst="bentConnector3">
            <a:avLst>
              <a:gd name="adj1" fmla="val 10004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16F37D6-7D43-40F2-9C4C-8E330E705E6E}"/>
              </a:ext>
            </a:extLst>
          </p:cNvPr>
          <p:cNvSpPr/>
          <p:nvPr/>
        </p:nvSpPr>
        <p:spPr>
          <a:xfrm>
            <a:off x="559328" y="1400994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7850B15-5BDB-46C4-A5AB-18FDAF7BFE04}"/>
              </a:ext>
            </a:extLst>
          </p:cNvPr>
          <p:cNvSpPr/>
          <p:nvPr/>
        </p:nvSpPr>
        <p:spPr>
          <a:xfrm>
            <a:off x="559328" y="5415261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459C58-8DD7-4FF6-87CB-E4EF4B24E6DB}"/>
              </a:ext>
            </a:extLst>
          </p:cNvPr>
          <p:cNvSpPr txBox="1"/>
          <p:nvPr/>
        </p:nvSpPr>
        <p:spPr>
          <a:xfrm>
            <a:off x="1960350" y="5437457"/>
            <a:ext cx="1598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КАБЕЛЬНАЯ</a:t>
            </a:r>
          </a:p>
          <a:p>
            <a:pPr algn="r"/>
            <a:r>
              <a:rPr lang="ru-RU" sz="1600" b="1" dirty="0"/>
              <a:t>ПРОДУКЦИЯ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FAB518F-E488-47AB-80EC-3AB1ADA08C90}"/>
              </a:ext>
            </a:extLst>
          </p:cNvPr>
          <p:cNvSpPr/>
          <p:nvPr/>
        </p:nvSpPr>
        <p:spPr>
          <a:xfrm>
            <a:off x="1942718" y="1545353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ОСВЕЩЕНИЕ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CAD72D0-CC08-4960-B897-E692EDEDC1FD}"/>
              </a:ext>
            </a:extLst>
          </p:cNvPr>
          <p:cNvSpPr/>
          <p:nvPr/>
        </p:nvSpPr>
        <p:spPr>
          <a:xfrm>
            <a:off x="559328" y="2739083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C7BE55E-FA56-4003-B28C-FDF7C46D2674}"/>
              </a:ext>
            </a:extLst>
          </p:cNvPr>
          <p:cNvSpPr/>
          <p:nvPr/>
        </p:nvSpPr>
        <p:spPr>
          <a:xfrm>
            <a:off x="568391" y="4077172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3230CD-1453-40D7-B124-B817DBD3C71D}"/>
              </a:ext>
            </a:extLst>
          </p:cNvPr>
          <p:cNvSpPr txBox="1"/>
          <p:nvPr/>
        </p:nvSpPr>
        <p:spPr>
          <a:xfrm>
            <a:off x="1057275" y="2082257"/>
            <a:ext cx="2501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</a:t>
            </a:r>
            <a:r>
              <a:rPr lang="ru-RU" sz="1100" dirty="0" err="1"/>
              <a:t>ветильники</a:t>
            </a:r>
            <a:br>
              <a:rPr lang="en-US" sz="1100" dirty="0"/>
            </a:br>
            <a:r>
              <a:rPr lang="ru-RU" sz="1100" dirty="0"/>
              <a:t>для всех зон на объекте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4C94DDC-4C26-423E-BA99-B2946A76CB1C}"/>
              </a:ext>
            </a:extLst>
          </p:cNvPr>
          <p:cNvSpPr/>
          <p:nvPr/>
        </p:nvSpPr>
        <p:spPr>
          <a:xfrm>
            <a:off x="1947527" y="4093298"/>
            <a:ext cx="1611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ПРОКЛАДКА</a:t>
            </a:r>
          </a:p>
          <a:p>
            <a:pPr algn="r"/>
            <a:r>
              <a:rPr lang="ru-RU" sz="1600" b="1" dirty="0"/>
              <a:t>КАБЕЛЕЙ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C84F71D-91C7-4D28-896C-B7A98386E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052" y="4076164"/>
            <a:ext cx="976283" cy="1362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4F55A00-9031-4291-A528-0D7CFA74E3A6}"/>
              </a:ext>
            </a:extLst>
          </p:cNvPr>
          <p:cNvSpPr txBox="1"/>
          <p:nvPr/>
        </p:nvSpPr>
        <p:spPr>
          <a:xfrm>
            <a:off x="1362095" y="4766522"/>
            <a:ext cx="2196771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металлические </a:t>
            </a:r>
            <a:r>
              <a:rPr lang="ru-RU" dirty="0" err="1">
                <a:solidFill>
                  <a:schemeClr val="tx1"/>
                </a:solidFill>
              </a:rPr>
              <a:t>кабеленесущие</a:t>
            </a:r>
            <a:r>
              <a:rPr lang="ru-RU" dirty="0">
                <a:solidFill>
                  <a:schemeClr val="tx1"/>
                </a:solidFill>
              </a:rPr>
              <a:t> системы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087D58-62B0-4FE1-B922-0E4113C4138F}"/>
              </a:ext>
            </a:extLst>
          </p:cNvPr>
          <p:cNvSpPr txBox="1"/>
          <p:nvPr/>
        </p:nvSpPr>
        <p:spPr>
          <a:xfrm>
            <a:off x="1418782" y="5978886"/>
            <a:ext cx="2140083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построение структурированных кабельных систем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97D11CA-A322-440B-B77B-1EEC9E26F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45" y="5409275"/>
            <a:ext cx="1446058" cy="84594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D1E8025-E3F3-44B2-9711-6E1A53ED63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2593364"/>
            <a:ext cx="969675" cy="99876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D3F5224-FD80-4E5D-BACE-EA928C3CDEE6}"/>
              </a:ext>
            </a:extLst>
          </p:cNvPr>
          <p:cNvSpPr/>
          <p:nvPr/>
        </p:nvSpPr>
        <p:spPr>
          <a:xfrm>
            <a:off x="1418783" y="2752643"/>
            <a:ext cx="2140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ЩИТОВОЕ </a:t>
            </a:r>
          </a:p>
          <a:p>
            <a:pPr algn="r"/>
            <a:r>
              <a:rPr lang="ru-RU" sz="1600" b="1" dirty="0"/>
              <a:t>ОБОРУДОВАНИЕ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D1E44C-A87E-45C2-984E-433567365A3D}"/>
              </a:ext>
            </a:extLst>
          </p:cNvPr>
          <p:cNvSpPr txBox="1"/>
          <p:nvPr/>
        </p:nvSpPr>
        <p:spPr>
          <a:xfrm>
            <a:off x="1362095" y="3286992"/>
            <a:ext cx="219677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оболочки </a:t>
            </a:r>
            <a:br>
              <a:rPr lang="ru-RU" sz="1100" dirty="0"/>
            </a:br>
            <a:r>
              <a:rPr lang="ru-RU" sz="1100" dirty="0"/>
              <a:t>для электрических щитов и щитов управления 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F77FD4A-114E-41F2-992D-F0DE2E2565E3}"/>
              </a:ext>
            </a:extLst>
          </p:cNvPr>
          <p:cNvSpPr/>
          <p:nvPr/>
        </p:nvSpPr>
        <p:spPr>
          <a:xfrm>
            <a:off x="3793325" y="140321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DD951EA-0CB2-4D82-9EC2-C0CAA583F9CB}"/>
              </a:ext>
            </a:extLst>
          </p:cNvPr>
          <p:cNvSpPr/>
          <p:nvPr/>
        </p:nvSpPr>
        <p:spPr>
          <a:xfrm>
            <a:off x="4988033" y="1422243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/>
              <a:t>Кабель-каналы</a:t>
            </a:r>
          </a:p>
          <a:p>
            <a:r>
              <a:rPr lang="en-US" sz="1600" b="1" cap="all" dirty="0"/>
              <a:t>PRIMER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F36BB4B-1447-4520-9B05-B951116AB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5275" y="1401121"/>
            <a:ext cx="1020234" cy="118238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6A69893-73D7-40F7-B6E0-88EA017F3C7E}"/>
              </a:ext>
            </a:extLst>
          </p:cNvPr>
          <p:cNvSpPr txBox="1"/>
          <p:nvPr/>
        </p:nvSpPr>
        <p:spPr>
          <a:xfrm>
            <a:off x="4988033" y="2099184"/>
            <a:ext cx="244905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пластиковые </a:t>
            </a:r>
            <a:r>
              <a:rPr lang="ru-RU" sz="1100" dirty="0" err="1"/>
              <a:t>кабеленесущие</a:t>
            </a:r>
            <a:r>
              <a:rPr lang="ru-RU" sz="1100" dirty="0"/>
              <a:t> системы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D5C1E9F-BD90-4242-9900-AED13A079786}"/>
              </a:ext>
            </a:extLst>
          </p:cNvPr>
          <p:cNvSpPr/>
          <p:nvPr/>
        </p:nvSpPr>
        <p:spPr>
          <a:xfrm>
            <a:off x="3793324" y="2743603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0135485-3C04-46D4-85F5-D67F5E200F56}"/>
              </a:ext>
            </a:extLst>
          </p:cNvPr>
          <p:cNvSpPr/>
          <p:nvPr/>
        </p:nvSpPr>
        <p:spPr>
          <a:xfrm>
            <a:off x="4988033" y="2752643"/>
            <a:ext cx="2167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ОБОРУДОВАНИЕ «КОНТАКТОР»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90F571D-437D-4C12-A0C0-D0FADDA3A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795" y="2629346"/>
            <a:ext cx="820968" cy="118837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6129ECF-7DCD-4077-87AB-45DDFF8584BF}"/>
              </a:ext>
            </a:extLst>
          </p:cNvPr>
          <p:cNvSpPr txBox="1"/>
          <p:nvPr/>
        </p:nvSpPr>
        <p:spPr>
          <a:xfrm>
            <a:off x="4988033" y="3286992"/>
            <a:ext cx="278482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автоматические выключатели модульные, в литом корпусе, воздушные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9E1F317-D787-4F07-A3F2-D2361535B5A3}"/>
              </a:ext>
            </a:extLst>
          </p:cNvPr>
          <p:cNvSpPr/>
          <p:nvPr/>
        </p:nvSpPr>
        <p:spPr>
          <a:xfrm>
            <a:off x="3793325" y="5420021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3F697030-F027-43D4-8809-EA8E79ED98EF}"/>
              </a:ext>
            </a:extLst>
          </p:cNvPr>
          <p:cNvSpPr/>
          <p:nvPr/>
        </p:nvSpPr>
        <p:spPr>
          <a:xfrm>
            <a:off x="4988033" y="5437457"/>
            <a:ext cx="2451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АВТОМАТИЗАЦИЯ </a:t>
            </a:r>
            <a:r>
              <a:rPr lang="en-US" sz="1600" b="1" dirty="0"/>
              <a:t>ONI</a:t>
            </a:r>
            <a:endParaRPr lang="ru-RU" sz="1600" b="1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4188A6F-555C-4E49-BA84-FF7EF46D8C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695" y="5325977"/>
            <a:ext cx="721189" cy="123066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B0A2155-7BB7-478C-B22B-0CDDE1741FFF}"/>
              </a:ext>
            </a:extLst>
          </p:cNvPr>
          <p:cNvSpPr txBox="1"/>
          <p:nvPr/>
        </p:nvSpPr>
        <p:spPr>
          <a:xfrm>
            <a:off x="4988033" y="5978886"/>
            <a:ext cx="2977987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оборудование </a:t>
            </a:r>
            <a:br>
              <a:rPr lang="ru-RU" sz="1100" dirty="0"/>
            </a:br>
            <a:r>
              <a:rPr lang="ru-RU" sz="1100" dirty="0"/>
              <a:t>для автоматизации процессов </a:t>
            </a:r>
            <a:br>
              <a:rPr lang="ru-RU" sz="1100" dirty="0"/>
            </a:br>
            <a:r>
              <a:rPr lang="ru-RU" sz="1100" dirty="0"/>
              <a:t>и управления производством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3EA834FA-B76F-4FDE-9D9F-A7192C9265F7}"/>
              </a:ext>
            </a:extLst>
          </p:cNvPr>
          <p:cNvSpPr/>
          <p:nvPr/>
        </p:nvSpPr>
        <p:spPr>
          <a:xfrm>
            <a:off x="3793324" y="408109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781C145-6A29-41DE-80A9-93CBE10AEE07}"/>
              </a:ext>
            </a:extLst>
          </p:cNvPr>
          <p:cNvSpPr/>
          <p:nvPr/>
        </p:nvSpPr>
        <p:spPr>
          <a:xfrm>
            <a:off x="4988033" y="4093298"/>
            <a:ext cx="1705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НКУ </a:t>
            </a:r>
            <a:br>
              <a:rPr lang="ru-RU" sz="1600" b="1" dirty="0"/>
            </a:br>
            <a:r>
              <a:rPr lang="en-US" sz="1600" b="1" dirty="0"/>
              <a:t>FORMAT PRO</a:t>
            </a:r>
            <a:endParaRPr lang="ru-RU" sz="1600" b="1" dirty="0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EEE2368-3EA8-4BF8-AA3A-B6DE2F9B40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53" y="3843672"/>
            <a:ext cx="588568" cy="137469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3A738D7-7232-4A23-9580-6E0797BCD865}"/>
              </a:ext>
            </a:extLst>
          </p:cNvPr>
          <p:cNvSpPr txBox="1"/>
          <p:nvPr/>
        </p:nvSpPr>
        <p:spPr>
          <a:xfrm>
            <a:off x="4988033" y="4767035"/>
            <a:ext cx="2734493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система низковольтных комплектных устройств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68B44E-0582-44CA-9B97-4EB38DEC38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827" y="1317228"/>
            <a:ext cx="1050731" cy="110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5499DF-8CBC-4500-98ED-9B3E7CA35E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363074" y="2426560"/>
            <a:ext cx="2828926" cy="2379614"/>
          </a:xfrm>
          <a:prstGeom prst="rect">
            <a:avLst/>
          </a:prstGeom>
        </p:spPr>
      </p:pic>
      <p:pic>
        <p:nvPicPr>
          <p:cNvPr id="28" name="object 5">
            <a:extLst>
              <a:ext uri="{FF2B5EF4-FFF2-40B4-BE49-F238E27FC236}">
                <a16:creationId xmlns:a16="http://schemas.microsoft.com/office/drawing/2014/main" id="{2CDBBC61-2BF8-4F81-8E61-6D15641FF7F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4143" y="1271236"/>
            <a:ext cx="2255801" cy="5586764"/>
          </a:xfrm>
          <a:prstGeom prst="rect">
            <a:avLst/>
          </a:prstGeom>
        </p:spPr>
      </p:pic>
      <p:pic>
        <p:nvPicPr>
          <p:cNvPr id="27" name="object 6">
            <a:extLst>
              <a:ext uri="{FF2B5EF4-FFF2-40B4-BE49-F238E27FC236}">
                <a16:creationId xmlns:a16="http://schemas.microsoft.com/office/drawing/2014/main" id="{35C8CC82-A22C-49DC-B25B-F36AFE80F12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271237"/>
            <a:ext cx="2247899" cy="5586763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8"/>
            <a:ext cx="2258854" cy="5586762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70710" y="1648255"/>
            <a:ext cx="6126865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/>
              <a:t>АРЕНА БАЛАШИХА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100" y="1700931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/>
              <a:t>г. Балашиха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ОСВЕЩЕНИЕ АРЕНЫ КХЛ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B8A9BEAD-BF1C-4BDA-83E3-70283E6859C2}"/>
              </a:ext>
            </a:extLst>
          </p:cNvPr>
          <p:cNvSpPr txBox="1">
            <a:spLocks/>
          </p:cNvSpPr>
          <p:nvPr/>
        </p:nvSpPr>
        <p:spPr>
          <a:xfrm>
            <a:off x="7535951" y="2799782"/>
            <a:ext cx="1646717" cy="60261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 FHB</a:t>
            </a:r>
            <a:br>
              <a:rPr lang="en-US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ru-RU" sz="16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4E1DF945-E502-49DC-AA25-6DDC80DF69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6807" y="4264701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2" name="CorelDRAW" r:id="rId7" imgW="1364362" imgH="1365885" progId="CorelDraw.Graphic.23">
                  <p:embed/>
                </p:oleObj>
              </mc:Choice>
              <mc:Fallback>
                <p:oleObj name="CorelDRAW" r:id="rId7" imgW="1364362" imgH="1365885" progId="CorelDraw.Graphic.23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4E1DF945-E502-49DC-AA25-6DDC80DF69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46807" y="4264701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273B30E8-CB4B-4D77-8DD5-82E0909A4D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6807" y="5537950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3" name="CorelDRAW" r:id="rId9" imgW="1364362" imgH="1365885" progId="CorelDraw.Graphic.23">
                  <p:embed/>
                </p:oleObj>
              </mc:Choice>
              <mc:Fallback>
                <p:oleObj name="CorelDRAW" r:id="rId9" imgW="1364362" imgH="1365885" progId="CorelDraw.Graphic.23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273B30E8-CB4B-4D77-8DD5-82E0909A4D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46807" y="5537950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39F407DE-15A0-4722-8FAF-91FF900DF0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6598" y="6173110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4" name="CorelDRAW" r:id="rId11" imgW="1364362" imgH="1365885" progId="CorelDraw.Graphic.23">
                  <p:embed/>
                </p:oleObj>
              </mc:Choice>
              <mc:Fallback>
                <p:oleObj name="CorelDRAW" r:id="rId11" imgW="1364362" imgH="1365885" progId="CorelDraw.Graphic.23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39F407DE-15A0-4722-8FAF-91FF900DF0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46598" y="6173110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2">
            <a:extLst>
              <a:ext uri="{FF2B5EF4-FFF2-40B4-BE49-F238E27FC236}">
                <a16:creationId xmlns:a16="http://schemas.microsoft.com/office/drawing/2014/main" id="{B48A0E76-4A08-4DAA-84AD-7BF27673554E}"/>
              </a:ext>
            </a:extLst>
          </p:cNvPr>
          <p:cNvSpPr txBox="1"/>
          <p:nvPr/>
        </p:nvSpPr>
        <p:spPr>
          <a:xfrm>
            <a:off x="8034052" y="4902791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5700К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цветовая температура</a:t>
            </a:r>
            <a:endParaRPr sz="1050" dirty="0"/>
          </a:p>
        </p:txBody>
      </p:sp>
      <p:sp>
        <p:nvSpPr>
          <p:cNvPr id="32" name="Text 2">
            <a:extLst>
              <a:ext uri="{FF2B5EF4-FFF2-40B4-BE49-F238E27FC236}">
                <a16:creationId xmlns:a16="http://schemas.microsoft.com/office/drawing/2014/main" id="{63CE91C4-C824-47DD-84EB-9D042B30CC51}"/>
              </a:ext>
            </a:extLst>
          </p:cNvPr>
          <p:cNvSpPr txBox="1"/>
          <p:nvPr/>
        </p:nvSpPr>
        <p:spPr>
          <a:xfrm>
            <a:off x="8034052" y="4267631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600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33" name="Text 2">
            <a:extLst>
              <a:ext uri="{FF2B5EF4-FFF2-40B4-BE49-F238E27FC236}">
                <a16:creationId xmlns:a16="http://schemas.microsoft.com/office/drawing/2014/main" id="{6F114FB3-FBAC-4A36-BC3C-34E4D2CE8CE2}"/>
              </a:ext>
            </a:extLst>
          </p:cNvPr>
          <p:cNvSpPr txBox="1"/>
          <p:nvPr/>
        </p:nvSpPr>
        <p:spPr>
          <a:xfrm>
            <a:off x="8034052" y="5537951"/>
            <a:ext cx="109402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F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30 / </a:t>
            </a: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D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60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sp>
        <p:nvSpPr>
          <p:cNvPr id="34" name="Text 2">
            <a:extLst>
              <a:ext uri="{FF2B5EF4-FFF2-40B4-BE49-F238E27FC236}">
                <a16:creationId xmlns:a16="http://schemas.microsoft.com/office/drawing/2014/main" id="{E118C4E8-D629-40E7-A157-D75C47B50101}"/>
              </a:ext>
            </a:extLst>
          </p:cNvPr>
          <p:cNvSpPr txBox="1"/>
          <p:nvPr/>
        </p:nvSpPr>
        <p:spPr>
          <a:xfrm>
            <a:off x="8034052" y="6173111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CRI92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индекс цветопередачи</a:t>
            </a:r>
            <a:endParaRPr sz="105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34532F-B0C0-4E43-8FF5-B3DE91723D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807" y="4899860"/>
            <a:ext cx="380430" cy="380430"/>
          </a:xfrm>
          <a:prstGeom prst="rect">
            <a:avLst/>
          </a:prstGeom>
        </p:spPr>
      </p:pic>
      <p:sp>
        <p:nvSpPr>
          <p:cNvPr id="39" name="Text 2">
            <a:extLst>
              <a:ext uri="{FF2B5EF4-FFF2-40B4-BE49-F238E27FC236}">
                <a16:creationId xmlns:a16="http://schemas.microsoft.com/office/drawing/2014/main" id="{49613229-A543-4233-B1A2-A1AA42DDE97B}"/>
              </a:ext>
            </a:extLst>
          </p:cNvPr>
          <p:cNvSpPr txBox="1"/>
          <p:nvPr/>
        </p:nvSpPr>
        <p:spPr>
          <a:xfrm>
            <a:off x="10272611" y="4899861"/>
            <a:ext cx="15683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1-10В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управление</a:t>
            </a:r>
            <a:endParaRPr sz="1050" dirty="0"/>
          </a:p>
        </p:txBody>
      </p:sp>
      <p:sp>
        <p:nvSpPr>
          <p:cNvPr id="40" name="Text 2">
            <a:extLst>
              <a:ext uri="{FF2B5EF4-FFF2-40B4-BE49-F238E27FC236}">
                <a16:creationId xmlns:a16="http://schemas.microsoft.com/office/drawing/2014/main" id="{405EA0A4-DF45-477E-8251-F86A9ED4BFBC}"/>
              </a:ext>
            </a:extLst>
          </p:cNvPr>
          <p:cNvSpPr txBox="1"/>
          <p:nvPr/>
        </p:nvSpPr>
        <p:spPr>
          <a:xfrm>
            <a:off x="10272612" y="5535021"/>
            <a:ext cx="1721776" cy="526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71%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экономия электроэнергии</a:t>
            </a:r>
            <a:endParaRPr sz="105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5AB105A-01E2-4146-967E-6001941BDD1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828" y="6176482"/>
            <a:ext cx="380431" cy="380431"/>
          </a:xfrm>
          <a:prstGeom prst="rect">
            <a:avLst/>
          </a:prstGeom>
        </p:spPr>
      </p:pic>
      <p:sp>
        <p:nvSpPr>
          <p:cNvPr id="48" name="Text 2">
            <a:extLst>
              <a:ext uri="{FF2B5EF4-FFF2-40B4-BE49-F238E27FC236}">
                <a16:creationId xmlns:a16="http://schemas.microsoft.com/office/drawing/2014/main" id="{F7382248-C061-4D8A-A70D-39AC87C106A6}"/>
              </a:ext>
            </a:extLst>
          </p:cNvPr>
          <p:cNvSpPr txBox="1"/>
          <p:nvPr/>
        </p:nvSpPr>
        <p:spPr>
          <a:xfrm>
            <a:off x="10272611" y="6173110"/>
            <a:ext cx="850169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 лет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гарантия</a:t>
            </a:r>
            <a:endParaRPr sz="1050" dirty="0"/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DFBCF9C0-9408-4816-8750-92407A6F0A3B}"/>
              </a:ext>
            </a:extLst>
          </p:cNvPr>
          <p:cNvSpPr txBox="1">
            <a:spLocks/>
          </p:cNvSpPr>
          <p:nvPr/>
        </p:nvSpPr>
        <p:spPr>
          <a:xfrm>
            <a:off x="7535951" y="3563297"/>
            <a:ext cx="2032308" cy="51136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3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Поддержка сценариев «шоу-свет».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0FB40C-1BC0-4008-B772-825FC38211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1370" y="4900821"/>
            <a:ext cx="383395" cy="3862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729827-D902-4149-AF8A-5EE9DC3582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827" y="5536792"/>
            <a:ext cx="380431" cy="3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5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8B495D-A4E3-4F9B-9BEF-DC617A58E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304" y="6102919"/>
            <a:ext cx="550635" cy="5506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DE4092-21BB-4357-80C5-1F92B3946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1581" y="3093589"/>
            <a:ext cx="1770420" cy="35436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203AA7-E4EF-448C-811E-775EE911F1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37" y="3125812"/>
            <a:ext cx="3362582" cy="1675320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8D5CC1A6-0C68-48D1-BF97-623EDF0304C2}"/>
              </a:ext>
            </a:extLst>
          </p:cNvPr>
          <p:cNvSpPr/>
          <p:nvPr/>
        </p:nvSpPr>
        <p:spPr>
          <a:xfrm>
            <a:off x="315054" y="4438225"/>
            <a:ext cx="2139019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69C34-AB9A-417E-8D86-771E50945F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803" y="4995895"/>
            <a:ext cx="3374339" cy="1675320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3D9BB76-79E5-4E05-8BC4-275D44D8161D}"/>
              </a:ext>
            </a:extLst>
          </p:cNvPr>
          <p:cNvSpPr/>
          <p:nvPr/>
        </p:nvSpPr>
        <p:spPr>
          <a:xfrm>
            <a:off x="3941803" y="6300189"/>
            <a:ext cx="2143051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73FE7D-7C01-4643-9606-CEACB4D937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"/>
          <a:stretch/>
        </p:blipFill>
        <p:spPr>
          <a:xfrm>
            <a:off x="314737" y="5003980"/>
            <a:ext cx="3370428" cy="1675320"/>
          </a:xfrm>
          <a:prstGeom prst="rect">
            <a:avLst/>
          </a:prstGeo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1761102-2E15-4AAF-987F-F05C11713D1C}"/>
              </a:ext>
            </a:extLst>
          </p:cNvPr>
          <p:cNvSpPr/>
          <p:nvPr/>
        </p:nvSpPr>
        <p:spPr>
          <a:xfrm>
            <a:off x="314736" y="6308016"/>
            <a:ext cx="2141315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C64E0A-8C2C-446C-AB09-F317D81394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718" y="3150585"/>
            <a:ext cx="3374339" cy="1675320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3E42A208-5464-40A6-BB55-BDF4F81BA313}"/>
              </a:ext>
            </a:extLst>
          </p:cNvPr>
          <p:cNvSpPr/>
          <p:nvPr/>
        </p:nvSpPr>
        <p:spPr>
          <a:xfrm>
            <a:off x="3933942" y="4456495"/>
            <a:ext cx="2151444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9BA69-218B-49AC-B509-8D35EED2B4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3"/>
          <a:stretch/>
        </p:blipFill>
        <p:spPr>
          <a:xfrm>
            <a:off x="314737" y="1247644"/>
            <a:ext cx="3367412" cy="16753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194508-F872-4D8B-A1A7-1AECC42599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 r="-392"/>
          <a:stretch/>
        </p:blipFill>
        <p:spPr>
          <a:xfrm>
            <a:off x="3926427" y="1245969"/>
            <a:ext cx="3384629" cy="16753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44963" y="1648255"/>
            <a:ext cx="6126865" cy="6985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0" dirty="0"/>
              <a:t>FEREKS WHEEL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10413" y="1574467"/>
            <a:ext cx="2502588" cy="679919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ДЛЯ ЛЕДОВЫХ ДВОРЦОВ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РЕАЛИЗОВАННЫЕ ПРОЕКТЫ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496F5B-FCD0-4490-9527-B449FF8120E4}"/>
              </a:ext>
            </a:extLst>
          </p:cNvPr>
          <p:cNvSpPr txBox="1"/>
          <p:nvPr/>
        </p:nvSpPr>
        <p:spPr>
          <a:xfrm>
            <a:off x="3918857" y="6377373"/>
            <a:ext cx="2125676" cy="28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УТЦ НОВОГОРСК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E47075-5345-48D9-89D6-94BD1C25002F}"/>
              </a:ext>
            </a:extLst>
          </p:cNvPr>
          <p:cNvSpPr txBox="1"/>
          <p:nvPr/>
        </p:nvSpPr>
        <p:spPr>
          <a:xfrm>
            <a:off x="313484" y="6377373"/>
            <a:ext cx="21393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СК СОКОЛЬНИКИ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D4FA76-8A33-4B8F-A7F7-A47F8BFB16A9}"/>
              </a:ext>
            </a:extLst>
          </p:cNvPr>
          <p:cNvSpPr txBox="1"/>
          <p:nvPr/>
        </p:nvSpPr>
        <p:spPr>
          <a:xfrm>
            <a:off x="315054" y="4513024"/>
            <a:ext cx="152990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СШОР РУСЬ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034320-6ED2-4785-B7FA-0CB62306E7EF}"/>
              </a:ext>
            </a:extLst>
          </p:cNvPr>
          <p:cNvSpPr txBox="1"/>
          <p:nvPr/>
        </p:nvSpPr>
        <p:spPr>
          <a:xfrm>
            <a:off x="3950803" y="4532450"/>
            <a:ext cx="22558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СК ДИНАМО</a:t>
            </a:r>
          </a:p>
        </p:txBody>
      </p:sp>
      <p:graphicFrame>
        <p:nvGraphicFramePr>
          <p:cNvPr id="39" name="Объект 38">
            <a:extLst>
              <a:ext uri="{FF2B5EF4-FFF2-40B4-BE49-F238E27FC236}">
                <a16:creationId xmlns:a16="http://schemas.microsoft.com/office/drawing/2014/main" id="{DBEE8CC8-C030-40AC-B92C-F698259C5A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0304" y="3124137"/>
          <a:ext cx="549995" cy="550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6" name="CorelDRAW" r:id="rId11" imgW="1364362" imgH="1365885" progId="CorelDraw.Graphic.23">
                  <p:embed/>
                </p:oleObj>
              </mc:Choice>
              <mc:Fallback>
                <p:oleObj name="CorelDRAW" r:id="rId11" imgW="1364362" imgH="1365885" progId="CorelDraw.Graphic.23">
                  <p:embed/>
                  <p:pic>
                    <p:nvPicPr>
                      <p:cNvPr id="39" name="Объект 38">
                        <a:extLst>
                          <a:ext uri="{FF2B5EF4-FFF2-40B4-BE49-F238E27FC236}">
                            <a16:creationId xmlns:a16="http://schemas.microsoft.com/office/drawing/2014/main" id="{DBEE8CC8-C030-40AC-B92C-F698259C5A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40304" y="3124137"/>
                        <a:ext cx="549995" cy="550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Объект 39">
            <a:extLst>
              <a:ext uri="{FF2B5EF4-FFF2-40B4-BE49-F238E27FC236}">
                <a16:creationId xmlns:a16="http://schemas.microsoft.com/office/drawing/2014/main" id="{DEA94ED1-4E62-4DBE-BE29-2EFEB9DB74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0304" y="4628981"/>
          <a:ext cx="549995" cy="550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7" name="CorelDRAW" r:id="rId13" imgW="1364362" imgH="1365885" progId="CorelDraw.Graphic.23">
                  <p:embed/>
                </p:oleObj>
              </mc:Choice>
              <mc:Fallback>
                <p:oleObj name="CorelDRAW" r:id="rId13" imgW="1364362" imgH="1365885" progId="CorelDraw.Graphic.23">
                  <p:embed/>
                  <p:pic>
                    <p:nvPicPr>
                      <p:cNvPr id="40" name="Объект 39">
                        <a:extLst>
                          <a:ext uri="{FF2B5EF4-FFF2-40B4-BE49-F238E27FC236}">
                            <a16:creationId xmlns:a16="http://schemas.microsoft.com/office/drawing/2014/main" id="{DEA94ED1-4E62-4DBE-BE29-2EFEB9DB74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40304" y="4628981"/>
                        <a:ext cx="549995" cy="550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Объект 41">
            <a:extLst>
              <a:ext uri="{FF2B5EF4-FFF2-40B4-BE49-F238E27FC236}">
                <a16:creationId xmlns:a16="http://schemas.microsoft.com/office/drawing/2014/main" id="{3DF65368-5F75-4B44-8989-825AAD5698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0304" y="3876559"/>
          <a:ext cx="549995" cy="550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8" name="CorelDRAW" r:id="rId15" imgW="1364362" imgH="1365885" progId="CorelDraw.Graphic.23">
                  <p:embed/>
                </p:oleObj>
              </mc:Choice>
              <mc:Fallback>
                <p:oleObj name="CorelDRAW" r:id="rId15" imgW="1364362" imgH="1365885" progId="CorelDraw.Graphic.23">
                  <p:embed/>
                  <p:pic>
                    <p:nvPicPr>
                      <p:cNvPr id="42" name="Объект 41">
                        <a:extLst>
                          <a:ext uri="{FF2B5EF4-FFF2-40B4-BE49-F238E27FC236}">
                            <a16:creationId xmlns:a16="http://schemas.microsoft.com/office/drawing/2014/main" id="{3DF65368-5F75-4B44-8989-825AAD5698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540304" y="3876559"/>
                        <a:ext cx="549995" cy="550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2">
            <a:extLst>
              <a:ext uri="{FF2B5EF4-FFF2-40B4-BE49-F238E27FC236}">
                <a16:creationId xmlns:a16="http://schemas.microsoft.com/office/drawing/2014/main" id="{249D4174-4E5F-455A-9794-71441D818044}"/>
              </a:ext>
            </a:extLst>
          </p:cNvPr>
          <p:cNvSpPr txBox="1"/>
          <p:nvPr/>
        </p:nvSpPr>
        <p:spPr>
          <a:xfrm>
            <a:off x="8273484" y="3928596"/>
            <a:ext cx="2826854" cy="49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до 160 лм/Вт</a:t>
            </a:r>
            <a:r>
              <a:rPr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энергоэффективность</a:t>
            </a:r>
            <a:endParaRPr sz="1100" dirty="0"/>
          </a:p>
        </p:txBody>
      </p:sp>
      <p:sp>
        <p:nvSpPr>
          <p:cNvPr id="44" name="Text 2">
            <a:extLst>
              <a:ext uri="{FF2B5EF4-FFF2-40B4-BE49-F238E27FC236}">
                <a16:creationId xmlns:a16="http://schemas.microsoft.com/office/drawing/2014/main" id="{EDB3E3A7-C171-474F-B830-A32BFA5F9DB2}"/>
              </a:ext>
            </a:extLst>
          </p:cNvPr>
          <p:cNvSpPr txBox="1"/>
          <p:nvPr/>
        </p:nvSpPr>
        <p:spPr>
          <a:xfrm>
            <a:off x="8273484" y="3179701"/>
            <a:ext cx="2296368" cy="49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100 - 230 Вт</a:t>
            </a:r>
            <a:r>
              <a:rPr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мощность</a:t>
            </a:r>
            <a:endParaRPr sz="1100" dirty="0"/>
          </a:p>
        </p:txBody>
      </p:sp>
      <p:sp>
        <p:nvSpPr>
          <p:cNvPr id="46" name="Text 2">
            <a:extLst>
              <a:ext uri="{FF2B5EF4-FFF2-40B4-BE49-F238E27FC236}">
                <a16:creationId xmlns:a16="http://schemas.microsoft.com/office/drawing/2014/main" id="{4412C4E3-688F-4390-B9E2-6621E79A6D81}"/>
              </a:ext>
            </a:extLst>
          </p:cNvPr>
          <p:cNvSpPr txBox="1"/>
          <p:nvPr/>
        </p:nvSpPr>
        <p:spPr>
          <a:xfrm>
            <a:off x="8320231" y="4694868"/>
            <a:ext cx="1094022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Д, Г60</a:t>
            </a:r>
            <a:endParaRPr sz="24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КСС</a:t>
            </a:r>
            <a:endParaRPr sz="1100" dirty="0"/>
          </a:p>
        </p:txBody>
      </p:sp>
      <p:sp>
        <p:nvSpPr>
          <p:cNvPr id="47" name="Text 2">
            <a:extLst>
              <a:ext uri="{FF2B5EF4-FFF2-40B4-BE49-F238E27FC236}">
                <a16:creationId xmlns:a16="http://schemas.microsoft.com/office/drawing/2014/main" id="{4741907F-D547-4722-B272-0A22832568D3}"/>
              </a:ext>
            </a:extLst>
          </p:cNvPr>
          <p:cNvSpPr txBox="1"/>
          <p:nvPr/>
        </p:nvSpPr>
        <p:spPr>
          <a:xfrm>
            <a:off x="8273484" y="6168806"/>
            <a:ext cx="1155363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 лет</a:t>
            </a:r>
            <a:endParaRPr sz="24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гарантия</a:t>
            </a:r>
            <a:endParaRPr sz="1100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722ADAB-2DCB-43C3-8550-7ACE05B16762}"/>
              </a:ext>
            </a:extLst>
          </p:cNvPr>
          <p:cNvSpPr/>
          <p:nvPr/>
        </p:nvSpPr>
        <p:spPr>
          <a:xfrm>
            <a:off x="2454070" y="4437110"/>
            <a:ext cx="1229492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076A60E-740A-4816-B643-B2119D2693F8}"/>
              </a:ext>
            </a:extLst>
          </p:cNvPr>
          <p:cNvSpPr/>
          <p:nvPr/>
        </p:nvSpPr>
        <p:spPr>
          <a:xfrm>
            <a:off x="6080551" y="6304266"/>
            <a:ext cx="1234649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F76BA1EF-A2CD-4962-9DB0-D25B7286CA54}"/>
              </a:ext>
            </a:extLst>
          </p:cNvPr>
          <p:cNvSpPr/>
          <p:nvPr/>
        </p:nvSpPr>
        <p:spPr>
          <a:xfrm>
            <a:off x="2454070" y="6298765"/>
            <a:ext cx="1231095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C6C8EB5C-CE3B-498F-A1CB-C403F389FA44}"/>
              </a:ext>
            </a:extLst>
          </p:cNvPr>
          <p:cNvSpPr/>
          <p:nvPr/>
        </p:nvSpPr>
        <p:spPr>
          <a:xfrm>
            <a:off x="6080551" y="4453841"/>
            <a:ext cx="1230508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7" name="Равнобедренный треугольник 56">
            <a:extLst>
              <a:ext uri="{FF2B5EF4-FFF2-40B4-BE49-F238E27FC236}">
                <a16:creationId xmlns:a16="http://schemas.microsoft.com/office/drawing/2014/main" id="{29E14A2E-9EA9-4488-8F27-65F26B210E12}"/>
              </a:ext>
            </a:extLst>
          </p:cNvPr>
          <p:cNvSpPr/>
          <p:nvPr/>
        </p:nvSpPr>
        <p:spPr>
          <a:xfrm rot="5400000">
            <a:off x="2334316" y="4552111"/>
            <a:ext cx="382782" cy="1432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58E93DD5-B560-43E2-BD27-E8CC19802893}"/>
              </a:ext>
            </a:extLst>
          </p:cNvPr>
          <p:cNvSpPr/>
          <p:nvPr/>
        </p:nvSpPr>
        <p:spPr>
          <a:xfrm rot="5400000">
            <a:off x="2314593" y="6438402"/>
            <a:ext cx="379626" cy="11272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Равнобедренный треугольник 58">
            <a:extLst>
              <a:ext uri="{FF2B5EF4-FFF2-40B4-BE49-F238E27FC236}">
                <a16:creationId xmlns:a16="http://schemas.microsoft.com/office/drawing/2014/main" id="{1356F0F5-09EA-4F2A-AD07-8F9B17314EDB}"/>
              </a:ext>
            </a:extLst>
          </p:cNvPr>
          <p:cNvSpPr/>
          <p:nvPr/>
        </p:nvSpPr>
        <p:spPr>
          <a:xfrm rot="5400000">
            <a:off x="5959541" y="4575630"/>
            <a:ext cx="379373" cy="13735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Равнобедренный треугольник 59">
            <a:extLst>
              <a:ext uri="{FF2B5EF4-FFF2-40B4-BE49-F238E27FC236}">
                <a16:creationId xmlns:a16="http://schemas.microsoft.com/office/drawing/2014/main" id="{9E122656-3D7F-43B4-85ED-50D3C33FA0F8}"/>
              </a:ext>
            </a:extLst>
          </p:cNvPr>
          <p:cNvSpPr/>
          <p:nvPr/>
        </p:nvSpPr>
        <p:spPr>
          <a:xfrm rot="5400000">
            <a:off x="5951742" y="6424838"/>
            <a:ext cx="371026" cy="11887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DEBB5-C8A0-422A-A6F6-E9215AD5728D}"/>
              </a:ext>
            </a:extLst>
          </p:cNvPr>
          <p:cNvSpPr txBox="1"/>
          <p:nvPr/>
        </p:nvSpPr>
        <p:spPr>
          <a:xfrm>
            <a:off x="2599016" y="4455890"/>
            <a:ext cx="1046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2023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6E7A42-F66F-45C3-A1FB-0D9D886713DD}"/>
              </a:ext>
            </a:extLst>
          </p:cNvPr>
          <p:cNvSpPr txBox="1"/>
          <p:nvPr/>
        </p:nvSpPr>
        <p:spPr>
          <a:xfrm>
            <a:off x="2599155" y="6322282"/>
            <a:ext cx="1045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2024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96D933-050D-45CE-A40C-9DBFAE1382F3}"/>
              </a:ext>
            </a:extLst>
          </p:cNvPr>
          <p:cNvSpPr txBox="1"/>
          <p:nvPr/>
        </p:nvSpPr>
        <p:spPr>
          <a:xfrm>
            <a:off x="6230177" y="6315000"/>
            <a:ext cx="1045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2024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416194-7B12-49BF-8CDA-540BBE71F24E}"/>
              </a:ext>
            </a:extLst>
          </p:cNvPr>
          <p:cNvSpPr txBox="1"/>
          <p:nvPr/>
        </p:nvSpPr>
        <p:spPr>
          <a:xfrm>
            <a:off x="6231781" y="4459704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2023</a:t>
            </a:r>
          </a:p>
        </p:txBody>
      </p:sp>
      <p:sp>
        <p:nvSpPr>
          <p:cNvPr id="67" name="Text 2">
            <a:extLst>
              <a:ext uri="{FF2B5EF4-FFF2-40B4-BE49-F238E27FC236}">
                <a16:creationId xmlns:a16="http://schemas.microsoft.com/office/drawing/2014/main" id="{91BA06C5-54C8-4A3E-BF2C-6017D8D35A1D}"/>
              </a:ext>
            </a:extLst>
          </p:cNvPr>
          <p:cNvSpPr txBox="1"/>
          <p:nvPr/>
        </p:nvSpPr>
        <p:spPr>
          <a:xfrm>
            <a:off x="8273484" y="5430850"/>
            <a:ext cx="2826854" cy="49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4000К, 5000К</a:t>
            </a:r>
            <a:r>
              <a:rPr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цветовая температура</a:t>
            </a:r>
            <a:endParaRPr sz="11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647BB2-9009-4B95-9E6D-E08451D344B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558" y="5379856"/>
            <a:ext cx="549996" cy="54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6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0D4C7C-BABE-43F8-8AFE-5C6B86491E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200340" y="2426561"/>
            <a:ext cx="3071784" cy="1625360"/>
          </a:xfrm>
          <a:prstGeom prst="rect">
            <a:avLst/>
          </a:prstGeom>
        </p:spPr>
      </p:pic>
      <p:pic>
        <p:nvPicPr>
          <p:cNvPr id="28" name="object 5">
            <a:extLst>
              <a:ext uri="{FF2B5EF4-FFF2-40B4-BE49-F238E27FC236}">
                <a16:creationId xmlns:a16="http://schemas.microsoft.com/office/drawing/2014/main" id="{2CDBBC61-2BF8-4F81-8E61-6D15641FF7F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4143" y="1271237"/>
            <a:ext cx="2255801" cy="5586763"/>
          </a:xfrm>
          <a:prstGeom prst="rect">
            <a:avLst/>
          </a:prstGeom>
        </p:spPr>
      </p:pic>
      <p:pic>
        <p:nvPicPr>
          <p:cNvPr id="27" name="object 6">
            <a:extLst>
              <a:ext uri="{FF2B5EF4-FFF2-40B4-BE49-F238E27FC236}">
                <a16:creationId xmlns:a16="http://schemas.microsoft.com/office/drawing/2014/main" id="{35C8CC82-A22C-49DC-B25B-F36AFE80F12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271238"/>
            <a:ext cx="2247899" cy="5586762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7"/>
            <a:ext cx="2258854" cy="5586763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70710" y="1648255"/>
            <a:ext cx="6126865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/>
              <a:t>БАСКЕТ ХОЛЛ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100" y="1700931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/>
              <a:t>г. Москва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СВЕТ ДЛЯ ЧЕМПИОНОВ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7535952" y="3834184"/>
            <a:ext cx="1646717" cy="22763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НА ОБЪЕКТЕ: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B8A9BEAD-BF1C-4BDA-83E3-70283E6859C2}"/>
              </a:ext>
            </a:extLst>
          </p:cNvPr>
          <p:cNvSpPr txBox="1">
            <a:spLocks/>
          </p:cNvSpPr>
          <p:nvPr/>
        </p:nvSpPr>
        <p:spPr>
          <a:xfrm>
            <a:off x="7535951" y="2799782"/>
            <a:ext cx="1646717" cy="60261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 FFL</a:t>
            </a:r>
            <a:br>
              <a:rPr lang="en-US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ru-RU" sz="16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4E1DF945-E502-49DC-AA25-6DDC80DF69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6807" y="4264701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0" name="CorelDRAW" r:id="rId7" imgW="1364362" imgH="1365885" progId="CorelDraw.Graphic.23">
                  <p:embed/>
                </p:oleObj>
              </mc:Choice>
              <mc:Fallback>
                <p:oleObj name="CorelDRAW" r:id="rId7" imgW="1364362" imgH="1365885" progId="CorelDraw.Graphic.23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4E1DF945-E502-49DC-AA25-6DDC80DF69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46807" y="4264701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273B30E8-CB4B-4D77-8DD5-82E0909A4D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6807" y="5537950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1" name="CorelDRAW" r:id="rId9" imgW="1364362" imgH="1365885" progId="CorelDraw.Graphic.23">
                  <p:embed/>
                </p:oleObj>
              </mc:Choice>
              <mc:Fallback>
                <p:oleObj name="CorelDRAW" r:id="rId9" imgW="1364362" imgH="1365885" progId="CorelDraw.Graphic.23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273B30E8-CB4B-4D77-8DD5-82E0909A4D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46807" y="5537950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39F407DE-15A0-4722-8FAF-91FF900DF0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6598" y="6173110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2" name="CorelDRAW" r:id="rId11" imgW="1364362" imgH="1365885" progId="CorelDraw.Graphic.23">
                  <p:embed/>
                </p:oleObj>
              </mc:Choice>
              <mc:Fallback>
                <p:oleObj name="CorelDRAW" r:id="rId11" imgW="1364362" imgH="1365885" progId="CorelDraw.Graphic.23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39F407DE-15A0-4722-8FAF-91FF900DF0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46598" y="6173110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2">
            <a:extLst>
              <a:ext uri="{FF2B5EF4-FFF2-40B4-BE49-F238E27FC236}">
                <a16:creationId xmlns:a16="http://schemas.microsoft.com/office/drawing/2014/main" id="{B48A0E76-4A08-4DAA-84AD-7BF27673554E}"/>
              </a:ext>
            </a:extLst>
          </p:cNvPr>
          <p:cNvSpPr txBox="1"/>
          <p:nvPr/>
        </p:nvSpPr>
        <p:spPr>
          <a:xfrm>
            <a:off x="8034052" y="4902791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5700К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цветовая температура</a:t>
            </a:r>
            <a:endParaRPr sz="1050" dirty="0"/>
          </a:p>
        </p:txBody>
      </p:sp>
      <p:sp>
        <p:nvSpPr>
          <p:cNvPr id="32" name="Text 2">
            <a:extLst>
              <a:ext uri="{FF2B5EF4-FFF2-40B4-BE49-F238E27FC236}">
                <a16:creationId xmlns:a16="http://schemas.microsoft.com/office/drawing/2014/main" id="{63CE91C4-C824-47DD-84EB-9D042B30CC51}"/>
              </a:ext>
            </a:extLst>
          </p:cNvPr>
          <p:cNvSpPr txBox="1"/>
          <p:nvPr/>
        </p:nvSpPr>
        <p:spPr>
          <a:xfrm>
            <a:off x="8034052" y="4267631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460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33" name="Text 2">
            <a:extLst>
              <a:ext uri="{FF2B5EF4-FFF2-40B4-BE49-F238E27FC236}">
                <a16:creationId xmlns:a16="http://schemas.microsoft.com/office/drawing/2014/main" id="{6F114FB3-FBAC-4A36-BC3C-34E4D2CE8CE2}"/>
              </a:ext>
            </a:extLst>
          </p:cNvPr>
          <p:cNvSpPr txBox="1"/>
          <p:nvPr/>
        </p:nvSpPr>
        <p:spPr>
          <a:xfrm>
            <a:off x="8034052" y="5537951"/>
            <a:ext cx="109402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F2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0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sp>
        <p:nvSpPr>
          <p:cNvPr id="34" name="Text 2">
            <a:extLst>
              <a:ext uri="{FF2B5EF4-FFF2-40B4-BE49-F238E27FC236}">
                <a16:creationId xmlns:a16="http://schemas.microsoft.com/office/drawing/2014/main" id="{E118C4E8-D629-40E7-A157-D75C47B50101}"/>
              </a:ext>
            </a:extLst>
          </p:cNvPr>
          <p:cNvSpPr txBox="1"/>
          <p:nvPr/>
        </p:nvSpPr>
        <p:spPr>
          <a:xfrm>
            <a:off x="8034052" y="6173111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CRI92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индекс цветопередачи</a:t>
            </a:r>
            <a:endParaRPr sz="105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34532F-B0C0-4E43-8FF5-B3DE91723D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807" y="4899860"/>
            <a:ext cx="380430" cy="38043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587A766-FF37-4742-BE1D-C33AE37437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6405" y="5538392"/>
            <a:ext cx="383395" cy="380873"/>
          </a:xfrm>
          <a:prstGeom prst="rect">
            <a:avLst/>
          </a:prstGeom>
        </p:spPr>
      </p:pic>
      <p:sp>
        <p:nvSpPr>
          <p:cNvPr id="38" name="Text 2">
            <a:extLst>
              <a:ext uri="{FF2B5EF4-FFF2-40B4-BE49-F238E27FC236}">
                <a16:creationId xmlns:a16="http://schemas.microsoft.com/office/drawing/2014/main" id="{1EB6B835-01B1-4BB2-9C3B-DBD46EED3D5D}"/>
              </a:ext>
            </a:extLst>
          </p:cNvPr>
          <p:cNvSpPr txBox="1"/>
          <p:nvPr/>
        </p:nvSpPr>
        <p:spPr>
          <a:xfrm>
            <a:off x="10272612" y="4264701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3800 </a:t>
            </a:r>
            <a:r>
              <a:rPr lang="ru-RU" sz="1700" dirty="0" err="1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лк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уровень освещенности</a:t>
            </a:r>
            <a:endParaRPr sz="1050" dirty="0"/>
          </a:p>
        </p:txBody>
      </p:sp>
      <p:sp>
        <p:nvSpPr>
          <p:cNvPr id="39" name="Text 2">
            <a:extLst>
              <a:ext uri="{FF2B5EF4-FFF2-40B4-BE49-F238E27FC236}">
                <a16:creationId xmlns:a16="http://schemas.microsoft.com/office/drawing/2014/main" id="{49613229-A543-4233-B1A2-A1AA42DDE97B}"/>
              </a:ext>
            </a:extLst>
          </p:cNvPr>
          <p:cNvSpPr txBox="1"/>
          <p:nvPr/>
        </p:nvSpPr>
        <p:spPr>
          <a:xfrm>
            <a:off x="10272611" y="4899861"/>
            <a:ext cx="15683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88%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 err="1"/>
              <a:t>кро</a:t>
            </a:r>
            <a:r>
              <a:rPr lang="ru-RU" sz="1050" dirty="0"/>
              <a:t> на площадке</a:t>
            </a:r>
            <a:endParaRPr sz="1050" dirty="0"/>
          </a:p>
        </p:txBody>
      </p:sp>
      <p:sp>
        <p:nvSpPr>
          <p:cNvPr id="40" name="Text 2">
            <a:extLst>
              <a:ext uri="{FF2B5EF4-FFF2-40B4-BE49-F238E27FC236}">
                <a16:creationId xmlns:a16="http://schemas.microsoft.com/office/drawing/2014/main" id="{405EA0A4-DF45-477E-8251-F86A9ED4BFBC}"/>
              </a:ext>
            </a:extLst>
          </p:cNvPr>
          <p:cNvSpPr txBox="1"/>
          <p:nvPr/>
        </p:nvSpPr>
        <p:spPr>
          <a:xfrm>
            <a:off x="10272612" y="5535021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76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 err="1"/>
              <a:t>светоточек</a:t>
            </a:r>
            <a:endParaRPr sz="1050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022A5E9-1EDA-4808-90FB-F22E2A9E893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828" y="4264701"/>
            <a:ext cx="383694" cy="38087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3DA2F31-CEC1-40A2-8A87-F3EC7248EC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828" y="4899861"/>
            <a:ext cx="380873" cy="3808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5AB105A-01E2-4146-967E-6001941BDD1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828" y="6176482"/>
            <a:ext cx="380431" cy="380431"/>
          </a:xfrm>
          <a:prstGeom prst="rect">
            <a:avLst/>
          </a:prstGeom>
        </p:spPr>
      </p:pic>
      <p:sp>
        <p:nvSpPr>
          <p:cNvPr id="48" name="Text 2">
            <a:extLst>
              <a:ext uri="{FF2B5EF4-FFF2-40B4-BE49-F238E27FC236}">
                <a16:creationId xmlns:a16="http://schemas.microsoft.com/office/drawing/2014/main" id="{F7382248-C061-4D8A-A70D-39AC87C106A6}"/>
              </a:ext>
            </a:extLst>
          </p:cNvPr>
          <p:cNvSpPr txBox="1"/>
          <p:nvPr/>
        </p:nvSpPr>
        <p:spPr>
          <a:xfrm>
            <a:off x="10272611" y="6173110"/>
            <a:ext cx="850169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 лет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гарантия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4265363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C744A0-A9D3-4E61-8B5D-A760FD5EF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16141" y="3480141"/>
            <a:ext cx="2775857" cy="2478022"/>
          </a:xfrm>
          <a:prstGeom prst="rect">
            <a:avLst/>
          </a:prstGeom>
        </p:spPr>
      </p:pic>
      <p:pic>
        <p:nvPicPr>
          <p:cNvPr id="28" name="object 5">
            <a:extLst>
              <a:ext uri="{FF2B5EF4-FFF2-40B4-BE49-F238E27FC236}">
                <a16:creationId xmlns:a16="http://schemas.microsoft.com/office/drawing/2014/main" id="{2CDBBC61-2BF8-4F81-8E61-6D15641FF7F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4143" y="1271236"/>
            <a:ext cx="2255801" cy="5586763"/>
          </a:xfrm>
          <a:prstGeom prst="rect">
            <a:avLst/>
          </a:prstGeom>
        </p:spPr>
      </p:pic>
      <p:pic>
        <p:nvPicPr>
          <p:cNvPr id="27" name="object 6">
            <a:extLst>
              <a:ext uri="{FF2B5EF4-FFF2-40B4-BE49-F238E27FC236}">
                <a16:creationId xmlns:a16="http://schemas.microsoft.com/office/drawing/2014/main" id="{35C8CC82-A22C-49DC-B25B-F36AFE80F12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271236"/>
            <a:ext cx="2247899" cy="5586763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6"/>
            <a:ext cx="2258854" cy="5586762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70710" y="1648255"/>
            <a:ext cx="6126865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/>
              <a:t>ЛОКОМОТИВ АРЕНА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100" y="1700931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/>
              <a:t>г. Новосибирск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7535952" y="3834184"/>
            <a:ext cx="1646717" cy="22763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НА ОБЪЕКТЕ: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B8A9BEAD-BF1C-4BDA-83E3-70283E6859C2}"/>
              </a:ext>
            </a:extLst>
          </p:cNvPr>
          <p:cNvSpPr txBox="1">
            <a:spLocks/>
          </p:cNvSpPr>
          <p:nvPr/>
        </p:nvSpPr>
        <p:spPr>
          <a:xfrm>
            <a:off x="7535951" y="2799782"/>
            <a:ext cx="4458437" cy="60261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LEDEL</a:t>
            </a:r>
            <a:b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L-INDUSTRY TURBINE</a:t>
            </a:r>
            <a:br>
              <a:rPr lang="en-US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ru-RU" sz="16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4E1DF945-E502-49DC-AA25-6DDC80DF69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6807" y="4264701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0" name="CorelDRAW" r:id="rId7" imgW="1364362" imgH="1365885" progId="CorelDraw.Graphic.23">
                  <p:embed/>
                </p:oleObj>
              </mc:Choice>
              <mc:Fallback>
                <p:oleObj name="CorelDRAW" r:id="rId7" imgW="1364362" imgH="1365885" progId="CorelDraw.Graphic.23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4E1DF945-E502-49DC-AA25-6DDC80DF69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46807" y="4264701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39F407DE-15A0-4722-8FAF-91FF900DF0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6598" y="6173110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1" name="CorelDRAW" r:id="rId9" imgW="1364362" imgH="1365885" progId="CorelDraw.Graphic.23">
                  <p:embed/>
                </p:oleObj>
              </mc:Choice>
              <mc:Fallback>
                <p:oleObj name="CorelDRAW" r:id="rId9" imgW="1364362" imgH="1365885" progId="CorelDraw.Graphic.23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39F407DE-15A0-4722-8FAF-91FF900DF0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46598" y="6173110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2">
            <a:extLst>
              <a:ext uri="{FF2B5EF4-FFF2-40B4-BE49-F238E27FC236}">
                <a16:creationId xmlns:a16="http://schemas.microsoft.com/office/drawing/2014/main" id="{B48A0E76-4A08-4DAA-84AD-7BF27673554E}"/>
              </a:ext>
            </a:extLst>
          </p:cNvPr>
          <p:cNvSpPr txBox="1"/>
          <p:nvPr/>
        </p:nvSpPr>
        <p:spPr>
          <a:xfrm>
            <a:off x="8034052" y="4902791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5700К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цветовая температура</a:t>
            </a:r>
            <a:endParaRPr sz="1050" dirty="0"/>
          </a:p>
        </p:txBody>
      </p:sp>
      <p:sp>
        <p:nvSpPr>
          <p:cNvPr id="32" name="Text 2">
            <a:extLst>
              <a:ext uri="{FF2B5EF4-FFF2-40B4-BE49-F238E27FC236}">
                <a16:creationId xmlns:a16="http://schemas.microsoft.com/office/drawing/2014/main" id="{63CE91C4-C824-47DD-84EB-9D042B30CC51}"/>
              </a:ext>
            </a:extLst>
          </p:cNvPr>
          <p:cNvSpPr txBox="1"/>
          <p:nvPr/>
        </p:nvSpPr>
        <p:spPr>
          <a:xfrm>
            <a:off x="8034052" y="4267631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100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34" name="Text 2">
            <a:extLst>
              <a:ext uri="{FF2B5EF4-FFF2-40B4-BE49-F238E27FC236}">
                <a16:creationId xmlns:a16="http://schemas.microsoft.com/office/drawing/2014/main" id="{E118C4E8-D629-40E7-A157-D75C47B50101}"/>
              </a:ext>
            </a:extLst>
          </p:cNvPr>
          <p:cNvSpPr txBox="1"/>
          <p:nvPr/>
        </p:nvSpPr>
        <p:spPr>
          <a:xfrm>
            <a:off x="8034052" y="6173111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CRI92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индекс цветопередачи</a:t>
            </a:r>
            <a:endParaRPr sz="105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34532F-B0C0-4E43-8FF5-B3DE91723D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807" y="4899860"/>
            <a:ext cx="380430" cy="38043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587A766-FF37-4742-BE1D-C33AE37437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6405" y="5538392"/>
            <a:ext cx="383395" cy="380873"/>
          </a:xfrm>
          <a:prstGeom prst="rect">
            <a:avLst/>
          </a:prstGeom>
        </p:spPr>
      </p:pic>
      <p:sp>
        <p:nvSpPr>
          <p:cNvPr id="40" name="Text 2">
            <a:extLst>
              <a:ext uri="{FF2B5EF4-FFF2-40B4-BE49-F238E27FC236}">
                <a16:creationId xmlns:a16="http://schemas.microsoft.com/office/drawing/2014/main" id="{405EA0A4-DF45-477E-8251-F86A9ED4BFBC}"/>
              </a:ext>
            </a:extLst>
          </p:cNvPr>
          <p:cNvSpPr txBox="1"/>
          <p:nvPr/>
        </p:nvSpPr>
        <p:spPr>
          <a:xfrm>
            <a:off x="10272612" y="5535021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1296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 err="1"/>
              <a:t>светоточек</a:t>
            </a:r>
            <a:endParaRPr sz="105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5AB105A-01E2-4146-967E-6001941BDD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828" y="6176482"/>
            <a:ext cx="380431" cy="380431"/>
          </a:xfrm>
          <a:prstGeom prst="rect">
            <a:avLst/>
          </a:prstGeom>
        </p:spPr>
      </p:pic>
      <p:sp>
        <p:nvSpPr>
          <p:cNvPr id="48" name="Text 2">
            <a:extLst>
              <a:ext uri="{FF2B5EF4-FFF2-40B4-BE49-F238E27FC236}">
                <a16:creationId xmlns:a16="http://schemas.microsoft.com/office/drawing/2014/main" id="{F7382248-C061-4D8A-A70D-39AC87C106A6}"/>
              </a:ext>
            </a:extLst>
          </p:cNvPr>
          <p:cNvSpPr txBox="1"/>
          <p:nvPr/>
        </p:nvSpPr>
        <p:spPr>
          <a:xfrm>
            <a:off x="10272611" y="6173110"/>
            <a:ext cx="850169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 лет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гарантия</a:t>
            </a:r>
            <a:endParaRPr sz="1050" dirty="0"/>
          </a:p>
        </p:txBody>
      </p:sp>
      <p:sp>
        <p:nvSpPr>
          <p:cNvPr id="35" name="Text 2">
            <a:extLst>
              <a:ext uri="{FF2B5EF4-FFF2-40B4-BE49-F238E27FC236}">
                <a16:creationId xmlns:a16="http://schemas.microsoft.com/office/drawing/2014/main" id="{CCBB382A-4284-4A20-B312-AF0127E833F8}"/>
              </a:ext>
            </a:extLst>
          </p:cNvPr>
          <p:cNvSpPr txBox="1"/>
          <p:nvPr/>
        </p:nvSpPr>
        <p:spPr>
          <a:xfrm>
            <a:off x="8057839" y="5531426"/>
            <a:ext cx="15683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DMX-512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управление</a:t>
            </a:r>
            <a:endParaRPr sz="1050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768244A-21D6-4015-8120-C6BBC431182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598" y="5532386"/>
            <a:ext cx="383395" cy="386214"/>
          </a:xfrm>
          <a:prstGeom prst="rect">
            <a:avLst/>
          </a:prstGeom>
        </p:spPr>
      </p:pic>
      <p:sp>
        <p:nvSpPr>
          <p:cNvPr id="26" name="Заголовок 17">
            <a:extLst>
              <a:ext uri="{FF2B5EF4-FFF2-40B4-BE49-F238E27FC236}">
                <a16:creationId xmlns:a16="http://schemas.microsoft.com/office/drawing/2014/main" id="{817F8609-B5D1-42A4-97C0-DE9393EB0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ТЫСЯЧА СВЕТИЛЬНИКОВ </a:t>
            </a:r>
            <a:br>
              <a:rPr lang="ru-RU" sz="2800" b="0" dirty="0">
                <a:solidFill>
                  <a:schemeClr val="accent1"/>
                </a:solidFill>
              </a:rPr>
            </a:br>
            <a:r>
              <a:rPr lang="ru-RU" sz="2800" b="0" dirty="0">
                <a:solidFill>
                  <a:schemeClr val="accent1"/>
                </a:solidFill>
              </a:rPr>
              <a:t>НА ВОЛЛЕЙБОЛЬНОЙ АРЕНЕ</a:t>
            </a:r>
          </a:p>
        </p:txBody>
      </p:sp>
    </p:spTree>
    <p:extLst>
      <p:ext uri="{BB962C8B-B14F-4D97-AF65-F5344CB8AC3E}">
        <p14:creationId xmlns:p14="http://schemas.microsoft.com/office/powerpoint/2010/main" val="9487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203AA7-E4EF-448C-811E-775EE911F1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686" y="3125812"/>
            <a:ext cx="3362565" cy="16753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69C34-AB9A-417E-8D86-771E50945F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692" y="4995895"/>
            <a:ext cx="3370100" cy="16753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73FE7D-7C01-4643-9606-CEACB4D937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686" y="5003980"/>
            <a:ext cx="3362564" cy="16753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C64E0A-8C2C-446C-AB09-F317D81394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4947" y="3150585"/>
            <a:ext cx="3359924" cy="16753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9BA69-218B-49AC-B509-8D35EED2B4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686" y="1238250"/>
            <a:ext cx="3365631" cy="168471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194508-F872-4D8B-A1A7-1AECC42599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050" y="1245969"/>
            <a:ext cx="3363821" cy="16753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ДОЛГОСРОЧНОЕ ПАРТНЕРСТВО </a:t>
            </a:r>
          </a:p>
        </p:txBody>
      </p:sp>
      <p:sp>
        <p:nvSpPr>
          <p:cNvPr id="74" name="Текст 10">
            <a:extLst>
              <a:ext uri="{FF2B5EF4-FFF2-40B4-BE49-F238E27FC236}">
                <a16:creationId xmlns:a16="http://schemas.microsoft.com/office/drawing/2014/main" id="{8180E071-198A-4C5B-92F2-AF813F259744}"/>
              </a:ext>
            </a:extLst>
          </p:cNvPr>
          <p:cNvSpPr txBox="1">
            <a:spLocks/>
          </p:cNvSpPr>
          <p:nvPr/>
        </p:nvSpPr>
        <p:spPr>
          <a:xfrm>
            <a:off x="7572693" y="3907184"/>
            <a:ext cx="1695132" cy="618544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ОБОРУДОВАНИЕ</a:t>
            </a:r>
            <a:b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НА ОБЪЕКТ</a:t>
            </a:r>
            <a:r>
              <a:rPr lang="en-US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E</a:t>
            </a: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br>
              <a:rPr lang="en-US" sz="14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ru-RU" sz="14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3E05100D-7ACC-4795-9B04-B6E0125F2838}"/>
              </a:ext>
            </a:extLst>
          </p:cNvPr>
          <p:cNvSpPr/>
          <p:nvPr/>
        </p:nvSpPr>
        <p:spPr>
          <a:xfrm>
            <a:off x="313382" y="4438225"/>
            <a:ext cx="2140691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BE84D2F9-F257-4C13-B190-D4002AAB0702}"/>
              </a:ext>
            </a:extLst>
          </p:cNvPr>
          <p:cNvSpPr/>
          <p:nvPr/>
        </p:nvSpPr>
        <p:spPr>
          <a:xfrm>
            <a:off x="3941050" y="6300189"/>
            <a:ext cx="2143804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B58527EB-A2C5-4E6A-A700-3EE436B37BB0}"/>
              </a:ext>
            </a:extLst>
          </p:cNvPr>
          <p:cNvSpPr/>
          <p:nvPr/>
        </p:nvSpPr>
        <p:spPr>
          <a:xfrm>
            <a:off x="313382" y="6308016"/>
            <a:ext cx="2142669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45475900-C4DB-4AD7-B5A6-8E46D5793297}"/>
              </a:ext>
            </a:extLst>
          </p:cNvPr>
          <p:cNvSpPr/>
          <p:nvPr/>
        </p:nvSpPr>
        <p:spPr>
          <a:xfrm>
            <a:off x="3941050" y="4456495"/>
            <a:ext cx="2144336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4E70EE8-03FA-4587-88F4-CDE0D7FF9531}"/>
              </a:ext>
            </a:extLst>
          </p:cNvPr>
          <p:cNvSpPr txBox="1"/>
          <p:nvPr/>
        </p:nvSpPr>
        <p:spPr>
          <a:xfrm>
            <a:off x="3920041" y="6377373"/>
            <a:ext cx="212449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ДПП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0736A0-C06F-4ADC-981D-DE1A108F220C}"/>
              </a:ext>
            </a:extLst>
          </p:cNvPr>
          <p:cNvSpPr txBox="1"/>
          <p:nvPr/>
        </p:nvSpPr>
        <p:spPr>
          <a:xfrm>
            <a:off x="313484" y="6377373"/>
            <a:ext cx="213933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LFL-Sport</a:t>
            </a:r>
            <a:endParaRPr lang="ru-RU" sz="1400" b="1" dirty="0">
              <a:latin typeface="Wix Madefor Display" panose="020B0503020203020203" pitchFamily="34" charset="-52"/>
              <a:cs typeface="Wix Madefor Display" panose="020B0503020203020203" pitchFamily="34" charset="-5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31FDED4-DD71-4930-9E82-47AAB61F6AE8}"/>
              </a:ext>
            </a:extLst>
          </p:cNvPr>
          <p:cNvSpPr txBox="1"/>
          <p:nvPr/>
        </p:nvSpPr>
        <p:spPr>
          <a:xfrm>
            <a:off x="315054" y="4513024"/>
            <a:ext cx="210201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FFL-Sport</a:t>
            </a:r>
            <a:endParaRPr lang="ru-RU" sz="1400" b="1" dirty="0">
              <a:latin typeface="Wix Madefor Display" panose="020B0503020203020203" pitchFamily="34" charset="-52"/>
              <a:cs typeface="Wix Madefor Display" panose="020B0503020203020203" pitchFamily="3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9EBE698-F64D-40C9-83FD-453568AF72F8}"/>
              </a:ext>
            </a:extLst>
          </p:cNvPr>
          <p:cNvSpPr txBox="1"/>
          <p:nvPr/>
        </p:nvSpPr>
        <p:spPr>
          <a:xfrm>
            <a:off x="3950803" y="4522176"/>
            <a:ext cx="209373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FFL</a:t>
            </a:r>
            <a:endParaRPr lang="ru-RU" sz="1400" b="1" dirty="0">
              <a:latin typeface="Wix Madefor Display" panose="020B0503020203020203" pitchFamily="34" charset="-52"/>
              <a:cs typeface="Wix Madefor Display" panose="020B0503020203020203" pitchFamily="34" charset="-52"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429C8985-097B-498B-A02E-3036755820EB}"/>
              </a:ext>
            </a:extLst>
          </p:cNvPr>
          <p:cNvSpPr/>
          <p:nvPr/>
        </p:nvSpPr>
        <p:spPr>
          <a:xfrm>
            <a:off x="2454070" y="4437110"/>
            <a:ext cx="1223247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B8A667A-7268-4751-A8E0-608386C9B601}"/>
              </a:ext>
            </a:extLst>
          </p:cNvPr>
          <p:cNvSpPr/>
          <p:nvPr/>
        </p:nvSpPr>
        <p:spPr>
          <a:xfrm>
            <a:off x="6080551" y="6304266"/>
            <a:ext cx="1233241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9696D99-D817-4CC9-AF76-A743A06DC530}"/>
              </a:ext>
            </a:extLst>
          </p:cNvPr>
          <p:cNvSpPr/>
          <p:nvPr/>
        </p:nvSpPr>
        <p:spPr>
          <a:xfrm>
            <a:off x="2454071" y="6298765"/>
            <a:ext cx="1225044" cy="379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AD9C1FE5-7A60-479F-AC95-A5B001883B38}"/>
              </a:ext>
            </a:extLst>
          </p:cNvPr>
          <p:cNvSpPr/>
          <p:nvPr/>
        </p:nvSpPr>
        <p:spPr>
          <a:xfrm>
            <a:off x="6080551" y="4453841"/>
            <a:ext cx="1224320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5" name="Равнобедренный треугольник 84">
            <a:extLst>
              <a:ext uri="{FF2B5EF4-FFF2-40B4-BE49-F238E27FC236}">
                <a16:creationId xmlns:a16="http://schemas.microsoft.com/office/drawing/2014/main" id="{70D2E40B-4BEF-4545-A05A-E7189F85B0B9}"/>
              </a:ext>
            </a:extLst>
          </p:cNvPr>
          <p:cNvSpPr/>
          <p:nvPr/>
        </p:nvSpPr>
        <p:spPr>
          <a:xfrm rot="5400000">
            <a:off x="2334316" y="4552111"/>
            <a:ext cx="382782" cy="1432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Равнобедренный треугольник 85">
            <a:extLst>
              <a:ext uri="{FF2B5EF4-FFF2-40B4-BE49-F238E27FC236}">
                <a16:creationId xmlns:a16="http://schemas.microsoft.com/office/drawing/2014/main" id="{51487032-9888-47B0-9B48-FE494DECBBA6}"/>
              </a:ext>
            </a:extLst>
          </p:cNvPr>
          <p:cNvSpPr/>
          <p:nvPr/>
        </p:nvSpPr>
        <p:spPr>
          <a:xfrm rot="5400000">
            <a:off x="2314593" y="6438402"/>
            <a:ext cx="379626" cy="11272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Равнобедренный треугольник 86">
            <a:extLst>
              <a:ext uri="{FF2B5EF4-FFF2-40B4-BE49-F238E27FC236}">
                <a16:creationId xmlns:a16="http://schemas.microsoft.com/office/drawing/2014/main" id="{1A33F011-57AA-437A-8BCC-77583DCADB4F}"/>
              </a:ext>
            </a:extLst>
          </p:cNvPr>
          <p:cNvSpPr/>
          <p:nvPr/>
        </p:nvSpPr>
        <p:spPr>
          <a:xfrm rot="5400000">
            <a:off x="5959541" y="4575630"/>
            <a:ext cx="379373" cy="13735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Равнобедренный треугольник 87">
            <a:extLst>
              <a:ext uri="{FF2B5EF4-FFF2-40B4-BE49-F238E27FC236}">
                <a16:creationId xmlns:a16="http://schemas.microsoft.com/office/drawing/2014/main" id="{9440A4B5-710C-4BFD-AD4F-D2C7542636EC}"/>
              </a:ext>
            </a:extLst>
          </p:cNvPr>
          <p:cNvSpPr/>
          <p:nvPr/>
        </p:nvSpPr>
        <p:spPr>
          <a:xfrm rot="5400000">
            <a:off x="5951742" y="6424838"/>
            <a:ext cx="371026" cy="11887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Текст 10">
            <a:extLst>
              <a:ext uri="{FF2B5EF4-FFF2-40B4-BE49-F238E27FC236}">
                <a16:creationId xmlns:a16="http://schemas.microsoft.com/office/drawing/2014/main" id="{49D9198B-0B58-434F-AEE4-87ABC5260AED}"/>
              </a:ext>
            </a:extLst>
          </p:cNvPr>
          <p:cNvSpPr txBox="1">
            <a:spLocks/>
          </p:cNvSpPr>
          <p:nvPr/>
        </p:nvSpPr>
        <p:spPr>
          <a:xfrm>
            <a:off x="7580590" y="4443446"/>
            <a:ext cx="2570628" cy="1675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FFL-Sport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- для площадок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под ТВ-трансляций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FFL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- для теннисных кортов с резиновым покрытием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LFL-Sport 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- для шоу-кортов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ДПП - для равномерного освещения Центра бадминтона</a:t>
            </a:r>
            <a:endParaRPr lang="ru-RU" sz="14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5B37EAB0-4E08-4056-A549-4A0EF40630EB}"/>
              </a:ext>
            </a:extLst>
          </p:cNvPr>
          <p:cNvSpPr txBox="1">
            <a:spLocks/>
          </p:cNvSpPr>
          <p:nvPr/>
        </p:nvSpPr>
        <p:spPr>
          <a:xfrm>
            <a:off x="7580590" y="2568521"/>
            <a:ext cx="4619307" cy="117339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843 УСТАНОВЛЕННЫХ СВЕТИЛЬНИКА</a:t>
            </a:r>
          </a:p>
        </p:txBody>
      </p:sp>
      <p:sp>
        <p:nvSpPr>
          <p:cNvPr id="46" name="Текст 18">
            <a:extLst>
              <a:ext uri="{FF2B5EF4-FFF2-40B4-BE49-F238E27FC236}">
                <a16:creationId xmlns:a16="http://schemas.microsoft.com/office/drawing/2014/main" id="{46D53784-E854-4625-8C47-24FD9B18DA0F}"/>
              </a:ext>
            </a:extLst>
          </p:cNvPr>
          <p:cNvSpPr txBox="1">
            <a:spLocks/>
          </p:cNvSpPr>
          <p:nvPr/>
        </p:nvSpPr>
        <p:spPr>
          <a:xfrm>
            <a:off x="1870710" y="1648255"/>
            <a:ext cx="6126865" cy="698500"/>
          </a:xfrm>
          <a:prstGeom prst="rect">
            <a:avLst/>
          </a:prstGeom>
        </p:spPr>
        <p:txBody>
          <a:bodyPr lIns="72000" tIns="18000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700" b="1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0"/>
              <a:t>АКАДЕМИЯ ТЕННИСА</a:t>
            </a:r>
            <a:endParaRPr lang="ru-RU" b="0" dirty="0"/>
          </a:p>
        </p:txBody>
      </p:sp>
      <p:sp>
        <p:nvSpPr>
          <p:cNvPr id="49" name="Текст 19">
            <a:extLst>
              <a:ext uri="{FF2B5EF4-FFF2-40B4-BE49-F238E27FC236}">
                <a16:creationId xmlns:a16="http://schemas.microsoft.com/office/drawing/2014/main" id="{8CC69EE7-9E17-407B-AAA9-8D288CB8BE6E}"/>
              </a:ext>
            </a:extLst>
          </p:cNvPr>
          <p:cNvSpPr txBox="1">
            <a:spLocks/>
          </p:cNvSpPr>
          <p:nvPr/>
        </p:nvSpPr>
        <p:spPr>
          <a:xfrm>
            <a:off x="8420100" y="1700931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200" b="1" kern="1200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/>
              <a:t>г. Казань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4169280-2230-40AC-9FA9-FA890EFC4E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756" y="6422001"/>
            <a:ext cx="918998" cy="14552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F9EF414-5A77-418F-BF4F-C917662ABF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627" y="4566588"/>
            <a:ext cx="918998" cy="14552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88D099A-6ED1-4084-B2F8-373E90618F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832" y="6430182"/>
            <a:ext cx="918998" cy="14552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FF709FD-F57F-4B48-8816-62BDE7B5EC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868" y="4566587"/>
            <a:ext cx="918998" cy="1455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E1A8A4-6B12-4A61-964D-2E78562B1A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706307" y="3714164"/>
            <a:ext cx="2286000" cy="315596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837A5F7-5CCD-4590-86C5-410CDC661CFA}"/>
              </a:ext>
            </a:extLst>
          </p:cNvPr>
          <p:cNvSpPr txBox="1"/>
          <p:nvPr/>
        </p:nvSpPr>
        <p:spPr>
          <a:xfrm rot="16200000">
            <a:off x="6474325" y="3599601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530056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64F8F7F9-7417-4A81-902C-1D93B9A26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5091" y="-1"/>
            <a:ext cx="456690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55934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МАТОВЫЙ РАССЕИВАТЕЛЬ 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35874" y="765544"/>
            <a:ext cx="7717279" cy="36209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ОСВЕЩЕНИЕ БАССЕЙНОВ</a:t>
            </a:r>
          </a:p>
          <a:p>
            <a:endParaRPr lang="ru-RU" sz="3200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Для бассейнов подходят светильники</a:t>
            </a:r>
            <a:b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только с матовым рассеивателем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Очень высокая отраженная блескость на плоскости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9EBD429-9845-49DF-B46D-4ECD2F1F9F58}"/>
              </a:ext>
            </a:extLst>
          </p:cNvPr>
          <p:cNvSpPr/>
          <p:nvPr/>
        </p:nvSpPr>
        <p:spPr>
          <a:xfrm>
            <a:off x="349844" y="329011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A0E88A5-0CE3-425C-B44C-371D32546BF6}"/>
              </a:ext>
            </a:extLst>
          </p:cNvPr>
          <p:cNvSpPr/>
          <p:nvPr/>
        </p:nvSpPr>
        <p:spPr>
          <a:xfrm>
            <a:off x="3387803" y="331509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5DCF7A-B4DB-44E4-9918-4D9D983E75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44" y="3440703"/>
            <a:ext cx="1275609" cy="10415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43E462-39F5-4809-B475-E4397C07EDDD}"/>
              </a:ext>
            </a:extLst>
          </p:cNvPr>
          <p:cNvSpPr txBox="1"/>
          <p:nvPr/>
        </p:nvSpPr>
        <p:spPr>
          <a:xfrm>
            <a:off x="1629004" y="3291822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ДСО</a:t>
            </a:r>
          </a:p>
        </p:txBody>
      </p:sp>
      <p:sp>
        <p:nvSpPr>
          <p:cNvPr id="19" name="TextBox 176">
            <a:extLst>
              <a:ext uri="{FF2B5EF4-FFF2-40B4-BE49-F238E27FC236}">
                <a16:creationId xmlns:a16="http://schemas.microsoft.com/office/drawing/2014/main" id="{88809559-62CF-4766-A3F5-8D9394B90255}"/>
              </a:ext>
            </a:extLst>
          </p:cNvPr>
          <p:cNvSpPr txBox="1"/>
          <p:nvPr/>
        </p:nvSpPr>
        <p:spPr>
          <a:xfrm>
            <a:off x="1726200" y="38353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12 - 100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BD73B380-86FE-42DC-B478-B5557E4FFE98}"/>
              </a:ext>
            </a:extLst>
          </p:cNvPr>
          <p:cNvSpPr txBox="1"/>
          <p:nvPr/>
        </p:nvSpPr>
        <p:spPr>
          <a:xfrm>
            <a:off x="1726200" y="421578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140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0E5F2C-210E-4E0B-B3B5-82DC4B78F6BC}"/>
              </a:ext>
            </a:extLst>
          </p:cNvPr>
          <p:cNvSpPr txBox="1"/>
          <p:nvPr/>
        </p:nvSpPr>
        <p:spPr>
          <a:xfrm>
            <a:off x="4673125" y="3291822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L-TRADE II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0E3CFC6E-1AA6-4630-8A55-20397F9DA0DB}"/>
              </a:ext>
            </a:extLst>
          </p:cNvPr>
          <p:cNvSpPr txBox="1"/>
          <p:nvPr/>
        </p:nvSpPr>
        <p:spPr>
          <a:xfrm>
            <a:off x="4770321" y="38353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12 - 100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24" name="TextBox 176">
            <a:extLst>
              <a:ext uri="{FF2B5EF4-FFF2-40B4-BE49-F238E27FC236}">
                <a16:creationId xmlns:a16="http://schemas.microsoft.com/office/drawing/2014/main" id="{3D794410-6CF5-4681-AFC5-A796AA6B3A01}"/>
              </a:ext>
            </a:extLst>
          </p:cNvPr>
          <p:cNvSpPr txBox="1"/>
          <p:nvPr/>
        </p:nvSpPr>
        <p:spPr>
          <a:xfrm>
            <a:off x="4770321" y="421578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6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25" name="TextBox 176">
            <a:extLst>
              <a:ext uri="{FF2B5EF4-FFF2-40B4-BE49-F238E27FC236}">
                <a16:creationId xmlns:a16="http://schemas.microsoft.com/office/drawing/2014/main" id="{CC5A6175-1F04-4AB6-89DF-8E38BAFD5B43}"/>
              </a:ext>
            </a:extLst>
          </p:cNvPr>
          <p:cNvSpPr txBox="1"/>
          <p:nvPr/>
        </p:nvSpPr>
        <p:spPr>
          <a:xfrm>
            <a:off x="364517" y="4657723"/>
            <a:ext cx="1251217" cy="16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в реестре РЭП</a:t>
            </a:r>
          </a:p>
        </p:txBody>
      </p:sp>
      <p:sp>
        <p:nvSpPr>
          <p:cNvPr id="26" name="TextBox 176">
            <a:extLst>
              <a:ext uri="{FF2B5EF4-FFF2-40B4-BE49-F238E27FC236}">
                <a16:creationId xmlns:a16="http://schemas.microsoft.com/office/drawing/2014/main" id="{5A3DEC18-19B6-4127-BAD2-EA90EB1401F5}"/>
              </a:ext>
            </a:extLst>
          </p:cNvPr>
          <p:cNvSpPr txBox="1"/>
          <p:nvPr/>
        </p:nvSpPr>
        <p:spPr>
          <a:xfrm>
            <a:off x="3412191" y="4676195"/>
            <a:ext cx="1251217" cy="16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в реестре РЭП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47C4A3-BF94-43CF-8721-5DA29C61E184}"/>
              </a:ext>
            </a:extLst>
          </p:cNvPr>
          <p:cNvSpPr/>
          <p:nvPr/>
        </p:nvSpPr>
        <p:spPr>
          <a:xfrm>
            <a:off x="349844" y="503507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160C1A5-E33B-4509-93ED-3119165747FB}"/>
              </a:ext>
            </a:extLst>
          </p:cNvPr>
          <p:cNvSpPr/>
          <p:nvPr/>
        </p:nvSpPr>
        <p:spPr>
          <a:xfrm>
            <a:off x="3387803" y="506005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30ECE7-0703-4B2C-9507-2A187BF4A3F0}"/>
              </a:ext>
            </a:extLst>
          </p:cNvPr>
          <p:cNvSpPr txBox="1"/>
          <p:nvPr/>
        </p:nvSpPr>
        <p:spPr>
          <a:xfrm>
            <a:off x="1629004" y="5036782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CCB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F066D279-ACFC-4784-8971-97FB5E6B17DC}"/>
              </a:ext>
            </a:extLst>
          </p:cNvPr>
          <p:cNvSpPr txBox="1"/>
          <p:nvPr/>
        </p:nvSpPr>
        <p:spPr>
          <a:xfrm>
            <a:off x="1726200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14 - 40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3" name="TextBox 176">
            <a:extLst>
              <a:ext uri="{FF2B5EF4-FFF2-40B4-BE49-F238E27FC236}">
                <a16:creationId xmlns:a16="http://schemas.microsoft.com/office/drawing/2014/main" id="{332EE158-71EB-47F6-AD91-34BB65845D4C}"/>
              </a:ext>
            </a:extLst>
          </p:cNvPr>
          <p:cNvSpPr txBox="1"/>
          <p:nvPr/>
        </p:nvSpPr>
        <p:spPr>
          <a:xfrm>
            <a:off x="1726200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02B969-2879-4060-9964-532D6499F98B}"/>
              </a:ext>
            </a:extLst>
          </p:cNvPr>
          <p:cNvSpPr txBox="1"/>
          <p:nvPr/>
        </p:nvSpPr>
        <p:spPr>
          <a:xfrm>
            <a:off x="4673125" y="5036782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ДВО</a:t>
            </a:r>
          </a:p>
        </p:txBody>
      </p:sp>
      <p:sp>
        <p:nvSpPr>
          <p:cNvPr id="35" name="TextBox 176">
            <a:extLst>
              <a:ext uri="{FF2B5EF4-FFF2-40B4-BE49-F238E27FC236}">
                <a16:creationId xmlns:a16="http://schemas.microsoft.com/office/drawing/2014/main" id="{636386B9-D8F3-4A59-A237-46523BCD64A6}"/>
              </a:ext>
            </a:extLst>
          </p:cNvPr>
          <p:cNvSpPr txBox="1"/>
          <p:nvPr/>
        </p:nvSpPr>
        <p:spPr>
          <a:xfrm>
            <a:off x="4770321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18 - 56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6" name="TextBox 176">
            <a:extLst>
              <a:ext uri="{FF2B5EF4-FFF2-40B4-BE49-F238E27FC236}">
                <a16:creationId xmlns:a16="http://schemas.microsoft.com/office/drawing/2014/main" id="{6110F203-7AB6-48EE-B4E7-10B6A2027132}"/>
              </a:ext>
            </a:extLst>
          </p:cNvPr>
          <p:cNvSpPr txBox="1"/>
          <p:nvPr/>
        </p:nvSpPr>
        <p:spPr>
          <a:xfrm>
            <a:off x="4770321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64657B-701F-46CB-AA67-BDAAB49759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387802" y="3315090"/>
            <a:ext cx="1167156" cy="12390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EA04BD-2312-4B98-9B71-6E23F8EAF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28140">
            <a:off x="318107" y="4973787"/>
            <a:ext cx="1027826" cy="12292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E280B4-7E1B-483B-BAFC-413067F8B9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12191" y="5047022"/>
            <a:ext cx="1264079" cy="126407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78197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- 2024">
  <a:themeElements>
    <a:clrScheme name="IEK-24_v01">
      <a:dk1>
        <a:srgbClr val="1E252A"/>
      </a:dk1>
      <a:lt1>
        <a:srgbClr val="FFFFFF"/>
      </a:lt1>
      <a:dk2>
        <a:srgbClr val="7F7F7F"/>
      </a:dk2>
      <a:lt2>
        <a:srgbClr val="FFE200"/>
      </a:lt2>
      <a:accent1>
        <a:srgbClr val="1E252A"/>
      </a:accent1>
      <a:accent2>
        <a:srgbClr val="FFE200"/>
      </a:accent2>
      <a:accent3>
        <a:srgbClr val="606567"/>
      </a:accent3>
      <a:accent4>
        <a:srgbClr val="A1A5A7"/>
      </a:accent4>
      <a:accent5>
        <a:srgbClr val="D6D6D6"/>
      </a:accent5>
      <a:accent6>
        <a:srgbClr val="FF4811"/>
      </a:accent6>
      <a:hlink>
        <a:srgbClr val="B4C6E7"/>
      </a:hlink>
      <a:folHlink>
        <a:srgbClr val="D7B5C6"/>
      </a:folHlink>
    </a:clrScheme>
    <a:fontScheme name="IEK-24_v01">
      <a:majorFont>
        <a:latin typeface="Druk Text Wide Cyr"/>
        <a:ea typeface=""/>
        <a:cs typeface=""/>
      </a:majorFont>
      <a:minorFont>
        <a:latin typeface="Wix Madefo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18276</TotalTime>
  <Words>1276</Words>
  <Application>Microsoft Office PowerPoint</Application>
  <PresentationFormat>Широкоэкранный</PresentationFormat>
  <Paragraphs>415</Paragraphs>
  <Slides>22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Druk Text Wide Cyr (Заголовки)</vt:lpstr>
      <vt:lpstr>Wix Madefor Display ExtraBold</vt:lpstr>
      <vt:lpstr>Arial</vt:lpstr>
      <vt:lpstr>Wix Madefor Display</vt:lpstr>
      <vt:lpstr>Wix Madefor Display Medium</vt:lpstr>
      <vt:lpstr>Druk Text Wide Cyr</vt:lpstr>
      <vt:lpstr>Calibri</vt:lpstr>
      <vt:lpstr>Wingdings</vt:lpstr>
      <vt:lpstr>шаблон - 2024</vt:lpstr>
      <vt:lpstr>CorelDRAW</vt:lpstr>
      <vt:lpstr>Презентация PowerPoint</vt:lpstr>
      <vt:lpstr>ХОЛДИНГ КОМПЛЕКСНЫХ РЕШЕНИЙ</vt:lpstr>
      <vt:lpstr>КОМПЛЕКСНОЕ РЕШЕНИЕ IEK GROUP ДЛЯ СПОРТА</vt:lpstr>
      <vt:lpstr>ОСВЕЩЕНИЕ АРЕНЫ КХЛ</vt:lpstr>
      <vt:lpstr>РЕАЛИЗОВАННЫЕ ПРОЕКТЫ</vt:lpstr>
      <vt:lpstr>СВЕТ ДЛЯ ЧЕМПИОНОВ</vt:lpstr>
      <vt:lpstr>ТЫСЯЧА СВЕТИЛЬНИКОВ  НА ВОЛЛЕЙБОЛЬНОЙ АРЕНЕ</vt:lpstr>
      <vt:lpstr>ДОЛГОСРОЧНОЕ ПАРТНЕРСТВО </vt:lpstr>
      <vt:lpstr>ПРОЕКТНЫЙ ПОДХОД</vt:lpstr>
      <vt:lpstr>ПРОЕКТНЫЙ ПОДХОД</vt:lpstr>
      <vt:lpstr>ПРОЕКТНЫЙ ПОДХОД</vt:lpstr>
      <vt:lpstr>АРХИТЕКТУРНАЯ ПОДСВЕТКА</vt:lpstr>
      <vt:lpstr>АССОРТИМЕНТ ДЛЯ СПОРТОБЪЕКТА</vt:lpstr>
      <vt:lpstr>5 РЕШЕНИЙ ДЛЯ КОМПЛЕКСНОГО ОСВЕЩЕНИЯ</vt:lpstr>
      <vt:lpstr>FFL С АССИМЕТ- РИЧНОЙ ОПТИКОЙ</vt:lpstr>
      <vt:lpstr>L-BANNER 600 МОЩНЫЙ И КОМПАКТНЫЙ</vt:lpstr>
      <vt:lpstr>ДСО УНИВЕРСАЛЬНЫЙ СВЕТИЛЬНИК</vt:lpstr>
      <vt:lpstr>L-TRADE II СВЕТИЛЬНИК С КОМПАКТНЫМ ПРОФИЛЕМ</vt:lpstr>
      <vt:lpstr>ДВО ЛИНЗОВАННЫЙ ДАУНЛАЙТ</vt:lpstr>
      <vt:lpstr>ПРОЕКТНЫЙ ПОДХОД</vt:lpstr>
      <vt:lpstr>МЫ В ВЕНДОР ЛИСТАХ:</vt:lpstr>
      <vt:lpstr>НОВОСТИ, НОВИНКИ И АКЦИИ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Ванявин Николай Игоревич</dc:creator>
  <cp:lastModifiedBy>Насырова Зиля Рашидовна</cp:lastModifiedBy>
  <cp:revision>1296</cp:revision>
  <dcterms:created xsi:type="dcterms:W3CDTF">2024-01-22T11:08:48Z</dcterms:created>
  <dcterms:modified xsi:type="dcterms:W3CDTF">2026-03-23T10:18:38Z</dcterms:modified>
</cp:coreProperties>
</file>