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004" r:id="rId2"/>
    <p:sldId id="2005" r:id="rId3"/>
    <p:sldId id="2534" r:id="rId4"/>
    <p:sldId id="2043" r:id="rId5"/>
    <p:sldId id="2034" r:id="rId6"/>
    <p:sldId id="2040" r:id="rId7"/>
    <p:sldId id="2533" r:id="rId8"/>
    <p:sldId id="2491" r:id="rId9"/>
    <p:sldId id="2529" r:id="rId10"/>
    <p:sldId id="2535" r:id="rId11"/>
    <p:sldId id="2551" r:id="rId12"/>
    <p:sldId id="2537" r:id="rId13"/>
    <p:sldId id="2536" r:id="rId14"/>
    <p:sldId id="2538" r:id="rId15"/>
    <p:sldId id="2513" r:id="rId16"/>
    <p:sldId id="2517" r:id="rId17"/>
    <p:sldId id="2539" r:id="rId18"/>
    <p:sldId id="2559" r:id="rId19"/>
    <p:sldId id="2545" r:id="rId20"/>
    <p:sldId id="2558" r:id="rId21"/>
    <p:sldId id="2556" r:id="rId22"/>
    <p:sldId id="2557" r:id="rId23"/>
    <p:sldId id="2506" r:id="rId24"/>
    <p:sldId id="2550" r:id="rId25"/>
    <p:sldId id="1989" r:id="rId26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Druk Text Wide Cyr" pitchFamily="50" charset="-52"/>
      <p:bold r:id="rId33"/>
    </p:embeddedFont>
    <p:embeddedFont>
      <p:font typeface="Wix Madefor Display" panose="020B0503020203020203" pitchFamily="34" charset="-52"/>
      <p:regular r:id="rId34"/>
      <p:bold r:id="rId35"/>
    </p:embeddedFont>
    <p:embeddedFont>
      <p:font typeface="Wix Madefor Display ExtraBold" panose="020B0503020203020203" pitchFamily="34" charset="-52"/>
      <p:bold r:id="rId36"/>
    </p:embeddedFont>
    <p:embeddedFont>
      <p:font typeface="Wix Madefor Display Medium" panose="020B0503020203020203" pitchFamily="34" charset="-52"/>
      <p:regular r:id="rId3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1504" userDrawn="1">
          <p15:clr>
            <a:srgbClr val="A4A3A4"/>
          </p15:clr>
        </p15:guide>
        <p15:guide id="6" pos="2683" userDrawn="1">
          <p15:clr>
            <a:srgbClr val="A4A3A4"/>
          </p15:clr>
        </p15:guide>
        <p15:guide id="7" pos="3863" userDrawn="1">
          <p15:clr>
            <a:srgbClr val="A4A3A4"/>
          </p15:clr>
        </p15:guide>
        <p15:guide id="8" pos="5042" userDrawn="1">
          <p15:clr>
            <a:srgbClr val="A4A3A4"/>
          </p15:clr>
        </p15:guide>
        <p15:guide id="9" pos="6221" userDrawn="1">
          <p15:clr>
            <a:srgbClr val="A4A3A4"/>
          </p15:clr>
        </p15:guide>
        <p15:guide id="10" orient="horz" pos="1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5DBAFF"/>
    <a:srgbClr val="B3F384"/>
    <a:srgbClr val="D9D9D9"/>
    <a:srgbClr val="F2F2F2"/>
    <a:srgbClr val="ECEDED"/>
    <a:srgbClr val="FFE200"/>
    <a:srgbClr val="D6D6D6"/>
    <a:srgbClr val="A1A5A7"/>
    <a:srgbClr val="F4B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 varScale="1">
        <p:scale>
          <a:sx n="79" d="100"/>
          <a:sy n="79" d="100"/>
        </p:scale>
        <p:origin x="230" y="67"/>
      </p:cViewPr>
      <p:guideLst>
        <p:guide pos="347"/>
        <p:guide pos="7401"/>
        <p:guide orient="horz" pos="3997"/>
        <p:guide orient="horz" pos="3838"/>
        <p:guide pos="1504"/>
        <p:guide pos="2683"/>
        <p:guide pos="3863"/>
        <p:guide pos="5042"/>
        <p:guide pos="6221"/>
        <p:guide orient="horz" pos="107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4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36D51A-AFCA-4E82-8F34-9DEE91043D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228604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6.png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3.png"/><Relationship Id="rId4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0.png"/><Relationship Id="rId4" Type="http://schemas.openxmlformats.org/officeDocument/2006/relationships/image" Target="../media/image9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3" Type="http://schemas.openxmlformats.org/officeDocument/2006/relationships/image" Target="../media/image103.png"/><Relationship Id="rId21" Type="http://schemas.openxmlformats.org/officeDocument/2006/relationships/image" Target="../media/image121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5" Type="http://schemas.openxmlformats.org/officeDocument/2006/relationships/image" Target="../media/image99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24" Type="http://schemas.openxmlformats.org/officeDocument/2006/relationships/image" Target="../media/image124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23" Type="http://schemas.openxmlformats.org/officeDocument/2006/relationships/image" Target="../media/image123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Relationship Id="rId22" Type="http://schemas.openxmlformats.org/officeDocument/2006/relationships/image" Target="../media/image1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6.png"/><Relationship Id="rId7" Type="http://schemas.microsoft.com/office/2007/relationships/hdphoto" Target="../media/hdphoto1.wdp"/><Relationship Id="rId12" Type="http://schemas.openxmlformats.org/officeDocument/2006/relationships/image" Target="../media/image134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9.png"/><Relationship Id="rId11" Type="http://schemas.openxmlformats.org/officeDocument/2006/relationships/image" Target="../media/image133.png"/><Relationship Id="rId5" Type="http://schemas.openxmlformats.org/officeDocument/2006/relationships/image" Target="../media/image128.png"/><Relationship Id="rId10" Type="http://schemas.openxmlformats.org/officeDocument/2006/relationships/image" Target="../media/image132.png"/><Relationship Id="rId4" Type="http://schemas.openxmlformats.org/officeDocument/2006/relationships/image" Target="../media/image127.png"/><Relationship Id="rId9" Type="http://schemas.openxmlformats.org/officeDocument/2006/relationships/image" Target="../media/image1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8.pn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7" Type="http://schemas.openxmlformats.org/officeDocument/2006/relationships/image" Target="../media/image150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8.png"/><Relationship Id="rId5" Type="http://schemas.openxmlformats.org/officeDocument/2006/relationships/image" Target="../media/image99.png"/><Relationship Id="rId4" Type="http://schemas.openxmlformats.org/officeDocument/2006/relationships/image" Target="../media/image1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4.jp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8.png"/><Relationship Id="rId5" Type="http://schemas.openxmlformats.org/officeDocument/2006/relationships/image" Target="../media/image153.jpg"/><Relationship Id="rId4" Type="http://schemas.openxmlformats.org/officeDocument/2006/relationships/image" Target="../media/image9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6.png"/><Relationship Id="rId4" Type="http://schemas.openxmlformats.org/officeDocument/2006/relationships/image" Target="../media/image155.jpe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7.jpeg"/><Relationship Id="rId18" Type="http://schemas.openxmlformats.org/officeDocument/2006/relationships/image" Target="../media/image172.png"/><Relationship Id="rId26" Type="http://schemas.openxmlformats.org/officeDocument/2006/relationships/image" Target="../media/image180.png"/><Relationship Id="rId21" Type="http://schemas.openxmlformats.org/officeDocument/2006/relationships/image" Target="../media/image175.jpeg"/><Relationship Id="rId34" Type="http://schemas.openxmlformats.org/officeDocument/2006/relationships/image" Target="../media/image188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5" Type="http://schemas.openxmlformats.org/officeDocument/2006/relationships/image" Target="../media/image179.png"/><Relationship Id="rId33" Type="http://schemas.openxmlformats.org/officeDocument/2006/relationships/image" Target="../media/image18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0.gif"/><Relationship Id="rId20" Type="http://schemas.openxmlformats.org/officeDocument/2006/relationships/image" Target="../media/image174.jpeg"/><Relationship Id="rId29" Type="http://schemas.openxmlformats.org/officeDocument/2006/relationships/image" Target="../media/image18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0.png"/><Relationship Id="rId11" Type="http://schemas.openxmlformats.org/officeDocument/2006/relationships/image" Target="../media/image165.jpeg"/><Relationship Id="rId24" Type="http://schemas.openxmlformats.org/officeDocument/2006/relationships/image" Target="../media/image178.png"/><Relationship Id="rId32" Type="http://schemas.openxmlformats.org/officeDocument/2006/relationships/image" Target="../media/image186.png"/><Relationship Id="rId37" Type="http://schemas.openxmlformats.org/officeDocument/2006/relationships/image" Target="../media/image191.png"/><Relationship Id="rId5" Type="http://schemas.openxmlformats.org/officeDocument/2006/relationships/image" Target="../media/image159.png"/><Relationship Id="rId15" Type="http://schemas.openxmlformats.org/officeDocument/2006/relationships/image" Target="../media/image169.png"/><Relationship Id="rId23" Type="http://schemas.openxmlformats.org/officeDocument/2006/relationships/image" Target="../media/image177.png"/><Relationship Id="rId28" Type="http://schemas.openxmlformats.org/officeDocument/2006/relationships/image" Target="../media/image182.png"/><Relationship Id="rId36" Type="http://schemas.openxmlformats.org/officeDocument/2006/relationships/image" Target="../media/image190.png"/><Relationship Id="rId10" Type="http://schemas.openxmlformats.org/officeDocument/2006/relationships/image" Target="../media/image164.jpeg"/><Relationship Id="rId19" Type="http://schemas.openxmlformats.org/officeDocument/2006/relationships/image" Target="../media/image173.png"/><Relationship Id="rId31" Type="http://schemas.openxmlformats.org/officeDocument/2006/relationships/image" Target="../media/image185.jpeg"/><Relationship Id="rId4" Type="http://schemas.openxmlformats.org/officeDocument/2006/relationships/image" Target="../media/image158.png"/><Relationship Id="rId9" Type="http://schemas.openxmlformats.org/officeDocument/2006/relationships/image" Target="../media/image163.jpeg"/><Relationship Id="rId14" Type="http://schemas.openxmlformats.org/officeDocument/2006/relationships/image" Target="../media/image168.jpeg"/><Relationship Id="rId22" Type="http://schemas.openxmlformats.org/officeDocument/2006/relationships/image" Target="../media/image176.png"/><Relationship Id="rId27" Type="http://schemas.openxmlformats.org/officeDocument/2006/relationships/image" Target="../media/image181.png"/><Relationship Id="rId30" Type="http://schemas.openxmlformats.org/officeDocument/2006/relationships/image" Target="../media/image184.png"/><Relationship Id="rId35" Type="http://schemas.openxmlformats.org/officeDocument/2006/relationships/image" Target="../media/image189.png"/><Relationship Id="rId8" Type="http://schemas.openxmlformats.org/officeDocument/2006/relationships/image" Target="../media/image162.png"/><Relationship Id="rId3" Type="http://schemas.openxmlformats.org/officeDocument/2006/relationships/image" Target="../media/image1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gif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oleObject" Target="../embeddings/oleObject1.bin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53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jpeg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Relationship Id="rId14" Type="http://schemas.openxmlformats.org/officeDocument/2006/relationships/image" Target="../media/image4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55.emf"/><Relationship Id="rId3" Type="http://schemas.openxmlformats.org/officeDocument/2006/relationships/image" Target="../media/image56.jpe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9.png"/><Relationship Id="rId11" Type="http://schemas.openxmlformats.org/officeDocument/2006/relationships/image" Target="../media/image60.png"/><Relationship Id="rId5" Type="http://schemas.openxmlformats.org/officeDocument/2006/relationships/image" Target="../media/image58.jpeg"/><Relationship Id="rId15" Type="http://schemas.openxmlformats.org/officeDocument/2006/relationships/image" Target="../media/image62.png"/><Relationship Id="rId10" Type="http://schemas.openxmlformats.org/officeDocument/2006/relationships/image" Target="../media/image54.emf"/><Relationship Id="rId4" Type="http://schemas.openxmlformats.org/officeDocument/2006/relationships/image" Target="../media/image57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image" Target="../media/image65.png"/><Relationship Id="rId3" Type="http://schemas.openxmlformats.org/officeDocument/2006/relationships/image" Target="../media/image63.jpeg"/><Relationship Id="rId7" Type="http://schemas.openxmlformats.org/officeDocument/2006/relationships/oleObject" Target="../embeddings/oleObject6.bin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1.emf"/><Relationship Id="rId11" Type="http://schemas.openxmlformats.org/officeDocument/2006/relationships/image" Target="../media/image55.emf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64.png"/><Relationship Id="rId9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47F8EB-D2B3-4545-B74D-544FECE152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64"/>
          <a:stretch/>
        </p:blipFill>
        <p:spPr>
          <a:xfrm>
            <a:off x="1724025" y="465279"/>
            <a:ext cx="6448425" cy="63927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2ED231-A7C6-41F7-A409-EE41875A28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57481"/>
            <a:ext cx="2141908" cy="6293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8172450" y="3429000"/>
            <a:ext cx="4031274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32983" y="1472511"/>
            <a:ext cx="795363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ПРОМЫШ</a:t>
            </a:r>
            <a:endParaRPr lang="en-US" sz="4400" dirty="0">
              <a:latin typeface="+mj-lt"/>
            </a:endParaRPr>
          </a:p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ЛЕННОЕ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7900859" y="3600835"/>
            <a:ext cx="3991231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ЦЕХОВ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363730DE-F35C-4F2F-B5A3-E99598D83778}"/>
              </a:ext>
            </a:extLst>
          </p:cNvPr>
          <p:cNvSpPr/>
          <p:nvPr/>
        </p:nvSpPr>
        <p:spPr>
          <a:xfrm>
            <a:off x="5551324" y="505449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08" name="Рисунок 107">
            <a:extLst>
              <a:ext uri="{FF2B5EF4-FFF2-40B4-BE49-F238E27FC236}">
                <a16:creationId xmlns:a16="http://schemas.microsoft.com/office/drawing/2014/main" id="{1793AE48-E6EF-40AF-8004-89BE51AD54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321" y="5054491"/>
            <a:ext cx="1275610" cy="1264078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735CB16-C473-47B4-9C54-1AFBC8E59DD3}"/>
              </a:ext>
            </a:extLst>
          </p:cNvPr>
          <p:cNvSpPr txBox="1"/>
          <p:nvPr/>
        </p:nvSpPr>
        <p:spPr>
          <a:xfrm>
            <a:off x="6833095" y="5023600"/>
            <a:ext cx="18713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0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L-INDUSTRY EXTREME</a:t>
            </a:r>
            <a:endParaRPr lang="ru-RU" sz="10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10" name="TextBox 176">
            <a:extLst>
              <a:ext uri="{FF2B5EF4-FFF2-40B4-BE49-F238E27FC236}">
                <a16:creationId xmlns:a16="http://schemas.microsoft.com/office/drawing/2014/main" id="{F52DB3A4-476B-4AB4-882D-9D55CD116D20}"/>
              </a:ext>
            </a:extLst>
          </p:cNvPr>
          <p:cNvSpPr txBox="1"/>
          <p:nvPr/>
        </p:nvSpPr>
        <p:spPr>
          <a:xfrm>
            <a:off x="6930291" y="5567091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- 1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11" name="TextBox 176">
            <a:extLst>
              <a:ext uri="{FF2B5EF4-FFF2-40B4-BE49-F238E27FC236}">
                <a16:creationId xmlns:a16="http://schemas.microsoft.com/office/drawing/2014/main" id="{7297D052-D2FF-4E08-860F-D63184605056}"/>
              </a:ext>
            </a:extLst>
          </p:cNvPr>
          <p:cNvSpPr txBox="1"/>
          <p:nvPr/>
        </p:nvSpPr>
        <p:spPr>
          <a:xfrm>
            <a:off x="6930291" y="5947559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87B21531-0D19-42B7-825B-9CD2F5F91828}"/>
              </a:ext>
            </a:extLst>
          </p:cNvPr>
          <p:cNvSpPr/>
          <p:nvPr/>
        </p:nvSpPr>
        <p:spPr>
          <a:xfrm>
            <a:off x="2129670" y="5029327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FBDAC31A-B5E1-4B37-A7DE-5DCD4790B3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70" y="5147697"/>
            <a:ext cx="1275609" cy="1077298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1F37B7D5-10C9-4665-A919-BEBE5F2F674E}"/>
              </a:ext>
            </a:extLst>
          </p:cNvPr>
          <p:cNvSpPr txBox="1"/>
          <p:nvPr/>
        </p:nvSpPr>
        <p:spPr>
          <a:xfrm>
            <a:off x="3405279" y="5023416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FHB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5" name="TextBox 176">
            <a:extLst>
              <a:ext uri="{FF2B5EF4-FFF2-40B4-BE49-F238E27FC236}">
                <a16:creationId xmlns:a16="http://schemas.microsoft.com/office/drawing/2014/main" id="{C792EE40-F59E-4887-95D8-3548DA4C85E3}"/>
              </a:ext>
            </a:extLst>
          </p:cNvPr>
          <p:cNvSpPr txBox="1"/>
          <p:nvPr/>
        </p:nvSpPr>
        <p:spPr>
          <a:xfrm>
            <a:off x="3502475" y="556690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</a:t>
            </a:r>
            <a:r>
              <a:rPr lang="en-US" sz="1200" dirty="0"/>
              <a:t>0</a:t>
            </a:r>
            <a:r>
              <a:rPr lang="ru-RU" sz="1200" dirty="0"/>
              <a:t> - 1</a:t>
            </a:r>
            <a:r>
              <a:rPr lang="en-US" sz="1200" dirty="0"/>
              <a:t>9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6" name="TextBox 176">
            <a:extLst>
              <a:ext uri="{FF2B5EF4-FFF2-40B4-BE49-F238E27FC236}">
                <a16:creationId xmlns:a16="http://schemas.microsoft.com/office/drawing/2014/main" id="{B6338CBB-7FCD-4822-B71E-305732F344C3}"/>
              </a:ext>
            </a:extLst>
          </p:cNvPr>
          <p:cNvSpPr txBox="1"/>
          <p:nvPr/>
        </p:nvSpPr>
        <p:spPr>
          <a:xfrm>
            <a:off x="3502475" y="5947375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135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CE45B4-72F6-43A4-99E0-8FF9CD73BB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362" y="1275890"/>
            <a:ext cx="5605797" cy="28754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BAA7E8-2D1C-41E0-B54C-1B5B03647E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2" y="1275890"/>
            <a:ext cx="5604677" cy="2876274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ПОМЕЩЕНИЯ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С ВЫСОКОЙ ТЕМПЕРАТУРОЙ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 выносным драйвером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5F1C6FE-42C2-4508-902D-EC620127F22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269110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28F230-E87D-4389-88E1-6E65ECA81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707" y="1275890"/>
            <a:ext cx="5612331" cy="28754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F0DE86-CC67-4B8B-8C12-6D1DE96337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2" y="1265236"/>
            <a:ext cx="5612331" cy="2886122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27BF368-9B82-4D8E-90E7-4377A51B7051}"/>
              </a:ext>
            </a:extLst>
          </p:cNvPr>
          <p:cNvSpPr/>
          <p:nvPr/>
        </p:nvSpPr>
        <p:spPr>
          <a:xfrm>
            <a:off x="5549426" y="5044466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E1CBF8-A06C-42E3-9748-349F3A007B58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49" name="TextBox 176">
            <a:extLst>
              <a:ext uri="{FF2B5EF4-FFF2-40B4-BE49-F238E27FC236}">
                <a16:creationId xmlns:a16="http://schemas.microsoft.com/office/drawing/2014/main" id="{C00CA4C6-1D5D-4D9B-9B32-E146AC1ED0E5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0" name="TextBox 176">
            <a:extLst>
              <a:ext uri="{FF2B5EF4-FFF2-40B4-BE49-F238E27FC236}">
                <a16:creationId xmlns:a16="http://schemas.microsoft.com/office/drawing/2014/main" id="{14999600-3B03-4ABF-8E1D-2455466954E1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1" name="TextBox 176">
            <a:extLst>
              <a:ext uri="{FF2B5EF4-FFF2-40B4-BE49-F238E27FC236}">
                <a16:creationId xmlns:a16="http://schemas.microsoft.com/office/drawing/2014/main" id="{71989714-5C93-476A-8EFB-BB023E30FE61}"/>
              </a:ext>
            </a:extLst>
          </p:cNvPr>
          <p:cNvSpPr txBox="1"/>
          <p:nvPr/>
        </p:nvSpPr>
        <p:spPr>
          <a:xfrm>
            <a:off x="5573841" y="6440381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29065F9-A35F-4F59-98F9-B0318C9AA9F8}"/>
              </a:ext>
            </a:extLst>
          </p:cNvPr>
          <p:cNvSpPr/>
          <p:nvPr/>
        </p:nvSpPr>
        <p:spPr>
          <a:xfrm>
            <a:off x="2135832" y="5038010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CEB6C8-C42A-4432-B90C-0DCA2F70CDD1}"/>
              </a:ext>
            </a:extLst>
          </p:cNvPr>
          <p:cNvSpPr txBox="1"/>
          <p:nvPr/>
        </p:nvSpPr>
        <p:spPr>
          <a:xfrm>
            <a:off x="3414992" y="5039721"/>
            <a:ext cx="16061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0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L-INDUSTRY NEW</a:t>
            </a:r>
            <a:endParaRPr lang="ru-RU" sz="10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1402F2F7-CEC2-44BB-84F1-25372BFA7B4F}"/>
              </a:ext>
            </a:extLst>
          </p:cNvPr>
          <p:cNvSpPr txBox="1"/>
          <p:nvPr/>
        </p:nvSpPr>
        <p:spPr>
          <a:xfrm>
            <a:off x="3512188" y="558321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- </a:t>
            </a:r>
            <a:r>
              <a:rPr lang="en-US" sz="1200" dirty="0"/>
              <a:t>46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313934FF-AF73-474E-BE0F-7F0A636ABB7D}"/>
              </a:ext>
            </a:extLst>
          </p:cNvPr>
          <p:cNvSpPr txBox="1"/>
          <p:nvPr/>
        </p:nvSpPr>
        <p:spPr>
          <a:xfrm>
            <a:off x="3512188" y="5963680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CD369D7-6181-4CA5-AFA7-2AA86BB3BF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5830" y="5232159"/>
            <a:ext cx="1269449" cy="997971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УЧАСТКИ СБОРКИ И ОБРАБОТКИ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7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</a:t>
            </a:r>
            <a:r>
              <a:rPr lang="en-US" sz="1050" b="0" dirty="0"/>
              <a:t>40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40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&gt;6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Линейные светильники</a:t>
            </a: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6098FBD-4DBA-4205-B2DC-63B42937E9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264" y="5209014"/>
            <a:ext cx="1281771" cy="100842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752148E8-3D2D-46CC-8844-1E720015910E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837186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60354D-5F47-4CAF-9451-65BB835E02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668" y="1275538"/>
            <a:ext cx="5608370" cy="28754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706A2E-7370-4FF0-B6AF-0F39FE2571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245" y="1275538"/>
            <a:ext cx="5626088" cy="2875468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27BF368-9B82-4D8E-90E7-4377A51B7051}"/>
              </a:ext>
            </a:extLst>
          </p:cNvPr>
          <p:cNvSpPr/>
          <p:nvPr/>
        </p:nvSpPr>
        <p:spPr>
          <a:xfrm>
            <a:off x="5549426" y="5044466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0816951D-B228-4535-A61F-BF2D1A066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560956" y="5051041"/>
            <a:ext cx="1252548" cy="1262458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BE1CBF8-A06C-42E3-9748-349F3A007B58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9" name="TextBox 176">
            <a:extLst>
              <a:ext uri="{FF2B5EF4-FFF2-40B4-BE49-F238E27FC236}">
                <a16:creationId xmlns:a16="http://schemas.microsoft.com/office/drawing/2014/main" id="{C00CA4C6-1D5D-4D9B-9B32-E146AC1ED0E5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</a:t>
            </a:r>
            <a:r>
              <a:rPr lang="en-US" sz="1200" dirty="0"/>
              <a:t>82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0" name="TextBox 176">
            <a:extLst>
              <a:ext uri="{FF2B5EF4-FFF2-40B4-BE49-F238E27FC236}">
                <a16:creationId xmlns:a16="http://schemas.microsoft.com/office/drawing/2014/main" id="{14999600-3B03-4ABF-8E1D-2455466954E1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1" name="TextBox 176">
            <a:extLst>
              <a:ext uri="{FF2B5EF4-FFF2-40B4-BE49-F238E27FC236}">
                <a16:creationId xmlns:a16="http://schemas.microsoft.com/office/drawing/2014/main" id="{71989714-5C93-476A-8EFB-BB023E30FE61}"/>
              </a:ext>
            </a:extLst>
          </p:cNvPr>
          <p:cNvSpPr txBox="1"/>
          <p:nvPr/>
        </p:nvSpPr>
        <p:spPr>
          <a:xfrm>
            <a:off x="5573841" y="6440381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29065F9-A35F-4F59-98F9-B0318C9AA9F8}"/>
              </a:ext>
            </a:extLst>
          </p:cNvPr>
          <p:cNvSpPr/>
          <p:nvPr/>
        </p:nvSpPr>
        <p:spPr>
          <a:xfrm>
            <a:off x="2135832" y="5038010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CEB6C8-C42A-4432-B90C-0DCA2F70CDD1}"/>
              </a:ext>
            </a:extLst>
          </p:cNvPr>
          <p:cNvSpPr txBox="1"/>
          <p:nvPr/>
        </p:nvSpPr>
        <p:spPr>
          <a:xfrm>
            <a:off x="3414992" y="5039721"/>
            <a:ext cx="16061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0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000" dirty="0">
                <a:latin typeface="+mj-lt"/>
                <a:cs typeface="Wix Madefor Display Medium" panose="020B0503020203020203" pitchFamily="34" charset="-52"/>
              </a:rPr>
              <a:t>L-INDUSTRY NEW</a:t>
            </a:r>
            <a:endParaRPr lang="ru-RU" sz="10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1402F2F7-CEC2-44BB-84F1-25372BFA7B4F}"/>
              </a:ext>
            </a:extLst>
          </p:cNvPr>
          <p:cNvSpPr txBox="1"/>
          <p:nvPr/>
        </p:nvSpPr>
        <p:spPr>
          <a:xfrm>
            <a:off x="3512188" y="558321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- </a:t>
            </a:r>
            <a:r>
              <a:rPr lang="en-US" sz="1200" dirty="0"/>
              <a:t>46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313934FF-AF73-474E-BE0F-7F0A636ABB7D}"/>
              </a:ext>
            </a:extLst>
          </p:cNvPr>
          <p:cNvSpPr txBox="1"/>
          <p:nvPr/>
        </p:nvSpPr>
        <p:spPr>
          <a:xfrm>
            <a:off x="3512188" y="5963680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CD369D7-6181-4CA5-AFA7-2AA86BB3BF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5830" y="5232159"/>
            <a:ext cx="1269449" cy="997971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ПОМЕЩЕНИЯ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С РАВНОМЕРНОЙ ЗАСВЕТКОЙ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7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</a:t>
            </a:r>
            <a:r>
              <a:rPr lang="en-US" sz="1050" b="0" dirty="0"/>
              <a:t>40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</a:t>
            </a:r>
            <a:r>
              <a:rPr lang="en-US" sz="1050" b="0" dirty="0"/>
              <a:t>0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&gt;6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50568" y="5752489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 большой площадью рассеивателя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4E753D8-6EAC-4F38-9135-E7C3E234BEEE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463258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6FF5FB2-93A6-4CF5-996F-5F0037E85F1F}"/>
              </a:ext>
            </a:extLst>
          </p:cNvPr>
          <p:cNvSpPr/>
          <p:nvPr/>
        </p:nvSpPr>
        <p:spPr>
          <a:xfrm>
            <a:off x="2129670" y="5029327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FE87F5-C6EC-494B-8B2D-84C17DB94825}"/>
              </a:ext>
            </a:extLst>
          </p:cNvPr>
          <p:cNvSpPr txBox="1"/>
          <p:nvPr/>
        </p:nvSpPr>
        <p:spPr>
          <a:xfrm>
            <a:off x="3405279" y="5010298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FA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FB6EA196-84A2-4DE1-8F74-8F9BF146599F}"/>
              </a:ext>
            </a:extLst>
          </p:cNvPr>
          <p:cNvSpPr txBox="1"/>
          <p:nvPr/>
        </p:nvSpPr>
        <p:spPr>
          <a:xfrm>
            <a:off x="3502475" y="5553789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2CBDC37B-8E55-4F1A-A803-A6D08A86F242}"/>
              </a:ext>
            </a:extLst>
          </p:cNvPr>
          <p:cNvSpPr txBox="1"/>
          <p:nvPr/>
        </p:nvSpPr>
        <p:spPr>
          <a:xfrm>
            <a:off x="3502475" y="5934257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650207BE-E521-4087-A024-A63A094012AA}"/>
              </a:ext>
            </a:extLst>
          </p:cNvPr>
          <p:cNvSpPr txBox="1"/>
          <p:nvPr/>
        </p:nvSpPr>
        <p:spPr>
          <a:xfrm>
            <a:off x="2156291" y="6393647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107D1D-8439-4835-AD92-E2DBAC6E88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922" y="1275889"/>
            <a:ext cx="5604676" cy="28702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307731-8061-4921-AC52-A0709051B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594" y="1275889"/>
            <a:ext cx="5602085" cy="2870203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ТЕХНИЧЕСКИЕ ПОМЕЩЕНИЯ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&gt;2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735528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Компактные монтажные элементы</a:t>
            </a:r>
            <a:endParaRPr lang="en-US" sz="1200" b="0" dirty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BFC2A85-7E92-4937-83DF-F19EFB318946}"/>
              </a:ext>
            </a:extLst>
          </p:cNvPr>
          <p:cNvSpPr/>
          <p:nvPr/>
        </p:nvSpPr>
        <p:spPr>
          <a:xfrm>
            <a:off x="5549426" y="5044466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B76B134-F4E9-4E9D-8B27-084A45FB33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560956" y="5051041"/>
            <a:ext cx="1252548" cy="1262458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9B5D3B1-318B-4669-A436-57A395CD4512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8AA55C42-305D-49A5-A72E-FC15C6F06AD8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</a:t>
            </a:r>
            <a:r>
              <a:rPr lang="en-US" sz="1200" dirty="0"/>
              <a:t>82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D028412D-77FA-42CF-9849-C804AAA9601D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176">
            <a:extLst>
              <a:ext uri="{FF2B5EF4-FFF2-40B4-BE49-F238E27FC236}">
                <a16:creationId xmlns:a16="http://schemas.microsoft.com/office/drawing/2014/main" id="{D913D8AA-D59B-4491-97F2-80E9DE31134D}"/>
              </a:ext>
            </a:extLst>
          </p:cNvPr>
          <p:cNvSpPr txBox="1"/>
          <p:nvPr/>
        </p:nvSpPr>
        <p:spPr>
          <a:xfrm>
            <a:off x="5573841" y="6440381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11D49C-902C-49B5-8A69-E98E9306A4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4173" y="5085342"/>
            <a:ext cx="913490" cy="114186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3ECC90E-277A-470B-87A3-B5282A9C1C96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4221760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3652EC-C82B-48A1-A237-B30A6CC963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429" y="1275888"/>
            <a:ext cx="5600716" cy="28702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4283AA-5E43-48FD-BF91-58BFB6D39A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3456" y="1275888"/>
            <a:ext cx="5600716" cy="287020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5A72A75-C37F-47E9-9E1C-FF15B7CEEECB}"/>
              </a:ext>
            </a:extLst>
          </p:cNvPr>
          <p:cNvSpPr txBox="1"/>
          <p:nvPr/>
        </p:nvSpPr>
        <p:spPr>
          <a:xfrm>
            <a:off x="3405279" y="5023416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L-SUB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7" name="TextBox 176">
            <a:extLst>
              <a:ext uri="{FF2B5EF4-FFF2-40B4-BE49-F238E27FC236}">
                <a16:creationId xmlns:a16="http://schemas.microsoft.com/office/drawing/2014/main" id="{CE643533-B326-4768-AE6B-9530B5070646}"/>
              </a:ext>
            </a:extLst>
          </p:cNvPr>
          <p:cNvSpPr txBox="1"/>
          <p:nvPr/>
        </p:nvSpPr>
        <p:spPr>
          <a:xfrm>
            <a:off x="3502475" y="556690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</a:t>
            </a:r>
            <a:r>
              <a:rPr lang="ru-RU" sz="1200" dirty="0"/>
              <a:t> - </a:t>
            </a:r>
            <a:r>
              <a:rPr lang="en-US" sz="1200" dirty="0"/>
              <a:t>40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8" name="TextBox 176">
            <a:extLst>
              <a:ext uri="{FF2B5EF4-FFF2-40B4-BE49-F238E27FC236}">
                <a16:creationId xmlns:a16="http://schemas.microsoft.com/office/drawing/2014/main" id="{A75F16F4-8D6F-42FC-8C13-8541B0A9FFC6}"/>
              </a:ext>
            </a:extLst>
          </p:cNvPr>
          <p:cNvSpPr txBox="1"/>
          <p:nvPr/>
        </p:nvSpPr>
        <p:spPr>
          <a:xfrm>
            <a:off x="3502475" y="5947375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140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5B089E16-8733-405F-91F5-DF4978E2A8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70" y="5029328"/>
            <a:ext cx="1252000" cy="12566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cs typeface="Wix Madefor Display Medium" panose="020B0503020203020203" pitchFamily="34" charset="-52"/>
              </a:rPr>
              <a:t>С ТЯЖЕЛЫМИ УСЛОВИЯМ ЭКСПЛУАТАЦИИ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7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4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60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</a:t>
            </a:r>
            <a:r>
              <a:rPr lang="ru-RU" sz="1050" b="0" dirty="0"/>
              <a:t>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15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&gt;15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8376" y="5776441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Помещения</a:t>
            </a:r>
            <a:br>
              <a:rPr lang="en-US" sz="1200" b="0" dirty="0"/>
            </a:br>
            <a:r>
              <a:rPr lang="ru-RU" sz="1200" b="0" dirty="0"/>
              <a:t>с агрессивной средой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B76B134-F4E9-4E9D-8B27-084A45FB33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560956" y="5051041"/>
            <a:ext cx="1252548" cy="1262458"/>
          </a:xfrm>
          <a:prstGeom prst="rect">
            <a:avLst/>
          </a:prstGeom>
          <a:solidFill>
            <a:srgbClr val="D9D9D9"/>
          </a:solidFill>
          <a:ln>
            <a:solidFill>
              <a:schemeClr val="accent5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9B5D3B1-318B-4669-A436-57A395CD4512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8AA55C42-305D-49A5-A72E-FC15C6F06AD8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</a:t>
            </a:r>
            <a:r>
              <a:rPr lang="en-US" sz="1200" dirty="0"/>
              <a:t>82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D028412D-77FA-42CF-9849-C804AAA9601D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176">
            <a:extLst>
              <a:ext uri="{FF2B5EF4-FFF2-40B4-BE49-F238E27FC236}">
                <a16:creationId xmlns:a16="http://schemas.microsoft.com/office/drawing/2014/main" id="{D913D8AA-D59B-4491-97F2-80E9DE31134D}"/>
              </a:ext>
            </a:extLst>
          </p:cNvPr>
          <p:cNvSpPr txBox="1"/>
          <p:nvPr/>
        </p:nvSpPr>
        <p:spPr>
          <a:xfrm>
            <a:off x="5573841" y="6440381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C3D4F3-A0D2-46F3-82A3-D9B85864871F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922661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 ОРГАНИЗАЦИИ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334963" y="1651432"/>
            <a:ext cx="27382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НИЗКОВОЛЬТНОЕ </a:t>
            </a:r>
            <a:br>
              <a:rPr lang="ru-RU" sz="2000" b="1" dirty="0"/>
            </a:br>
            <a:r>
              <a:rPr lang="ru-RU" sz="2000" b="1" dirty="0"/>
              <a:t>ПИТАНИЕ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340903" y="1651342"/>
            <a:ext cx="2956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БЛОК АВАРИЙНОГО</a:t>
            </a:r>
            <a:br>
              <a:rPr lang="ru-RU" sz="2000" b="1" dirty="0"/>
            </a:br>
            <a:r>
              <a:rPr lang="ru-RU" sz="2000" b="1" dirty="0"/>
              <a:t>ПИТАНИЯ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334962" y="3779120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2928049" y="482681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2058" y="4819215"/>
            <a:ext cx="718107" cy="750391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12355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II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1083" y="4802325"/>
            <a:ext cx="2090917" cy="2101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6"/>
            <a:ext cx="17207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L-TRADE II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12355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L-FUSION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2921284" y="128105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2916985" y="216503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3735964" y="1275214"/>
            <a:ext cx="1725281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3832823" y="164273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3740080" y="2195441"/>
            <a:ext cx="155047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3840931" y="255139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2923695" y="3959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2915586" y="305543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3742674" y="3946081"/>
            <a:ext cx="1412989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3839533" y="4313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3745023" y="3084693"/>
            <a:ext cx="140814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3845874" y="344064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3735964" y="4819215"/>
            <a:ext cx="135278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3832823" y="518673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75203" y="401791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36217" y="229925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996" y="305543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50213" y="1194077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8429170" y="4793557"/>
            <a:ext cx="1717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режиме: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930873" y="1307242"/>
            <a:ext cx="713784" cy="719431"/>
          </a:xfrm>
          <a:prstGeom prst="rect">
            <a:avLst/>
          </a:prstGeom>
        </p:spPr>
      </p:pic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2E8B59C0-60DF-4465-A857-6B79887B5BE2}"/>
              </a:ext>
            </a:extLst>
          </p:cNvPr>
          <p:cNvSpPr/>
          <p:nvPr/>
        </p:nvSpPr>
        <p:spPr>
          <a:xfrm>
            <a:off x="5795555" y="127491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14699912-C2E6-45B7-AB0E-E784701F88DD}"/>
              </a:ext>
            </a:extLst>
          </p:cNvPr>
          <p:cNvSpPr/>
          <p:nvPr/>
        </p:nvSpPr>
        <p:spPr>
          <a:xfrm>
            <a:off x="5797967" y="304775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A77312A-1982-41EF-9179-2D51C969E014}"/>
              </a:ext>
            </a:extLst>
          </p:cNvPr>
          <p:cNvSpPr txBox="1"/>
          <p:nvPr/>
        </p:nvSpPr>
        <p:spPr>
          <a:xfrm>
            <a:off x="6610235" y="1269073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3" name="TextBox 176">
            <a:extLst>
              <a:ext uri="{FF2B5EF4-FFF2-40B4-BE49-F238E27FC236}">
                <a16:creationId xmlns:a16="http://schemas.microsoft.com/office/drawing/2014/main" id="{4BC8CD49-835C-4AAC-B950-D5D0881AA350}"/>
              </a:ext>
            </a:extLst>
          </p:cNvPr>
          <p:cNvSpPr txBox="1"/>
          <p:nvPr/>
        </p:nvSpPr>
        <p:spPr>
          <a:xfrm>
            <a:off x="6707094" y="163659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D19A927-E549-4FB4-9276-4502D785F4B9}"/>
              </a:ext>
            </a:extLst>
          </p:cNvPr>
          <p:cNvSpPr txBox="1"/>
          <p:nvPr/>
        </p:nvSpPr>
        <p:spPr>
          <a:xfrm>
            <a:off x="6621063" y="3078156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5" name="TextBox 176">
            <a:extLst>
              <a:ext uri="{FF2B5EF4-FFF2-40B4-BE49-F238E27FC236}">
                <a16:creationId xmlns:a16="http://schemas.microsoft.com/office/drawing/2014/main" id="{40520326-0DD7-459D-804D-E695B428C70F}"/>
              </a:ext>
            </a:extLst>
          </p:cNvPr>
          <p:cNvSpPr txBox="1"/>
          <p:nvPr/>
        </p:nvSpPr>
        <p:spPr>
          <a:xfrm>
            <a:off x="6721913" y="34341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7CBA423C-2C08-46A3-9F37-5BCE50F04BB9}"/>
              </a:ext>
            </a:extLst>
          </p:cNvPr>
          <p:cNvSpPr/>
          <p:nvPr/>
        </p:nvSpPr>
        <p:spPr>
          <a:xfrm>
            <a:off x="5797967" y="393665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7" name="Прямоугольник 146">
            <a:extLst>
              <a:ext uri="{FF2B5EF4-FFF2-40B4-BE49-F238E27FC236}">
                <a16:creationId xmlns:a16="http://schemas.microsoft.com/office/drawing/2014/main" id="{8E5B571D-C962-4F03-8037-BF00A8BC3A08}"/>
              </a:ext>
            </a:extLst>
          </p:cNvPr>
          <p:cNvSpPr/>
          <p:nvPr/>
        </p:nvSpPr>
        <p:spPr>
          <a:xfrm>
            <a:off x="5789857" y="216004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76FD58FB-1C0A-48CC-8816-73547E75381F}"/>
              </a:ext>
            </a:extLst>
          </p:cNvPr>
          <p:cNvSpPr/>
          <p:nvPr/>
        </p:nvSpPr>
        <p:spPr>
          <a:xfrm>
            <a:off x="5783147" y="482067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22DBCC38-3F16-463C-A20A-615D82EFF2B4}"/>
              </a:ext>
            </a:extLst>
          </p:cNvPr>
          <p:cNvSpPr/>
          <p:nvPr/>
        </p:nvSpPr>
        <p:spPr>
          <a:xfrm>
            <a:off x="5783147" y="566019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A28E17-D662-49A5-9573-C4CDD8E19706}"/>
              </a:ext>
            </a:extLst>
          </p:cNvPr>
          <p:cNvSpPr txBox="1"/>
          <p:nvPr/>
        </p:nvSpPr>
        <p:spPr>
          <a:xfrm>
            <a:off x="6616946" y="3923492"/>
            <a:ext cx="1634024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1" name="TextBox 176">
            <a:extLst>
              <a:ext uri="{FF2B5EF4-FFF2-40B4-BE49-F238E27FC236}">
                <a16:creationId xmlns:a16="http://schemas.microsoft.com/office/drawing/2014/main" id="{027DD59E-0451-40FE-A37C-A5549E304C9B}"/>
              </a:ext>
            </a:extLst>
          </p:cNvPr>
          <p:cNvSpPr txBox="1"/>
          <p:nvPr/>
        </p:nvSpPr>
        <p:spPr>
          <a:xfrm>
            <a:off x="6713805" y="429101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10C95F0-CFEA-4F39-8DA7-012019428C72}"/>
              </a:ext>
            </a:extLst>
          </p:cNvPr>
          <p:cNvSpPr txBox="1"/>
          <p:nvPr/>
        </p:nvSpPr>
        <p:spPr>
          <a:xfrm>
            <a:off x="6619295" y="2189301"/>
            <a:ext cx="16284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WHEEL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53" name="TextBox 176">
            <a:extLst>
              <a:ext uri="{FF2B5EF4-FFF2-40B4-BE49-F238E27FC236}">
                <a16:creationId xmlns:a16="http://schemas.microsoft.com/office/drawing/2014/main" id="{B6B12CE0-7A22-4B61-83F7-B6F118144706}"/>
              </a:ext>
            </a:extLst>
          </p:cNvPr>
          <p:cNvSpPr txBox="1"/>
          <p:nvPr/>
        </p:nvSpPr>
        <p:spPr>
          <a:xfrm>
            <a:off x="6720145" y="254525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3B530AC-94C1-49C9-BBC6-325CCF1D3710}"/>
              </a:ext>
            </a:extLst>
          </p:cNvPr>
          <p:cNvSpPr txBox="1"/>
          <p:nvPr/>
        </p:nvSpPr>
        <p:spPr>
          <a:xfrm>
            <a:off x="6610235" y="4813074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5" name="TextBox 176">
            <a:extLst>
              <a:ext uri="{FF2B5EF4-FFF2-40B4-BE49-F238E27FC236}">
                <a16:creationId xmlns:a16="http://schemas.microsoft.com/office/drawing/2014/main" id="{5710E53A-6B02-48B2-AE8A-36F376AB0158}"/>
              </a:ext>
            </a:extLst>
          </p:cNvPr>
          <p:cNvSpPr txBox="1"/>
          <p:nvPr/>
        </p:nvSpPr>
        <p:spPr>
          <a:xfrm>
            <a:off x="6707094" y="518059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F7887B8-8B50-45A8-93ED-A87A6BC81CB6}"/>
              </a:ext>
            </a:extLst>
          </p:cNvPr>
          <p:cNvSpPr txBox="1"/>
          <p:nvPr/>
        </p:nvSpPr>
        <p:spPr>
          <a:xfrm>
            <a:off x="6620694" y="5695011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7" name="TextBox 176">
            <a:extLst>
              <a:ext uri="{FF2B5EF4-FFF2-40B4-BE49-F238E27FC236}">
                <a16:creationId xmlns:a16="http://schemas.microsoft.com/office/drawing/2014/main" id="{68EAFD36-CE0B-4973-936E-801B73960B8D}"/>
              </a:ext>
            </a:extLst>
          </p:cNvPr>
          <p:cNvSpPr txBox="1"/>
          <p:nvPr/>
        </p:nvSpPr>
        <p:spPr>
          <a:xfrm>
            <a:off x="6721544" y="605096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F03EFA09-EFB0-4ACF-B569-F29F86DCAAB7}"/>
              </a:ext>
            </a:extLst>
          </p:cNvPr>
          <p:cNvSpPr/>
          <p:nvPr/>
        </p:nvSpPr>
        <p:spPr>
          <a:xfrm>
            <a:off x="2933537" y="5659301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9" name="Прямоугольник 158">
            <a:extLst>
              <a:ext uri="{FF2B5EF4-FFF2-40B4-BE49-F238E27FC236}">
                <a16:creationId xmlns:a16="http://schemas.microsoft.com/office/drawing/2014/main" id="{95805E00-1279-4D28-A2F2-2F7F07ABC4AE}"/>
              </a:ext>
            </a:extLst>
          </p:cNvPr>
          <p:cNvSpPr/>
          <p:nvPr/>
        </p:nvSpPr>
        <p:spPr>
          <a:xfrm>
            <a:off x="8541721" y="1275341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7D167D-8F67-44DB-AA5F-6913EE4C52DA}"/>
              </a:ext>
            </a:extLst>
          </p:cNvPr>
          <p:cNvSpPr txBox="1"/>
          <p:nvPr/>
        </p:nvSpPr>
        <p:spPr>
          <a:xfrm>
            <a:off x="3748217" y="5653459"/>
            <a:ext cx="106694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61" name="TextBox 176">
            <a:extLst>
              <a:ext uri="{FF2B5EF4-FFF2-40B4-BE49-F238E27FC236}">
                <a16:creationId xmlns:a16="http://schemas.microsoft.com/office/drawing/2014/main" id="{C0BA2D87-5B5B-43F2-AB7C-3B4C7C812CF8}"/>
              </a:ext>
            </a:extLst>
          </p:cNvPr>
          <p:cNvSpPr txBox="1"/>
          <p:nvPr/>
        </p:nvSpPr>
        <p:spPr>
          <a:xfrm>
            <a:off x="3845076" y="6020984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806BEA2-8A3B-4EA1-93DF-E5CB291E67EA}"/>
              </a:ext>
            </a:extLst>
          </p:cNvPr>
          <p:cNvSpPr txBox="1"/>
          <p:nvPr/>
        </p:nvSpPr>
        <p:spPr>
          <a:xfrm>
            <a:off x="9364816" y="1305744"/>
            <a:ext cx="179301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63" name="TextBox 176">
            <a:extLst>
              <a:ext uri="{FF2B5EF4-FFF2-40B4-BE49-F238E27FC236}">
                <a16:creationId xmlns:a16="http://schemas.microsoft.com/office/drawing/2014/main" id="{148891AF-061E-49EC-8963-50EF0CF858D0}"/>
              </a:ext>
            </a:extLst>
          </p:cNvPr>
          <p:cNvSpPr txBox="1"/>
          <p:nvPr/>
        </p:nvSpPr>
        <p:spPr>
          <a:xfrm>
            <a:off x="9465667" y="166169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3ADABF17-C2CD-457C-8DC7-ADAC253B34D9}"/>
              </a:ext>
            </a:extLst>
          </p:cNvPr>
          <p:cNvSpPr/>
          <p:nvPr/>
        </p:nvSpPr>
        <p:spPr>
          <a:xfrm>
            <a:off x="8541721" y="2164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A936DB94-DB12-45CB-9076-38FD61202B05}"/>
              </a:ext>
            </a:extLst>
          </p:cNvPr>
          <p:cNvSpPr/>
          <p:nvPr/>
        </p:nvSpPr>
        <p:spPr>
          <a:xfrm>
            <a:off x="8549709" y="3054891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DE32F154-A9E8-4A2B-A7CA-4927FB4EC53C}"/>
              </a:ext>
            </a:extLst>
          </p:cNvPr>
          <p:cNvSpPr/>
          <p:nvPr/>
        </p:nvSpPr>
        <p:spPr>
          <a:xfrm>
            <a:off x="8549709" y="3894409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336B6BD-7EF2-4A5D-AE7D-A879E000BD07}"/>
              </a:ext>
            </a:extLst>
          </p:cNvPr>
          <p:cNvSpPr txBox="1"/>
          <p:nvPr/>
        </p:nvSpPr>
        <p:spPr>
          <a:xfrm>
            <a:off x="9360700" y="2151080"/>
            <a:ext cx="1634024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L-SCHOOL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8" name="TextBox 176">
            <a:extLst>
              <a:ext uri="{FF2B5EF4-FFF2-40B4-BE49-F238E27FC236}">
                <a16:creationId xmlns:a16="http://schemas.microsoft.com/office/drawing/2014/main" id="{228F4B55-B508-44BC-9CA3-FBD7944518C9}"/>
              </a:ext>
            </a:extLst>
          </p:cNvPr>
          <p:cNvSpPr txBox="1"/>
          <p:nvPr/>
        </p:nvSpPr>
        <p:spPr>
          <a:xfrm>
            <a:off x="9457559" y="2518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3BD4417-D39D-44CC-931D-521AACB84A37}"/>
              </a:ext>
            </a:extLst>
          </p:cNvPr>
          <p:cNvSpPr txBox="1"/>
          <p:nvPr/>
        </p:nvSpPr>
        <p:spPr>
          <a:xfrm>
            <a:off x="9376797" y="3047288"/>
            <a:ext cx="120431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70" name="TextBox 176">
            <a:extLst>
              <a:ext uri="{FF2B5EF4-FFF2-40B4-BE49-F238E27FC236}">
                <a16:creationId xmlns:a16="http://schemas.microsoft.com/office/drawing/2014/main" id="{5D08A0BE-BDDB-41F5-8521-EFD2835A1FA1}"/>
              </a:ext>
            </a:extLst>
          </p:cNvPr>
          <p:cNvSpPr txBox="1"/>
          <p:nvPr/>
        </p:nvSpPr>
        <p:spPr>
          <a:xfrm>
            <a:off x="9473656" y="3414813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D68A4BFC-6E5E-4A0F-9654-5CA8A544FAFC}"/>
              </a:ext>
            </a:extLst>
          </p:cNvPr>
          <p:cNvSpPr txBox="1"/>
          <p:nvPr/>
        </p:nvSpPr>
        <p:spPr>
          <a:xfrm>
            <a:off x="9387256" y="3929225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72" name="TextBox 176">
            <a:extLst>
              <a:ext uri="{FF2B5EF4-FFF2-40B4-BE49-F238E27FC236}">
                <a16:creationId xmlns:a16="http://schemas.microsoft.com/office/drawing/2014/main" id="{86DCDE72-0310-44DD-A447-8B82AEAB821D}"/>
              </a:ext>
            </a:extLst>
          </p:cNvPr>
          <p:cNvSpPr txBox="1"/>
          <p:nvPr/>
        </p:nvSpPr>
        <p:spPr>
          <a:xfrm>
            <a:off x="9488106" y="428517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978D1C5D-F149-4E70-9DF3-787F13DC86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066" y="5644263"/>
            <a:ext cx="649228" cy="742955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8CF68683-E26F-428F-97DC-996E4A15DC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9707" y="3085723"/>
            <a:ext cx="710517" cy="705253"/>
          </a:xfrm>
          <a:prstGeom prst="rect">
            <a:avLst/>
          </a:prstGeom>
        </p:spPr>
      </p:pic>
      <p:pic>
        <p:nvPicPr>
          <p:cNvPr id="175" name="Рисунок 174">
            <a:extLst>
              <a:ext uri="{FF2B5EF4-FFF2-40B4-BE49-F238E27FC236}">
                <a16:creationId xmlns:a16="http://schemas.microsoft.com/office/drawing/2014/main" id="{2A39FEAD-F21C-40F9-AD05-36557CEEF4E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3368" y="4001991"/>
            <a:ext cx="702957" cy="567654"/>
          </a:xfrm>
          <a:prstGeom prst="rect">
            <a:avLst/>
          </a:prstGeom>
        </p:spPr>
      </p:pic>
      <p:pic>
        <p:nvPicPr>
          <p:cNvPr id="176" name="Рисунок 175">
            <a:extLst>
              <a:ext uri="{FF2B5EF4-FFF2-40B4-BE49-F238E27FC236}">
                <a16:creationId xmlns:a16="http://schemas.microsoft.com/office/drawing/2014/main" id="{35882739-B031-4EF8-807D-C6C4CAA5E8A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25" y="2315888"/>
            <a:ext cx="673199" cy="584437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id="{29EBAE4E-0712-479A-8B3A-9F04D35FD8B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8537030" y="1290954"/>
            <a:ext cx="721976" cy="696617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05F97EF3-EE6E-408F-A08D-37D6201482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83146" y="1322739"/>
            <a:ext cx="719429" cy="665234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7583B7E1-1BB0-4F3C-9D2C-2FC642F6C84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8" y="3050919"/>
            <a:ext cx="719428" cy="732919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:a16="http://schemas.microsoft.com/office/drawing/2014/main" id="{A506B64C-CD72-416F-B166-0CA88CE2ADD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7" y="3941569"/>
            <a:ext cx="730440" cy="731168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:a16="http://schemas.microsoft.com/office/drawing/2014/main" id="{6F7690E5-EB0A-4AA2-A193-F9796CE608DD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146" y="2306345"/>
            <a:ext cx="730440" cy="477814"/>
          </a:xfrm>
          <a:prstGeom prst="rect">
            <a:avLst/>
          </a:prstGeom>
        </p:spPr>
      </p:pic>
      <p:pic>
        <p:nvPicPr>
          <p:cNvPr id="182" name="Рисунок 181">
            <a:extLst>
              <a:ext uri="{FF2B5EF4-FFF2-40B4-BE49-F238E27FC236}">
                <a16:creationId xmlns:a16="http://schemas.microsoft.com/office/drawing/2014/main" id="{A6C527F1-49DB-460A-977F-FA70C31F01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3497" y="4827039"/>
            <a:ext cx="736084" cy="7233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E73B6E27-68F7-430B-BEB9-3445C81EC4D0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1555" y="5668498"/>
            <a:ext cx="729322" cy="712718"/>
          </a:xfrm>
          <a:prstGeom prst="rect">
            <a:avLst/>
          </a:prstGeom>
        </p:spPr>
      </p:pic>
      <p:sp>
        <p:nvSpPr>
          <p:cNvPr id="184" name="Текст 3">
            <a:extLst>
              <a:ext uri="{FF2B5EF4-FFF2-40B4-BE49-F238E27FC236}">
                <a16:creationId xmlns:a16="http://schemas.microsoft.com/office/drawing/2014/main" id="{0042A1CF-0EE8-46F3-8CEC-E229B10261B5}"/>
              </a:ext>
            </a:extLst>
          </p:cNvPr>
          <p:cNvSpPr txBox="1">
            <a:spLocks/>
          </p:cNvSpPr>
          <p:nvPr/>
        </p:nvSpPr>
        <p:spPr>
          <a:xfrm>
            <a:off x="8499516" y="5731027"/>
            <a:ext cx="966151" cy="6379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1 час</a:t>
            </a:r>
            <a:endParaRPr lang="ru-RU" sz="16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3 часа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908511" y="1894697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fpl</a:t>
            </a:r>
            <a:endParaRPr lang="ru-RU" sz="1600" b="0" dirty="0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E88064F-B22D-481E-8C13-3A36DDE41051}"/>
              </a:ext>
            </a:extLst>
          </p:cNvPr>
          <p:cNvGrpSpPr/>
          <p:nvPr/>
        </p:nvGrpSpPr>
        <p:grpSpPr>
          <a:xfrm>
            <a:off x="8457959" y="1700090"/>
            <a:ext cx="1274812" cy="1286773"/>
            <a:chOff x="7858981" y="1453943"/>
            <a:chExt cx="1274812" cy="128677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0D2F44FA-79CD-4EF5-AA37-260C26277651}"/>
                </a:ext>
              </a:extLst>
            </p:cNvPr>
            <p:cNvGrpSpPr/>
            <p:nvPr/>
          </p:nvGrpSpPr>
          <p:grpSpPr>
            <a:xfrm>
              <a:off x="8044293" y="1574060"/>
              <a:ext cx="1089500" cy="1166656"/>
              <a:chOff x="8353474" y="1791814"/>
              <a:chExt cx="1089500" cy="116665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2616A066-5C07-4C5C-93F9-08CF65C156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700A5242-7C53-4F3E-99B3-CCA6BF037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1207E2-5774-4FC1-B91C-4CFE24564F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858981" y="1453943"/>
              <a:ext cx="1072250" cy="1284816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ПРОИЗВОДСТВА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029357"/>
              </p:ext>
            </p:extLst>
          </p:nvPr>
        </p:nvGraphicFramePr>
        <p:xfrm>
          <a:off x="550862" y="3223495"/>
          <a:ext cx="11198225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47409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66128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86303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35867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96390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66128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50 - 100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2 - 82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8500 - 18100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13100 - 37697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10682 - 35000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1776 - 13500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1367 - 10823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C120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Г60, Г30, К15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130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8061792" y="1894698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дсо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387600" y="1882437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unibay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326335" y="189469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wheel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175209" y="188243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fhb</a:t>
            </a:r>
            <a:endParaRPr lang="ru-RU" sz="1600" b="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429A3CB-8786-4B04-81EC-AAF2397245E7}"/>
              </a:ext>
            </a:extLst>
          </p:cNvPr>
          <p:cNvGrpSpPr/>
          <p:nvPr/>
        </p:nvGrpSpPr>
        <p:grpSpPr>
          <a:xfrm>
            <a:off x="6500917" y="1869100"/>
            <a:ext cx="1409647" cy="1297656"/>
            <a:chOff x="6146062" y="1574774"/>
            <a:chExt cx="1409647" cy="1297656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393E5F57-F019-4EE4-810B-9849C916D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332737">
              <a:off x="6600337" y="1696187"/>
              <a:ext cx="955372" cy="751593"/>
            </a:xfrm>
            <a:prstGeom prst="rect">
              <a:avLst/>
            </a:prstGeom>
          </p:spPr>
        </p:pic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5118B856-1C6A-418D-A489-E5888DE46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48148" y1="17778" x2="48148" y2="17778"/>
                          <a14:foregroundMark x1="49877" y1="9877" x2="49877" y2="9877"/>
                          <a14:foregroundMark x1="53086" y1="12593" x2="53086" y2="1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46062" y="1574774"/>
              <a:ext cx="1315382" cy="1297656"/>
            </a:xfrm>
            <a:prstGeom prst="rect">
              <a:avLst/>
            </a:prstGeom>
          </p:spPr>
        </p:pic>
      </p:grp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92" y="1700213"/>
            <a:ext cx="1068320" cy="168887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133" y="1712473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451" y="1712473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993" y="1700213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071" y="1712473"/>
            <a:ext cx="1068320" cy="168887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11589E7-AE91-4E61-A5EB-2BF8E68412F1}"/>
              </a:ext>
            </a:extLst>
          </p:cNvPr>
          <p:cNvGrpSpPr/>
          <p:nvPr/>
        </p:nvGrpSpPr>
        <p:grpSpPr>
          <a:xfrm>
            <a:off x="10306496" y="1645652"/>
            <a:ext cx="1369041" cy="1270433"/>
            <a:chOff x="9816728" y="1398260"/>
            <a:chExt cx="1369041" cy="127043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17459FD-AA4B-44CA-8682-59324C361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87529">
              <a:off x="10150475" y="1407671"/>
              <a:ext cx="1035294" cy="1261022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3F8FF-952D-4860-8466-E37EBF1A6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96424">
              <a:off x="9816728" y="1398260"/>
              <a:ext cx="1054156" cy="1250438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0C501F-CC1C-4CE0-99A3-C05FD2D3BAB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662" y="2008025"/>
            <a:ext cx="1486890" cy="8294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B740B0-0EC9-4FDF-8B5B-E1638047CA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434" y="1881360"/>
            <a:ext cx="1867841" cy="105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UNIBAY</a:t>
            </a:r>
            <a:br>
              <a:rPr lang="ru-RU" sz="2800" dirty="0"/>
            </a:br>
            <a:r>
              <a:rPr lang="ru-RU" sz="2800" dirty="0">
                <a:solidFill>
                  <a:schemeClr val="bg1"/>
                </a:solidFill>
              </a:rPr>
              <a:t>ДЛЯ ПЛОХИХ СЕТЕЙ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4B87EC7B-B59F-4796-92C5-219A6C70E519}"/>
              </a:ext>
            </a:extLst>
          </p:cNvPr>
          <p:cNvSpPr txBox="1">
            <a:spLocks/>
          </p:cNvSpPr>
          <p:nvPr/>
        </p:nvSpPr>
        <p:spPr>
          <a:xfrm>
            <a:off x="6301874" y="4093371"/>
            <a:ext cx="3261574" cy="60307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Алюминиевая пластина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мм.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CB343B21-2CB1-444E-936C-45627DE445B7}"/>
              </a:ext>
            </a:extLst>
          </p:cNvPr>
          <p:cNvSpPr txBox="1">
            <a:spLocks/>
          </p:cNvSpPr>
          <p:nvPr/>
        </p:nvSpPr>
        <p:spPr>
          <a:xfrm>
            <a:off x="6368547" y="3679724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4ACFE7E4-99A5-41A8-8D12-32A6BE6E8FE7}"/>
              </a:ext>
            </a:extLst>
          </p:cNvPr>
          <p:cNvSpPr txBox="1">
            <a:spLocks/>
          </p:cNvSpPr>
          <p:nvPr/>
        </p:nvSpPr>
        <p:spPr>
          <a:xfrm>
            <a:off x="6301874" y="5162416"/>
            <a:ext cx="5018167" cy="74067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8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 до 305В.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Два вида драйвера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серийном исполнении.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Низковольтное исполнение, управление и аварийный блок доступны по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ТЗ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BA394C1A-670E-4007-8546-163C9C7ACB6E}"/>
              </a:ext>
            </a:extLst>
          </p:cNvPr>
          <p:cNvSpPr txBox="1">
            <a:spLocks/>
          </p:cNvSpPr>
          <p:nvPr/>
        </p:nvSpPr>
        <p:spPr>
          <a:xfrm>
            <a:off x="6368548" y="474877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08474-9ED5-49B0-9E28-C4FB78D03DF3}"/>
              </a:ext>
            </a:extLst>
          </p:cNvPr>
          <p:cNvSpPr txBox="1"/>
          <p:nvPr/>
        </p:nvSpPr>
        <p:spPr>
          <a:xfrm>
            <a:off x="7801158" y="1487134"/>
            <a:ext cx="3626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подвесной светильник</a:t>
            </a:r>
            <a:br>
              <a:rPr lang="ru-RU" sz="2400" dirty="0"/>
            </a:br>
            <a:r>
              <a:rPr lang="ru-RU" sz="2400" dirty="0"/>
              <a:t>с поворотной скобой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80A30-6453-4B7E-8590-9A8AB76DA2EC}"/>
              </a:ext>
            </a:extLst>
          </p:cNvPr>
          <p:cNvSpPr txBox="1"/>
          <p:nvPr/>
        </p:nvSpPr>
        <p:spPr>
          <a:xfrm>
            <a:off x="4899081" y="1571150"/>
            <a:ext cx="2902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UNIBAY</a:t>
            </a:r>
            <a:endParaRPr lang="ru-RU" sz="3600" dirty="0">
              <a:latin typeface="+mj-lt"/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39D2749E-F8E5-463E-90D1-EFD5B7A65996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FFDFD9CF-CAF6-4273-ADC8-A115FF5871C8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12C06BA-3F77-4361-A735-D8A899F472E0}"/>
              </a:ext>
            </a:extLst>
          </p:cNvPr>
          <p:cNvSpPr txBox="1">
            <a:spLocks/>
          </p:cNvSpPr>
          <p:nvPr/>
        </p:nvSpPr>
        <p:spPr>
          <a:xfrm>
            <a:off x="9505573" y="2964451"/>
            <a:ext cx="1636598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С120, Г60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57C94E-D27E-4552-A98A-3CFCD6BDF8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6" y="1238528"/>
            <a:ext cx="4713965" cy="3564146"/>
          </a:xfrm>
          <a:prstGeom prst="rect">
            <a:avLst/>
          </a:prstGeom>
        </p:spPr>
      </p:pic>
      <p:sp>
        <p:nvSpPr>
          <p:cNvPr id="18" name="Текст 3">
            <a:extLst>
              <a:ext uri="{FF2B5EF4-FFF2-40B4-BE49-F238E27FC236}">
                <a16:creationId xmlns:a16="http://schemas.microsoft.com/office/drawing/2014/main" id="{98FD8FD0-5165-438D-A4D4-72128F3E2B7A}"/>
              </a:ext>
            </a:extLst>
          </p:cNvPr>
          <p:cNvSpPr txBox="1">
            <a:spLocks/>
          </p:cNvSpPr>
          <p:nvPr/>
        </p:nvSpPr>
        <p:spPr>
          <a:xfrm>
            <a:off x="9505573" y="4104021"/>
            <a:ext cx="2497372" cy="5060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+40°C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B6A8660-E76A-4621-A37C-7059A8442A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2569836"/>
            <a:ext cx="1124745" cy="1124745"/>
          </a:xfrm>
          <a:prstGeom prst="rect">
            <a:avLst/>
          </a:prstGeom>
        </p:spPr>
      </p:pic>
      <p:sp>
        <p:nvSpPr>
          <p:cNvPr id="22" name="TextBox 176">
            <a:extLst>
              <a:ext uri="{FF2B5EF4-FFF2-40B4-BE49-F238E27FC236}">
                <a16:creationId xmlns:a16="http://schemas.microsoft.com/office/drawing/2014/main" id="{82AA286D-50D1-4CB5-B8FC-89F6A10BCCB6}"/>
              </a:ext>
            </a:extLst>
          </p:cNvPr>
          <p:cNvSpPr txBox="1"/>
          <p:nvPr/>
        </p:nvSpPr>
        <p:spPr>
          <a:xfrm>
            <a:off x="4994084" y="3708314"/>
            <a:ext cx="1124745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С120</a:t>
            </a:r>
          </a:p>
          <a:p>
            <a:pPr algn="l"/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17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>
              <a:ea typeface="Cambria" panose="02040503050406030204" pitchFamily="18" charset="0"/>
            </a:endParaRPr>
          </a:p>
          <a:p>
            <a:pPr algn="l"/>
            <a:r>
              <a:rPr lang="en-US" sz="1800" b="0" dirty="0">
                <a:latin typeface="+mj-lt"/>
              </a:rPr>
              <a:t> </a:t>
            </a:r>
            <a:endParaRPr lang="ru-RU" sz="1800" b="0" dirty="0">
              <a:latin typeface="+mj-lt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A26A75-B60A-4028-B5A6-F645E42538AB}"/>
              </a:ext>
            </a:extLst>
          </p:cNvPr>
          <p:cNvSpPr txBox="1"/>
          <p:nvPr/>
        </p:nvSpPr>
        <p:spPr>
          <a:xfrm>
            <a:off x="4994085" y="5565457"/>
            <a:ext cx="1124744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Г60</a:t>
            </a:r>
            <a:br>
              <a:rPr lang="ru-RU" sz="1800" b="0" dirty="0">
                <a:latin typeface="+mj-lt"/>
              </a:rPr>
            </a:b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9BA7A05-1B10-4C2E-837B-E30A17538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4426979"/>
            <a:ext cx="1124745" cy="112474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B5A288-DFCA-44F6-A781-0C038D14EC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1" y="5479082"/>
            <a:ext cx="524694" cy="524694"/>
          </a:xfrm>
          <a:prstGeom prst="rect">
            <a:avLst/>
          </a:prstGeom>
        </p:spPr>
      </p:pic>
      <p:sp>
        <p:nvSpPr>
          <p:cNvPr id="28" name="Text 2">
            <a:extLst>
              <a:ext uri="{FF2B5EF4-FFF2-40B4-BE49-F238E27FC236}">
                <a16:creationId xmlns:a16="http://schemas.microsoft.com/office/drawing/2014/main" id="{1018724C-BC60-4F0B-9A19-0999C27085CD}"/>
              </a:ext>
            </a:extLst>
          </p:cNvPr>
          <p:cNvSpPr txBox="1"/>
          <p:nvPr/>
        </p:nvSpPr>
        <p:spPr>
          <a:xfrm>
            <a:off x="1268750" y="5617822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79127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WHEEL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 ЛИТОМ КОРПУСЕ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9ED537-1921-4DF4-8A0F-8DAA601D1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34" y="5785878"/>
            <a:ext cx="554889" cy="554889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D39CDF21-B67E-4AC7-A3A5-77CE4AAD5A15}"/>
              </a:ext>
            </a:extLst>
          </p:cNvPr>
          <p:cNvSpPr txBox="1">
            <a:spLocks/>
          </p:cNvSpPr>
          <p:nvPr/>
        </p:nvSpPr>
        <p:spPr>
          <a:xfrm>
            <a:off x="6771774" y="3950284"/>
            <a:ext cx="3096767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4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F48FB16A-F238-44B2-BA47-ACBF5B71820F}"/>
              </a:ext>
            </a:extLst>
          </p:cNvPr>
          <p:cNvSpPr txBox="1">
            <a:spLocks/>
          </p:cNvSpPr>
          <p:nvPr/>
        </p:nvSpPr>
        <p:spPr>
          <a:xfrm>
            <a:off x="6838447" y="35366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F152600F-C661-4785-8E55-C80D930CDD0D}"/>
              </a:ext>
            </a:extLst>
          </p:cNvPr>
          <p:cNvSpPr txBox="1">
            <a:spLocks/>
          </p:cNvSpPr>
          <p:nvPr/>
        </p:nvSpPr>
        <p:spPr>
          <a:xfrm>
            <a:off x="6771774" y="4918646"/>
            <a:ext cx="5125154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120В до 305В.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Исполнение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с гальванической развязкой.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DC1531C-1357-42EC-A08A-FD80989843F5}"/>
              </a:ext>
            </a:extLst>
          </p:cNvPr>
          <p:cNvSpPr txBox="1">
            <a:spLocks/>
          </p:cNvSpPr>
          <p:nvPr/>
        </p:nvSpPr>
        <p:spPr>
          <a:xfrm>
            <a:off x="6838447" y="4553639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2E7B2B90-2C43-4D6C-97D1-67ED44069694}"/>
              </a:ext>
            </a:extLst>
          </p:cNvPr>
          <p:cNvSpPr txBox="1">
            <a:spLocks/>
          </p:cNvSpPr>
          <p:nvPr/>
        </p:nvSpPr>
        <p:spPr>
          <a:xfrm>
            <a:off x="6771774" y="615208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CRI70, 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 закаленным стеклом.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A5CE0021-B2AE-4187-9013-617687A3655D}"/>
              </a:ext>
            </a:extLst>
          </p:cNvPr>
          <p:cNvSpPr txBox="1">
            <a:spLocks/>
          </p:cNvSpPr>
          <p:nvPr/>
        </p:nvSpPr>
        <p:spPr>
          <a:xfrm>
            <a:off x="6838448" y="573843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E27D87-EE7E-49EB-B4EF-B7BA5608336A}"/>
              </a:ext>
            </a:extLst>
          </p:cNvPr>
          <p:cNvSpPr txBox="1"/>
          <p:nvPr/>
        </p:nvSpPr>
        <p:spPr>
          <a:xfrm>
            <a:off x="9647117" y="1487134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для высоких</a:t>
            </a:r>
            <a:br>
              <a:rPr lang="ru-RU" sz="2400" dirty="0"/>
            </a:br>
            <a:r>
              <a:rPr lang="ru-RU" sz="2400" dirty="0"/>
              <a:t>потолков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D398C5-8D20-4C03-80A2-1F27E9580245}"/>
              </a:ext>
            </a:extLst>
          </p:cNvPr>
          <p:cNvSpPr txBox="1"/>
          <p:nvPr/>
        </p:nvSpPr>
        <p:spPr>
          <a:xfrm>
            <a:off x="4109601" y="1579466"/>
            <a:ext cx="550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FEREKS WHEEL</a:t>
            </a:r>
            <a:endParaRPr lang="ru-RU" sz="3600" dirty="0">
              <a:latin typeface="+mj-lt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E9E59A8F-F2A4-44CE-A6C9-608223A45452}"/>
              </a:ext>
            </a:extLst>
          </p:cNvPr>
          <p:cNvSpPr txBox="1">
            <a:spLocks/>
          </p:cNvSpPr>
          <p:nvPr/>
        </p:nvSpPr>
        <p:spPr>
          <a:xfrm>
            <a:off x="67717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160 лм/Вт.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F6162C7-C408-4001-AC63-8BC4F937FBEC}"/>
              </a:ext>
            </a:extLst>
          </p:cNvPr>
          <p:cNvSpPr txBox="1">
            <a:spLocks/>
          </p:cNvSpPr>
          <p:nvPr/>
        </p:nvSpPr>
        <p:spPr>
          <a:xfrm>
            <a:off x="6838448" y="256065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B53305F9-2179-4A51-AEE1-B5BEEBDFA158}"/>
              </a:ext>
            </a:extLst>
          </p:cNvPr>
          <p:cNvSpPr txBox="1"/>
          <p:nvPr/>
        </p:nvSpPr>
        <p:spPr>
          <a:xfrm>
            <a:off x="4585284" y="594028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B215D84E-6D96-4C92-8677-B2B5809199C1}"/>
              </a:ext>
            </a:extLst>
          </p:cNvPr>
          <p:cNvSpPr txBox="1">
            <a:spLocks/>
          </p:cNvSpPr>
          <p:nvPr/>
        </p:nvSpPr>
        <p:spPr>
          <a:xfrm>
            <a:off x="9868541" y="2974301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E8D340AB-173F-457B-AE4C-C45F6A535FC2}"/>
              </a:ext>
            </a:extLst>
          </p:cNvPr>
          <p:cNvSpPr txBox="1">
            <a:spLocks/>
          </p:cNvSpPr>
          <p:nvPr/>
        </p:nvSpPr>
        <p:spPr>
          <a:xfrm>
            <a:off x="9896475" y="3953389"/>
            <a:ext cx="2323459" cy="74777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Подвесной или поворотный.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CAD5345-56E3-4778-8BE6-00ABCCD46F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323475"/>
            <a:ext cx="5504008" cy="446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45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EX-FHB</a:t>
            </a:r>
            <a:br>
              <a:rPr lang="en-US" sz="2800" dirty="0"/>
            </a:br>
            <a:r>
              <a:rPr lang="ru-RU" sz="2800" dirty="0">
                <a:solidFill>
                  <a:schemeClr val="bg1"/>
                </a:solidFill>
              </a:rPr>
              <a:t>ПРОВЕРЕННОЕ РЕШЕНИЕ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4232EDDD-45EE-4B90-88E4-B107860AED1F}"/>
              </a:ext>
            </a:extLst>
          </p:cNvPr>
          <p:cNvSpPr txBox="1">
            <a:spLocks/>
          </p:cNvSpPr>
          <p:nvPr/>
        </p:nvSpPr>
        <p:spPr>
          <a:xfrm>
            <a:off x="4015921" y="2728290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1F8B87B3-E573-4EED-96BC-4C5E99DF9C34}"/>
              </a:ext>
            </a:extLst>
          </p:cNvPr>
          <p:cNvSpPr txBox="1">
            <a:spLocks/>
          </p:cNvSpPr>
          <p:nvPr/>
        </p:nvSpPr>
        <p:spPr>
          <a:xfrm>
            <a:off x="4015921" y="3174469"/>
            <a:ext cx="3177359" cy="147800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4 типа корпуса из сплава алюминия разного диаметра и высоты 3,5-9,5 кг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заливкой компаундом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Защитная решетка (опционально)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2B47D0F5-CE5A-4328-944F-B0EC73984B0E}"/>
              </a:ext>
            </a:extLst>
          </p:cNvPr>
          <p:cNvSpPr txBox="1">
            <a:spLocks/>
          </p:cNvSpPr>
          <p:nvPr/>
        </p:nvSpPr>
        <p:spPr>
          <a:xfrm>
            <a:off x="3995784" y="1402081"/>
            <a:ext cx="8892175" cy="63578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1Ex eb mb IIC T6/</a:t>
            </a:r>
            <a:r>
              <a:rPr lang="ru-RU" sz="2000" dirty="0"/>
              <a:t>Т5 </a:t>
            </a:r>
            <a:r>
              <a:rPr lang="fr-FR" sz="2000" dirty="0"/>
              <a:t>Gb X</a:t>
            </a:r>
            <a:r>
              <a:rPr lang="ru-RU" sz="2000" dirty="0"/>
              <a:t> </a:t>
            </a:r>
            <a:r>
              <a:rPr lang="fr-FR" sz="2000" dirty="0"/>
              <a:t>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  <a:endParaRPr lang="ru-RU" sz="2000" dirty="0"/>
          </a:p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2Ex e</a:t>
            </a:r>
            <a:r>
              <a:rPr lang="ru-RU" sz="2000" dirty="0"/>
              <a:t>с </a:t>
            </a:r>
            <a:r>
              <a:rPr lang="fr-FR" sz="2000" dirty="0"/>
              <a:t>mb IIC T4 G</a:t>
            </a:r>
            <a:r>
              <a:rPr lang="ru-RU" sz="2000" dirty="0"/>
              <a:t>с </a:t>
            </a:r>
            <a:r>
              <a:rPr lang="fr-FR" sz="2000" dirty="0"/>
              <a:t>X 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fr-FR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FF81A4B6-DAAE-4046-B935-79FA0357255D}"/>
              </a:ext>
            </a:extLst>
          </p:cNvPr>
          <p:cNvSpPr txBox="1">
            <a:spLocks/>
          </p:cNvSpPr>
          <p:nvPr/>
        </p:nvSpPr>
        <p:spPr>
          <a:xfrm>
            <a:off x="3995784" y="2097952"/>
            <a:ext cx="8303357" cy="46901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sz="1400" b="1" dirty="0"/>
              <a:t>Область применения</a:t>
            </a:r>
            <a:r>
              <a:rPr lang="ru-RU" sz="1400" dirty="0"/>
              <a:t>: зоны класса 1 и 2 по газу,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зоны класса 21 и 22 по пыли</a:t>
            </a:r>
          </a:p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6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F4B1736-8F4D-4036-AF11-15CA1CC4C1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23" t="15158" r="33829" b="33928"/>
          <a:stretch/>
        </p:blipFill>
        <p:spPr>
          <a:xfrm>
            <a:off x="10399821" y="5232720"/>
            <a:ext cx="1432479" cy="1117505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AB8587F2-B603-4BA8-99AF-320F873E6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55780" y="4291034"/>
            <a:ext cx="2306237" cy="230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 - фото №">
            <a:extLst>
              <a:ext uri="{FF2B5EF4-FFF2-40B4-BE49-F238E27FC236}">
                <a16:creationId xmlns:a16="http://schemas.microsoft.com/office/drawing/2014/main" id="{E29B8761-AA8C-4EEA-B515-D8CF8A1EA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954" y="4403914"/>
            <a:ext cx="1615672" cy="21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2F1D7EA-34F2-4CF6-B966-98F84C7293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21" y="1119730"/>
            <a:ext cx="2132784" cy="213278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93F3199-D172-4929-A588-2317BFBC52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291" y="1715777"/>
            <a:ext cx="2132783" cy="213278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AA180CF-7B8A-42B9-AEF1-F19281BC5F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457377"/>
            <a:ext cx="3121869" cy="3400623"/>
          </a:xfrm>
          <a:prstGeom prst="rect">
            <a:avLst/>
          </a:prstGeom>
        </p:spPr>
      </p:pic>
      <p:sp>
        <p:nvSpPr>
          <p:cNvPr id="40" name="Текст 4">
            <a:extLst>
              <a:ext uri="{FF2B5EF4-FFF2-40B4-BE49-F238E27FC236}">
                <a16:creationId xmlns:a16="http://schemas.microsoft.com/office/drawing/2014/main" id="{382C81F5-BE24-4DC0-90CA-C3BF2810A595}"/>
              </a:ext>
            </a:extLst>
          </p:cNvPr>
          <p:cNvSpPr txBox="1">
            <a:spLocks/>
          </p:cNvSpPr>
          <p:nvPr/>
        </p:nvSpPr>
        <p:spPr>
          <a:xfrm>
            <a:off x="7665264" y="2733712"/>
            <a:ext cx="3062875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91783591-05D5-4C56-B33D-915DC336D9F9}"/>
              </a:ext>
            </a:extLst>
          </p:cNvPr>
          <p:cNvSpPr txBox="1">
            <a:spLocks/>
          </p:cNvSpPr>
          <p:nvPr/>
        </p:nvSpPr>
        <p:spPr>
          <a:xfrm>
            <a:off x="7665264" y="3179892"/>
            <a:ext cx="3288246" cy="14399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кронштейне;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с ВРК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 с ВРК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Текст 4">
            <a:extLst>
              <a:ext uri="{FF2B5EF4-FFF2-40B4-BE49-F238E27FC236}">
                <a16:creationId xmlns:a16="http://schemas.microsoft.com/office/drawing/2014/main" id="{928F2F87-11A1-407E-B727-A7231E9187D7}"/>
              </a:ext>
            </a:extLst>
          </p:cNvPr>
          <p:cNvSpPr txBox="1">
            <a:spLocks/>
          </p:cNvSpPr>
          <p:nvPr/>
        </p:nvSpPr>
        <p:spPr>
          <a:xfrm>
            <a:off x="4076987" y="4775705"/>
            <a:ext cx="2867610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E351E2B5-960B-40B3-BDFF-C18DC103C9DF}"/>
              </a:ext>
            </a:extLst>
          </p:cNvPr>
          <p:cNvSpPr txBox="1">
            <a:spLocks/>
          </p:cNvSpPr>
          <p:nvPr/>
        </p:nvSpPr>
        <p:spPr>
          <a:xfrm>
            <a:off x="4076988" y="5221885"/>
            <a:ext cx="2852240" cy="632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стекло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Диаграммы: С120,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D60, F30, F15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60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accent2"/>
                </a:solidFill>
              </a:rPr>
              <a:t>ДСО </a:t>
            </a:r>
            <a:r>
              <a:rPr lang="ru-RU" sz="2800" dirty="0">
                <a:solidFill>
                  <a:schemeClr val="bg1"/>
                </a:solidFill>
              </a:rPr>
              <a:t>УНИВЕРСАЛЬНЫЙ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СВЕТИЛЬНИК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2FFF0A0-F650-4EFD-8C3B-E1B1BC0DA0D7}"/>
              </a:ext>
            </a:extLst>
          </p:cNvPr>
          <p:cNvGrpSpPr/>
          <p:nvPr/>
        </p:nvGrpSpPr>
        <p:grpSpPr>
          <a:xfrm>
            <a:off x="502187" y="1421949"/>
            <a:ext cx="4478101" cy="3876079"/>
            <a:chOff x="8162263" y="1704975"/>
            <a:chExt cx="3513801" cy="3012435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9155706" y="1704975"/>
              <a:ext cx="2520358" cy="2651457"/>
              <a:chOff x="8353474" y="1791814"/>
              <a:chExt cx="1089499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3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8162263" y="1745222"/>
              <a:ext cx="2480455" cy="2972188"/>
            </a:xfrm>
            <a:prstGeom prst="rect">
              <a:avLst/>
            </a:prstGeom>
          </p:spPr>
        </p:pic>
      </p:grpSp>
      <p:sp>
        <p:nvSpPr>
          <p:cNvPr id="9" name="Текст 3">
            <a:extLst>
              <a:ext uri="{FF2B5EF4-FFF2-40B4-BE49-F238E27FC236}">
                <a16:creationId xmlns:a16="http://schemas.microsoft.com/office/drawing/2014/main" id="{C5F4C925-8544-4B09-A8E4-FE72357348AF}"/>
              </a:ext>
            </a:extLst>
          </p:cNvPr>
          <p:cNvSpPr txBox="1">
            <a:spLocks/>
          </p:cNvSpPr>
          <p:nvPr/>
        </p:nvSpPr>
        <p:spPr>
          <a:xfrm>
            <a:off x="6301874" y="3901644"/>
            <a:ext cx="2715666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алюминиевый профиль.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269B7C5C-BFFB-4AF3-858E-76957615D028}"/>
              </a:ext>
            </a:extLst>
          </p:cNvPr>
          <p:cNvSpPr txBox="1">
            <a:spLocks/>
          </p:cNvSpPr>
          <p:nvPr/>
        </p:nvSpPr>
        <p:spPr>
          <a:xfrm>
            <a:off x="6368547" y="355609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B784B61E-DEEA-4458-8067-6326B786EA4E}"/>
              </a:ext>
            </a:extLst>
          </p:cNvPr>
          <p:cNvSpPr txBox="1">
            <a:spLocks/>
          </p:cNvSpPr>
          <p:nvPr/>
        </p:nvSpPr>
        <p:spPr>
          <a:xfrm>
            <a:off x="6301874" y="5136553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DD7D60C-BE6D-4376-9272-8EF4B9734034}"/>
              </a:ext>
            </a:extLst>
          </p:cNvPr>
          <p:cNvSpPr txBox="1">
            <a:spLocks/>
          </p:cNvSpPr>
          <p:nvPr/>
        </p:nvSpPr>
        <p:spPr>
          <a:xfrm>
            <a:off x="6368548" y="479100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C18769-BA26-4984-9C1B-092BA8D2D988}"/>
              </a:ext>
            </a:extLst>
          </p:cNvPr>
          <p:cNvSpPr txBox="1"/>
          <p:nvPr/>
        </p:nvSpPr>
        <p:spPr>
          <a:xfrm>
            <a:off x="7801158" y="1487134"/>
            <a:ext cx="3523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предприятия и склада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32283B-5A5C-4701-B29F-D9CBA1BE8051}"/>
              </a:ext>
            </a:extLst>
          </p:cNvPr>
          <p:cNvSpPr txBox="1"/>
          <p:nvPr/>
        </p:nvSpPr>
        <p:spPr>
          <a:xfrm>
            <a:off x="6034328" y="1578670"/>
            <a:ext cx="1766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+mj-lt"/>
              </a:rPr>
              <a:t>ДСО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C342455E-A4DB-42BF-832D-29DCBA22BF9A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12 - 100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C21481FF-9157-481D-A2F2-0B86311B0C27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D3E9E2B8-9719-4235-9C53-5A8E9418FEDD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Д90, Д110,</a:t>
            </a:r>
            <a:b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Д120, 25х100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D8361128-35A1-4134-ADD3-226EFAF23628}"/>
              </a:ext>
            </a:extLst>
          </p:cNvPr>
          <p:cNvSpPr txBox="1">
            <a:spLocks/>
          </p:cNvSpPr>
          <p:nvPr/>
        </p:nvSpPr>
        <p:spPr>
          <a:xfrm>
            <a:off x="6368547" y="546656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646A62-E588-4779-8A10-89E826DFF012}"/>
              </a:ext>
            </a:extLst>
          </p:cNvPr>
          <p:cNvSpPr txBox="1"/>
          <p:nvPr/>
        </p:nvSpPr>
        <p:spPr>
          <a:xfrm>
            <a:off x="6368547" y="6121400"/>
            <a:ext cx="6392192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F3A074-4A08-4043-83FE-0342424BD418}"/>
              </a:ext>
            </a:extLst>
          </p:cNvPr>
          <p:cNvSpPr txBox="1"/>
          <p:nvPr/>
        </p:nvSpPr>
        <p:spPr>
          <a:xfrm>
            <a:off x="6368547" y="5875175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CC0D31-4FB1-420B-BCEC-A5A95162F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142" y="5545436"/>
            <a:ext cx="524694" cy="524694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947BC05A-1F7D-4D43-BABE-0DEBA3300DC9}"/>
              </a:ext>
            </a:extLst>
          </p:cNvPr>
          <p:cNvSpPr txBox="1"/>
          <p:nvPr/>
        </p:nvSpPr>
        <p:spPr>
          <a:xfrm>
            <a:off x="1152964" y="5598133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серии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2013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86A537F6-44EA-46CF-9DB3-FA8E431B4A1D}"/>
              </a:ext>
            </a:extLst>
          </p:cNvPr>
          <p:cNvSpPr txBox="1"/>
          <p:nvPr/>
        </p:nvSpPr>
        <p:spPr>
          <a:xfrm>
            <a:off x="3590501" y="568417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4DB3463-DC50-4054-8E1E-71E8A1426A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05" y="5545436"/>
            <a:ext cx="524694" cy="524694"/>
          </a:xfrm>
          <a:prstGeom prst="rect">
            <a:avLst/>
          </a:prstGeom>
        </p:spPr>
      </p:pic>
      <p:sp>
        <p:nvSpPr>
          <p:cNvPr id="29" name="Текст 3">
            <a:extLst>
              <a:ext uri="{FF2B5EF4-FFF2-40B4-BE49-F238E27FC236}">
                <a16:creationId xmlns:a16="http://schemas.microsoft.com/office/drawing/2014/main" id="{255AFE7C-0E92-489C-A31F-E34DEB2F5E69}"/>
              </a:ext>
            </a:extLst>
          </p:cNvPr>
          <p:cNvSpPr txBox="1">
            <a:spLocks/>
          </p:cNvSpPr>
          <p:nvPr/>
        </p:nvSpPr>
        <p:spPr>
          <a:xfrm>
            <a:off x="9099923" y="3904749"/>
            <a:ext cx="2727655" cy="83609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</a:t>
            </a:r>
          </a:p>
        </p:txBody>
      </p:sp>
    </p:spTree>
    <p:extLst>
      <p:ext uri="{BB962C8B-B14F-4D97-AF65-F5344CB8AC3E}">
        <p14:creationId xmlns:p14="http://schemas.microsoft.com/office/powerpoint/2010/main" val="479893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262362" y="2539432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279759" y="2562744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110895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473744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49895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5865133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121400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342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6420" y="2797179"/>
            <a:ext cx="5935579" cy="40608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ПРОИЗВОДСТВА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1741468" y="7588330"/>
            <a:ext cx="7917884" cy="421484"/>
          </a:xfrm>
          <a:prstGeom prst="bentConnector3">
            <a:avLst>
              <a:gd name="adj1" fmla="val 9992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22425" y="8360062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336565" y="9739146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на производстве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B5BAD6C-B211-4BCD-B92A-EB0199796E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4" y="1257998"/>
            <a:ext cx="1388254" cy="1178706"/>
          </a:xfrm>
          <a:prstGeom prst="rect">
            <a:avLst/>
          </a:prstGeom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производством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" y="3125812"/>
            <a:ext cx="3368468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4995895"/>
            <a:ext cx="3343662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129" y="5003980"/>
            <a:ext cx="3373016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6009" y="3150585"/>
            <a:ext cx="3343663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82" y="1247644"/>
            <a:ext cx="3351026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8647" y="1245969"/>
            <a:ext cx="3351025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44963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600" b="0" dirty="0"/>
              <a:t>ОСВЕЩЕНИЕ ЦЕХОВ</a:t>
            </a:r>
            <a:endParaRPr lang="en-US" sz="2600" b="0" dirty="0"/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3E05100D-7ACC-4795-9B04-B6E0125F2838}"/>
              </a:ext>
            </a:extLst>
          </p:cNvPr>
          <p:cNvSpPr/>
          <p:nvPr/>
        </p:nvSpPr>
        <p:spPr>
          <a:xfrm>
            <a:off x="313382" y="4438225"/>
            <a:ext cx="214069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E84D2F9-F257-4C13-B190-D4002AAB0702}"/>
              </a:ext>
            </a:extLst>
          </p:cNvPr>
          <p:cNvSpPr/>
          <p:nvPr/>
        </p:nvSpPr>
        <p:spPr>
          <a:xfrm>
            <a:off x="3941050" y="6300189"/>
            <a:ext cx="2143804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B58527EB-A2C5-4E6A-A700-3EE436B37BB0}"/>
              </a:ext>
            </a:extLst>
          </p:cNvPr>
          <p:cNvSpPr/>
          <p:nvPr/>
        </p:nvSpPr>
        <p:spPr>
          <a:xfrm>
            <a:off x="313382" y="6308016"/>
            <a:ext cx="2142669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5475900-C4DB-4AD7-B5A6-8E46D5793297}"/>
              </a:ext>
            </a:extLst>
          </p:cNvPr>
          <p:cNvSpPr/>
          <p:nvPr/>
        </p:nvSpPr>
        <p:spPr>
          <a:xfrm>
            <a:off x="3941050" y="4456495"/>
            <a:ext cx="2144336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E70EE8-03FA-4587-88F4-CDE0D7FF9531}"/>
              </a:ext>
            </a:extLst>
          </p:cNvPr>
          <p:cNvSpPr txBox="1"/>
          <p:nvPr/>
        </p:nvSpPr>
        <p:spPr>
          <a:xfrm>
            <a:off x="3920041" y="6377373"/>
            <a:ext cx="212449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ЖИРОВОЙ КОМБИНАТ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10736A0-C06F-4ADC-981D-DE1A108F220C}"/>
              </a:ext>
            </a:extLst>
          </p:cNvPr>
          <p:cNvSpPr txBox="1"/>
          <p:nvPr/>
        </p:nvSpPr>
        <p:spPr>
          <a:xfrm>
            <a:off x="313484" y="6377373"/>
            <a:ext cx="213933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ВЫБОР-ОБД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31FDED4-DD71-4930-9E82-47AAB61F6AE8}"/>
              </a:ext>
            </a:extLst>
          </p:cNvPr>
          <p:cNvSpPr txBox="1"/>
          <p:nvPr/>
        </p:nvSpPr>
        <p:spPr>
          <a:xfrm>
            <a:off x="315054" y="4513024"/>
            <a:ext cx="210201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НИЖНЕКАМСКШИНА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EBE698-F64D-40C9-83FD-453568AF72F8}"/>
              </a:ext>
            </a:extLst>
          </p:cNvPr>
          <p:cNvSpPr txBox="1"/>
          <p:nvPr/>
        </p:nvSpPr>
        <p:spPr>
          <a:xfrm>
            <a:off x="3950803" y="4522176"/>
            <a:ext cx="209373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АО ЦС ЗВЕЗДОЧКА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429C8985-097B-498B-A02E-3036755820EB}"/>
              </a:ext>
            </a:extLst>
          </p:cNvPr>
          <p:cNvSpPr/>
          <p:nvPr/>
        </p:nvSpPr>
        <p:spPr>
          <a:xfrm>
            <a:off x="2454070" y="4437110"/>
            <a:ext cx="1223247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B8A667A-7268-4751-A8E0-608386C9B601}"/>
              </a:ext>
            </a:extLst>
          </p:cNvPr>
          <p:cNvSpPr/>
          <p:nvPr/>
        </p:nvSpPr>
        <p:spPr>
          <a:xfrm>
            <a:off x="6080551" y="6304266"/>
            <a:ext cx="1223669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9696D99-D817-4CC9-AF76-A743A06DC530}"/>
              </a:ext>
            </a:extLst>
          </p:cNvPr>
          <p:cNvSpPr/>
          <p:nvPr/>
        </p:nvSpPr>
        <p:spPr>
          <a:xfrm>
            <a:off x="2454071" y="6298765"/>
            <a:ext cx="1225044" cy="379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9C1FE5-7A60-479F-AC95-A5B001883B38}"/>
              </a:ext>
            </a:extLst>
          </p:cNvPr>
          <p:cNvSpPr/>
          <p:nvPr/>
        </p:nvSpPr>
        <p:spPr>
          <a:xfrm>
            <a:off x="6080551" y="4453841"/>
            <a:ext cx="1224320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5" name="Равнобедренный треугольник 84">
            <a:extLst>
              <a:ext uri="{FF2B5EF4-FFF2-40B4-BE49-F238E27FC236}">
                <a16:creationId xmlns:a16="http://schemas.microsoft.com/office/drawing/2014/main" id="{70D2E40B-4BEF-4545-A05A-E7189F85B0B9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51487032-9888-47B0-9B48-FE494DECBBA6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1A33F011-57AA-437A-8BCC-77583DCADB4F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9440A4B5-710C-4BFD-AD4F-D2C7542636EC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0D31B942-9CB1-49AA-837F-0D34C1626D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119" y="4573647"/>
            <a:ext cx="835016" cy="155590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4B67DBEA-143E-464E-972E-C95EC0BDF6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619" y="4544869"/>
            <a:ext cx="835461" cy="1556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671BC3-1D9B-4E3A-A347-0AA972DB5E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459" y="6411512"/>
            <a:ext cx="918998" cy="14552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CFA9165-7F7A-420B-BAB0-BEEB1A3A28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324" y="6411511"/>
            <a:ext cx="918998" cy="1455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815ABB-627F-427C-8FCC-ED458EA3885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6373" y="2426561"/>
            <a:ext cx="1225044" cy="443143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0C4DF8-2EB5-402A-9FC0-20912707F7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167" y="5865078"/>
            <a:ext cx="429348" cy="426095"/>
          </a:xfrm>
          <a:prstGeom prst="rect">
            <a:avLst/>
          </a:prstGeom>
        </p:spPr>
      </p:pic>
      <p:sp>
        <p:nvSpPr>
          <p:cNvPr id="42" name="Text 2">
            <a:extLst>
              <a:ext uri="{FF2B5EF4-FFF2-40B4-BE49-F238E27FC236}">
                <a16:creationId xmlns:a16="http://schemas.microsoft.com/office/drawing/2014/main" id="{DF490856-B737-4430-B82D-733AFEEB9E7C}"/>
              </a:ext>
            </a:extLst>
          </p:cNvPr>
          <p:cNvSpPr txBox="1"/>
          <p:nvPr/>
        </p:nvSpPr>
        <p:spPr>
          <a:xfrm>
            <a:off x="8278892" y="5865078"/>
            <a:ext cx="2880211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</a:t>
            </a:r>
            <a: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Ex, 2Ex</a:t>
            </a:r>
            <a:endParaRPr sz="20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взрывозащита</a:t>
            </a:r>
            <a:endParaRPr sz="1100" dirty="0"/>
          </a:p>
        </p:txBody>
      </p:sp>
      <p:graphicFrame>
        <p:nvGraphicFramePr>
          <p:cNvPr id="43" name="Объект 42">
            <a:extLst>
              <a:ext uri="{FF2B5EF4-FFF2-40B4-BE49-F238E27FC236}">
                <a16:creationId xmlns:a16="http://schemas.microsoft.com/office/drawing/2014/main" id="{8BA6CC34-CC69-4E30-A25A-D543709C3E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880679"/>
              </p:ext>
            </p:extLst>
          </p:nvPr>
        </p:nvGraphicFramePr>
        <p:xfrm>
          <a:off x="7678597" y="3888644"/>
          <a:ext cx="428849" cy="429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orelDRAW" r:id="rId13" imgW="1364362" imgH="1365885" progId="CorelDraw.Graphic.23">
                  <p:embed/>
                </p:oleObj>
              </mc:Choice>
              <mc:Fallback>
                <p:oleObj name="CorelDRAW" r:id="rId13" imgW="1364362" imgH="1365885" progId="CorelDraw.Graphic.23">
                  <p:embed/>
                  <p:pic>
                    <p:nvPicPr>
                      <p:cNvPr id="63" name="Объект 62">
                        <a:extLst>
                          <a:ext uri="{FF2B5EF4-FFF2-40B4-BE49-F238E27FC236}">
                            <a16:creationId xmlns:a16="http://schemas.microsoft.com/office/drawing/2014/main" id="{1E1A7515-45BA-414A-89F6-0BC8CF2E54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678597" y="3888644"/>
                        <a:ext cx="428849" cy="429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 2">
            <a:extLst>
              <a:ext uri="{FF2B5EF4-FFF2-40B4-BE49-F238E27FC236}">
                <a16:creationId xmlns:a16="http://schemas.microsoft.com/office/drawing/2014/main" id="{42007736-2CC3-4931-85F8-2A7A7F5DEF90}"/>
              </a:ext>
            </a:extLst>
          </p:cNvPr>
          <p:cNvSpPr txBox="1"/>
          <p:nvPr/>
        </p:nvSpPr>
        <p:spPr>
          <a:xfrm>
            <a:off x="8278892" y="4538428"/>
            <a:ext cx="2439207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165 до 430В</a:t>
            </a:r>
            <a:endParaRPr sz="20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диапазон напряжения</a:t>
            </a:r>
            <a:endParaRPr sz="1100" dirty="0"/>
          </a:p>
        </p:txBody>
      </p:sp>
      <p:sp>
        <p:nvSpPr>
          <p:cNvPr id="45" name="Text 2">
            <a:extLst>
              <a:ext uri="{FF2B5EF4-FFF2-40B4-BE49-F238E27FC236}">
                <a16:creationId xmlns:a16="http://schemas.microsoft.com/office/drawing/2014/main" id="{7DC19ADC-5EFF-4A37-88DF-5B5B2C7AC333}"/>
              </a:ext>
            </a:extLst>
          </p:cNvPr>
          <p:cNvSpPr txBox="1"/>
          <p:nvPr/>
        </p:nvSpPr>
        <p:spPr>
          <a:xfrm>
            <a:off x="8278892" y="5204667"/>
            <a:ext cx="3056384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-60</a:t>
            </a:r>
            <a: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°C</a:t>
            </a: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до +90</a:t>
            </a:r>
            <a: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°C</a:t>
            </a:r>
            <a:r>
              <a:rPr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температура эксплуатации</a:t>
            </a:r>
            <a:endParaRPr sz="1100" dirty="0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78C64A9B-4201-49A3-BE08-40F52E00C220}"/>
              </a:ext>
            </a:extLst>
          </p:cNvPr>
          <p:cNvSpPr txBox="1"/>
          <p:nvPr/>
        </p:nvSpPr>
        <p:spPr>
          <a:xfrm>
            <a:off x="8278892" y="3888644"/>
            <a:ext cx="2894844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12 до 250 Вт</a:t>
            </a:r>
            <a:b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100" dirty="0"/>
              <a:t>мощность</a:t>
            </a:r>
            <a:endParaRPr sz="11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EF2AE5E4-302C-40A6-94A4-8411793924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098" y="5204339"/>
            <a:ext cx="429348" cy="429348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A85775EE-BCC4-4E82-A46D-14D0EB9A4DA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89" y="4549383"/>
            <a:ext cx="420518" cy="423565"/>
          </a:xfrm>
          <a:prstGeom prst="rect">
            <a:avLst/>
          </a:prstGeom>
        </p:spPr>
      </p:pic>
      <p:sp>
        <p:nvSpPr>
          <p:cNvPr id="51" name="Текст 10">
            <a:extLst>
              <a:ext uri="{FF2B5EF4-FFF2-40B4-BE49-F238E27FC236}">
                <a16:creationId xmlns:a16="http://schemas.microsoft.com/office/drawing/2014/main" id="{3C8D2601-B1AE-4CBA-87F7-A33C5CFB804C}"/>
              </a:ext>
            </a:extLst>
          </p:cNvPr>
          <p:cNvSpPr txBox="1">
            <a:spLocks/>
          </p:cNvSpPr>
          <p:nvPr/>
        </p:nvSpPr>
        <p:spPr>
          <a:xfrm>
            <a:off x="7678099" y="2664659"/>
            <a:ext cx="2894844" cy="117339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2320 SKU</a:t>
            </a:r>
            <a:br>
              <a:rPr lang="en-US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промышленных</a:t>
            </a:r>
            <a:b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светильников</a:t>
            </a:r>
          </a:p>
        </p:txBody>
      </p:sp>
      <p:sp>
        <p:nvSpPr>
          <p:cNvPr id="52" name="Текст 19">
            <a:extLst>
              <a:ext uri="{FF2B5EF4-FFF2-40B4-BE49-F238E27FC236}">
                <a16:creationId xmlns:a16="http://schemas.microsoft.com/office/drawing/2014/main" id="{F0D7BED2-557E-4EE2-88ED-F89B48A22AE0}"/>
              </a:ext>
            </a:extLst>
          </p:cNvPr>
          <p:cNvSpPr txBox="1">
            <a:spLocks/>
          </p:cNvSpPr>
          <p:nvPr/>
        </p:nvSpPr>
        <p:spPr>
          <a:xfrm>
            <a:off x="8278892" y="1630196"/>
            <a:ext cx="3599726" cy="706055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0" dirty="0"/>
              <a:t>Серийные и </a:t>
            </a:r>
            <a:r>
              <a:rPr lang="ru-RU" sz="1600" b="0" dirty="0" err="1"/>
              <a:t>кастомизированные</a:t>
            </a:r>
            <a:r>
              <a:rPr lang="ru-RU" sz="1600" b="0" dirty="0"/>
              <a:t> решения </a:t>
            </a:r>
          </a:p>
        </p:txBody>
      </p:sp>
    </p:spTree>
    <p:extLst>
      <p:ext uri="{BB962C8B-B14F-4D97-AF65-F5344CB8AC3E}">
        <p14:creationId xmlns:p14="http://schemas.microsoft.com/office/powerpoint/2010/main" val="77706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55801" cy="5586759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6"/>
            <a:ext cx="2247899" cy="5586761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6"/>
            <a:ext cx="2258854" cy="5586759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30557" y="1648255"/>
            <a:ext cx="5355677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b="0" dirty="0"/>
              <a:t>АВТОВАЗ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Тольятти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АВТОЗАВОД №1 В РОССИИ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4" y="2781194"/>
            <a:ext cx="2140222" cy="68978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L-TRADE II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2658" y="3500972"/>
            <a:ext cx="3412434" cy="68170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 err="1">
                <a:ea typeface="Open Sans Light" panose="020B0306030504020204" pitchFamily="34" charset="0"/>
                <a:cs typeface="Open Sans Light" panose="020B0306030504020204" pitchFamily="34" charset="0"/>
              </a:rPr>
              <a:t>Пылевлагозащищенный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профильный линейный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светильник.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2C5C14-72D5-494D-BE2E-5936F73468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912350" y="2586868"/>
            <a:ext cx="2279650" cy="1768219"/>
          </a:xfrm>
          <a:prstGeom prst="rect">
            <a:avLst/>
          </a:prstGeom>
        </p:spPr>
      </p:pic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ABEADAB-BC8C-4994-8D8B-39E7747A22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428970"/>
              </p:ext>
            </p:extLst>
          </p:nvPr>
        </p:nvGraphicFramePr>
        <p:xfrm>
          <a:off x="7589957" y="4690227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7044792B-F7A8-40A2-B3E1-F71B84D531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89957" y="4690227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89EABFFA-6664-4C6C-B551-4A34893304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965205"/>
              </p:ext>
            </p:extLst>
          </p:nvPr>
        </p:nvGraphicFramePr>
        <p:xfrm>
          <a:off x="7589957" y="5963476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933061FF-7E6C-4738-A6FF-D037BF802A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89957" y="5963476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2">
            <a:extLst>
              <a:ext uri="{FF2B5EF4-FFF2-40B4-BE49-F238E27FC236}">
                <a16:creationId xmlns:a16="http://schemas.microsoft.com/office/drawing/2014/main" id="{A1D40A72-ABB9-4106-B522-FF6D3BC5FF23}"/>
              </a:ext>
            </a:extLst>
          </p:cNvPr>
          <p:cNvSpPr txBox="1"/>
          <p:nvPr/>
        </p:nvSpPr>
        <p:spPr>
          <a:xfrm>
            <a:off x="8077202" y="5328317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000К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A176ACB5-9934-4696-93E2-C2068F0FC626}"/>
              </a:ext>
            </a:extLst>
          </p:cNvPr>
          <p:cNvSpPr txBox="1"/>
          <p:nvPr/>
        </p:nvSpPr>
        <p:spPr>
          <a:xfrm>
            <a:off x="8077202" y="4693157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F4579B98-1CF3-44E3-86D7-208551CA442A}"/>
              </a:ext>
            </a:extLst>
          </p:cNvPr>
          <p:cNvSpPr txBox="1"/>
          <p:nvPr/>
        </p:nvSpPr>
        <p:spPr>
          <a:xfrm>
            <a:off x="8077202" y="5963477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6D111B0-C0EB-4FF3-A5B7-5CB7CCA1FF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957" y="5325386"/>
            <a:ext cx="380430" cy="380430"/>
          </a:xfrm>
          <a:prstGeom prst="rect">
            <a:avLst/>
          </a:prstGeom>
        </p:spPr>
      </p:pic>
      <p:sp>
        <p:nvSpPr>
          <p:cNvPr id="31" name="Text 2">
            <a:extLst>
              <a:ext uri="{FF2B5EF4-FFF2-40B4-BE49-F238E27FC236}">
                <a16:creationId xmlns:a16="http://schemas.microsoft.com/office/drawing/2014/main" id="{3DB4C729-9F01-4120-9C23-DC8B44370FB2}"/>
              </a:ext>
            </a:extLst>
          </p:cNvPr>
          <p:cNvSpPr txBox="1"/>
          <p:nvPr/>
        </p:nvSpPr>
        <p:spPr>
          <a:xfrm>
            <a:off x="10306256" y="5326906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165 до 430В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диапазон напряжения</a:t>
            </a:r>
            <a:endParaRPr sz="1050" dirty="0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610BCC2A-3E16-4E11-BAD8-8595C8AD4E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919302"/>
              </p:ext>
            </p:extLst>
          </p:nvPr>
        </p:nvGraphicFramePr>
        <p:xfrm>
          <a:off x="9798978" y="5962066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CorelDRAW" r:id="rId12" imgW="1364362" imgH="1365885" progId="CorelDraw.Graphic.23">
                  <p:embed/>
                </p:oleObj>
              </mc:Choice>
              <mc:Fallback>
                <p:oleObj name="CorelDRAW" r:id="rId12" imgW="1364362" imgH="1365885" progId="CorelDraw.Graphic.23">
                  <p:embed/>
                  <p:pic>
                    <p:nvPicPr>
                      <p:cNvPr id="36" name="Объект 35">
                        <a:extLst>
                          <a:ext uri="{FF2B5EF4-FFF2-40B4-BE49-F238E27FC236}">
                            <a16:creationId xmlns:a16="http://schemas.microsoft.com/office/drawing/2014/main" id="{2CD861FC-7F2E-42A0-AF66-0607D8DECB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798978" y="5962066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2">
            <a:extLst>
              <a:ext uri="{FF2B5EF4-FFF2-40B4-BE49-F238E27FC236}">
                <a16:creationId xmlns:a16="http://schemas.microsoft.com/office/drawing/2014/main" id="{65F29F5C-2D23-4E0B-A442-D7C124C6E811}"/>
              </a:ext>
            </a:extLst>
          </p:cNvPr>
          <p:cNvSpPr txBox="1"/>
          <p:nvPr/>
        </p:nvSpPr>
        <p:spPr>
          <a:xfrm>
            <a:off x="10286432" y="5962067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80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BD0A61C1-BD02-435F-B1E5-77F32D38C428}"/>
              </a:ext>
            </a:extLst>
          </p:cNvPr>
          <p:cNvSpPr txBox="1"/>
          <p:nvPr/>
        </p:nvSpPr>
        <p:spPr>
          <a:xfrm>
            <a:off x="10306256" y="4688121"/>
            <a:ext cx="1074065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214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светоточек</a:t>
            </a:r>
            <a:endParaRPr sz="105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C1CF326-80DB-4611-8EF2-4B7A55260F1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9473" y="4690227"/>
            <a:ext cx="383395" cy="380873"/>
          </a:xfrm>
          <a:prstGeom prst="rect">
            <a:avLst/>
          </a:prstGeom>
        </p:spPr>
      </p:pic>
      <p:sp>
        <p:nvSpPr>
          <p:cNvPr id="38" name="Текст 10">
            <a:extLst>
              <a:ext uri="{FF2B5EF4-FFF2-40B4-BE49-F238E27FC236}">
                <a16:creationId xmlns:a16="http://schemas.microsoft.com/office/drawing/2014/main" id="{662213C9-BD26-4DD6-AC05-D77B1ADFC11C}"/>
              </a:ext>
            </a:extLst>
          </p:cNvPr>
          <p:cNvSpPr txBox="1">
            <a:spLocks/>
          </p:cNvSpPr>
          <p:nvPr/>
        </p:nvSpPr>
        <p:spPr>
          <a:xfrm>
            <a:off x="7582658" y="4300827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F49101-317A-4702-A07C-F8072101D86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5175" y="5323976"/>
            <a:ext cx="377693" cy="38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25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9EE8A2-6D73-41FC-979D-E2E46137D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66092"/>
            <a:ext cx="5126038" cy="5591908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49993" y="1648255"/>
            <a:ext cx="5916806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/>
              <a:t>ПК</a:t>
            </a:r>
            <a:r>
              <a:rPr lang="ru-RU" sz="2400" dirty="0"/>
              <a:t> </a:t>
            </a:r>
            <a:r>
              <a:rPr lang="ru-RU" sz="2400" b="0" dirty="0"/>
              <a:t>ХК</a:t>
            </a:r>
            <a:r>
              <a:rPr lang="ru-RU" sz="2400" dirty="0"/>
              <a:t> </a:t>
            </a:r>
            <a:r>
              <a:rPr lang="ru-RU" sz="2400" b="0" dirty="0"/>
              <a:t>ЭЛЕКТРОЗАВОД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0469" y="1678725"/>
            <a:ext cx="2203076" cy="6252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Москва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0C8456-10E9-4F6F-9819-963B43E64A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21581" y="3093589"/>
            <a:ext cx="1770420" cy="3543651"/>
          </a:xfrm>
          <a:prstGeom prst="rect">
            <a:avLst/>
          </a:prstGeom>
        </p:spPr>
      </p:pic>
      <p:sp>
        <p:nvSpPr>
          <p:cNvPr id="39" name="Текст 10">
            <a:extLst>
              <a:ext uri="{FF2B5EF4-FFF2-40B4-BE49-F238E27FC236}">
                <a16:creationId xmlns:a16="http://schemas.microsoft.com/office/drawing/2014/main" id="{F3097246-A1A7-4F44-B312-FDE0DEC92F27}"/>
              </a:ext>
            </a:extLst>
          </p:cNvPr>
          <p:cNvSpPr txBox="1">
            <a:spLocks/>
          </p:cNvSpPr>
          <p:nvPr/>
        </p:nvSpPr>
        <p:spPr>
          <a:xfrm>
            <a:off x="5448741" y="2609408"/>
            <a:ext cx="2171260" cy="84373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b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WHEEL</a:t>
            </a:r>
            <a:endParaRPr lang="ru-RU" sz="2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Текст 10">
            <a:extLst>
              <a:ext uri="{FF2B5EF4-FFF2-40B4-BE49-F238E27FC236}">
                <a16:creationId xmlns:a16="http://schemas.microsoft.com/office/drawing/2014/main" id="{25F779BA-45ED-4197-AA38-E53D96D4C94F}"/>
              </a:ext>
            </a:extLst>
          </p:cNvPr>
          <p:cNvSpPr txBox="1">
            <a:spLocks/>
          </p:cNvSpPr>
          <p:nvPr/>
        </p:nvSpPr>
        <p:spPr>
          <a:xfrm>
            <a:off x="5448741" y="3660091"/>
            <a:ext cx="2364001" cy="52930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Энергоэффективность до 140 лм/Вт.</a:t>
            </a:r>
            <a:endParaRPr lang="ru-RU" sz="1600" dirty="0"/>
          </a:p>
        </p:txBody>
      </p:sp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89B2DC3A-F028-4378-801E-0D938EEF62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501127"/>
              </p:ext>
            </p:extLst>
          </p:nvPr>
        </p:nvGraphicFramePr>
        <p:xfrm>
          <a:off x="5448741" y="439635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CorelDRAW" r:id="rId5" imgW="1364362" imgH="1365885" progId="CorelDraw.Graphic.23">
                  <p:embed/>
                </p:oleObj>
              </mc:Choice>
              <mc:Fallback>
                <p:oleObj name="CorelDRAW" r:id="rId5" imgW="1364362" imgH="1365885" progId="CorelDraw.Graphic.23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8ABEADAB-BC8C-4994-8D8B-39E7747A2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48741" y="439635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Объект 41">
            <a:extLst>
              <a:ext uri="{FF2B5EF4-FFF2-40B4-BE49-F238E27FC236}">
                <a16:creationId xmlns:a16="http://schemas.microsoft.com/office/drawing/2014/main" id="{BAF4FEF6-8CFA-42BF-8038-4500A42C75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380620"/>
              </p:ext>
            </p:extLst>
          </p:nvPr>
        </p:nvGraphicFramePr>
        <p:xfrm>
          <a:off x="5448741" y="566959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89EABFFA-6664-4C6C-B551-4A34893304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48741" y="566959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2">
            <a:extLst>
              <a:ext uri="{FF2B5EF4-FFF2-40B4-BE49-F238E27FC236}">
                <a16:creationId xmlns:a16="http://schemas.microsoft.com/office/drawing/2014/main" id="{54FFFF2C-8681-4675-B80E-6A920838BBE2}"/>
              </a:ext>
            </a:extLst>
          </p:cNvPr>
          <p:cNvSpPr txBox="1"/>
          <p:nvPr/>
        </p:nvSpPr>
        <p:spPr>
          <a:xfrm>
            <a:off x="5935986" y="5034440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5000К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цветовая температура</a:t>
            </a:r>
            <a:endParaRPr sz="1050" dirty="0"/>
          </a:p>
        </p:txBody>
      </p:sp>
      <p:sp>
        <p:nvSpPr>
          <p:cNvPr id="44" name="Text 2">
            <a:extLst>
              <a:ext uri="{FF2B5EF4-FFF2-40B4-BE49-F238E27FC236}">
                <a16:creationId xmlns:a16="http://schemas.microsoft.com/office/drawing/2014/main" id="{5CD22D1D-A03A-4C06-ADE4-F1E4D0CD2BEF}"/>
              </a:ext>
            </a:extLst>
          </p:cNvPr>
          <p:cNvSpPr txBox="1"/>
          <p:nvPr/>
        </p:nvSpPr>
        <p:spPr>
          <a:xfrm>
            <a:off x="5935986" y="4399280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230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45" name="Text 2">
            <a:extLst>
              <a:ext uri="{FF2B5EF4-FFF2-40B4-BE49-F238E27FC236}">
                <a16:creationId xmlns:a16="http://schemas.microsoft.com/office/drawing/2014/main" id="{3F9499DC-D908-42B4-8851-624CA6C8BF2A}"/>
              </a:ext>
            </a:extLst>
          </p:cNvPr>
          <p:cNvSpPr txBox="1"/>
          <p:nvPr/>
        </p:nvSpPr>
        <p:spPr>
          <a:xfrm>
            <a:off x="5935986" y="5669600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5A7B047-6B03-4C7C-BC4A-8F4A7F722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741" y="5031509"/>
            <a:ext cx="380430" cy="380430"/>
          </a:xfrm>
          <a:prstGeom prst="rect">
            <a:avLst/>
          </a:prstGeom>
        </p:spPr>
      </p:pic>
      <p:sp>
        <p:nvSpPr>
          <p:cNvPr id="47" name="Text 2">
            <a:extLst>
              <a:ext uri="{FF2B5EF4-FFF2-40B4-BE49-F238E27FC236}">
                <a16:creationId xmlns:a16="http://schemas.microsoft.com/office/drawing/2014/main" id="{2323F862-84C1-46FA-9BC6-1B545CC24105}"/>
              </a:ext>
            </a:extLst>
          </p:cNvPr>
          <p:cNvSpPr txBox="1"/>
          <p:nvPr/>
        </p:nvSpPr>
        <p:spPr>
          <a:xfrm>
            <a:off x="8165040" y="5033029"/>
            <a:ext cx="1882651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500 </a:t>
            </a:r>
            <a:r>
              <a:rPr lang="ru-RU" sz="17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лк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уровень освещенности</a:t>
            </a:r>
            <a:endParaRPr sz="1050" dirty="0"/>
          </a:p>
        </p:txBody>
      </p:sp>
      <p:graphicFrame>
        <p:nvGraphicFramePr>
          <p:cNvPr id="48" name="Объект 47">
            <a:extLst>
              <a:ext uri="{FF2B5EF4-FFF2-40B4-BE49-F238E27FC236}">
                <a16:creationId xmlns:a16="http://schemas.microsoft.com/office/drawing/2014/main" id="{FBBEF625-5C73-486D-B80A-FB77A362C4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624974"/>
              </p:ext>
            </p:extLst>
          </p:nvPr>
        </p:nvGraphicFramePr>
        <p:xfrm>
          <a:off x="7657762" y="566818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CorelDRAW" r:id="rId10" imgW="1364362" imgH="1365885" progId="CorelDraw.Graphic.23">
                  <p:embed/>
                </p:oleObj>
              </mc:Choice>
              <mc:Fallback>
                <p:oleObj name="CorelDRAW" r:id="rId10" imgW="1364362" imgH="1365885" progId="CorelDraw.Graphic.23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610BCC2A-3E16-4E11-BAD8-8595C8AD4E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657762" y="566818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2">
            <a:extLst>
              <a:ext uri="{FF2B5EF4-FFF2-40B4-BE49-F238E27FC236}">
                <a16:creationId xmlns:a16="http://schemas.microsoft.com/office/drawing/2014/main" id="{09A6B3D5-F460-4C9B-B83F-E13260E1B4D0}"/>
              </a:ext>
            </a:extLst>
          </p:cNvPr>
          <p:cNvSpPr txBox="1"/>
          <p:nvPr/>
        </p:nvSpPr>
        <p:spPr>
          <a:xfrm>
            <a:off x="8145216" y="5668190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CRI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индекс цветопередачи</a:t>
            </a:r>
            <a:endParaRPr sz="1050" dirty="0"/>
          </a:p>
        </p:txBody>
      </p:sp>
      <p:sp>
        <p:nvSpPr>
          <p:cNvPr id="50" name="Text 2">
            <a:extLst>
              <a:ext uri="{FF2B5EF4-FFF2-40B4-BE49-F238E27FC236}">
                <a16:creationId xmlns:a16="http://schemas.microsoft.com/office/drawing/2014/main" id="{76648B88-2352-4BDD-8192-82D795C03344}"/>
              </a:ext>
            </a:extLst>
          </p:cNvPr>
          <p:cNvSpPr txBox="1"/>
          <p:nvPr/>
        </p:nvSpPr>
        <p:spPr>
          <a:xfrm>
            <a:off x="8165040" y="4394244"/>
            <a:ext cx="1074065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36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светоточек</a:t>
            </a:r>
            <a:endParaRPr sz="1050" dirty="0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163E6CC4-CE1C-4D4D-9966-4A3BC6EC30C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8257" y="4396350"/>
            <a:ext cx="383395" cy="3808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BEC824-3FBD-4FFC-A0C8-5EDEF30D123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969" y="5030099"/>
            <a:ext cx="505969" cy="374905"/>
          </a:xfrm>
          <a:prstGeom prst="rect">
            <a:avLst/>
          </a:prstGeom>
        </p:spPr>
      </p:pic>
      <p:sp>
        <p:nvSpPr>
          <p:cNvPr id="53" name="Стрелка: шеврон 52">
            <a:extLst>
              <a:ext uri="{FF2B5EF4-FFF2-40B4-BE49-F238E27FC236}">
                <a16:creationId xmlns:a16="http://schemas.microsoft.com/office/drawing/2014/main" id="{9FADE0F8-7C5B-4518-851D-739A269AEECB}"/>
              </a:ext>
            </a:extLst>
          </p:cNvPr>
          <p:cNvSpPr/>
          <p:nvPr/>
        </p:nvSpPr>
        <p:spPr>
          <a:xfrm>
            <a:off x="8715743" y="2619085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8BB97638-6996-4E31-BF7A-36C8BE20792E}"/>
              </a:ext>
            </a:extLst>
          </p:cNvPr>
          <p:cNvSpPr txBox="1">
            <a:spLocks/>
          </p:cNvSpPr>
          <p:nvPr/>
        </p:nvSpPr>
        <p:spPr>
          <a:xfrm>
            <a:off x="8358514" y="2754865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176В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264В</a:t>
            </a:r>
          </a:p>
        </p:txBody>
      </p:sp>
      <p:sp>
        <p:nvSpPr>
          <p:cNvPr id="55" name="Стрелка: шеврон 54">
            <a:extLst>
              <a:ext uri="{FF2B5EF4-FFF2-40B4-BE49-F238E27FC236}">
                <a16:creationId xmlns:a16="http://schemas.microsoft.com/office/drawing/2014/main" id="{F89EC258-4D1E-4F5D-83FF-C767A594159B}"/>
              </a:ext>
            </a:extLst>
          </p:cNvPr>
          <p:cNvSpPr/>
          <p:nvPr/>
        </p:nvSpPr>
        <p:spPr>
          <a:xfrm>
            <a:off x="9620469" y="2619084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Текст 10">
            <a:extLst>
              <a:ext uri="{FF2B5EF4-FFF2-40B4-BE49-F238E27FC236}">
                <a16:creationId xmlns:a16="http://schemas.microsoft.com/office/drawing/2014/main" id="{E9CAC97B-7006-43D0-B926-55D202670135}"/>
              </a:ext>
            </a:extLst>
          </p:cNvPr>
          <p:cNvSpPr txBox="1">
            <a:spLocks/>
          </p:cNvSpPr>
          <p:nvPr/>
        </p:nvSpPr>
        <p:spPr>
          <a:xfrm>
            <a:off x="10088307" y="2591523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768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6F4594-1D59-495E-B31F-8D6AFC8A9D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8902" y="3916014"/>
            <a:ext cx="702551" cy="1159013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UNIBAY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598951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EX-FTN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2" y="5238444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FWL GP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3883311"/>
            <a:ext cx="740897" cy="11712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11E04AE-6C40-4DDE-BBA0-FC7CC88CA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699" y="5522289"/>
            <a:ext cx="740897" cy="11712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7AC7EFD-9F39-45C3-9845-030E0B620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1835809"/>
            <a:ext cx="740897" cy="1171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801" y="1485901"/>
            <a:ext cx="7774199" cy="5181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НОВИНКИ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ПРОИЗВОДСТВА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832624"/>
            <a:ext cx="9565709" cy="2056952"/>
          </a:xfrm>
          <a:prstGeom prst="bentConnector3">
            <a:avLst>
              <a:gd name="adj1" fmla="val 99986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313730"/>
            <a:ext cx="2822105" cy="893986"/>
          </a:xfrm>
          <a:prstGeom prst="bentConnector3">
            <a:avLst>
              <a:gd name="adj1" fmla="val 9995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5199788" y="1772361"/>
            <a:ext cx="1631108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цех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8" y="4241668"/>
            <a:ext cx="2484404" cy="7549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взрывоопасные среды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23979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охранный периметр</a:t>
            </a:r>
            <a:endParaRPr lang="en-US" sz="1600" b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486043-C67F-4255-BF67-7CDE6A8784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8254" y="5561893"/>
            <a:ext cx="1351881" cy="1351881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D232863-38F7-49A8-9761-232EBFF01BDE}"/>
              </a:ext>
            </a:extLst>
          </p:cNvPr>
          <p:cNvSpPr/>
          <p:nvPr/>
        </p:nvSpPr>
        <p:spPr>
          <a:xfrm>
            <a:off x="1841402" y="151955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8062E357-2BCA-40AC-911F-8AC0C6326122}"/>
              </a:ext>
            </a:extLst>
          </p:cNvPr>
          <p:cNvSpPr/>
          <p:nvPr/>
        </p:nvSpPr>
        <p:spPr>
          <a:xfrm>
            <a:off x="3319938" y="5194183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8CD20C-F758-437E-B3C6-4CEA82DA3584}"/>
              </a:ext>
            </a:extLst>
          </p:cNvPr>
          <p:cNvSpPr txBox="1"/>
          <p:nvPr/>
        </p:nvSpPr>
        <p:spPr>
          <a:xfrm>
            <a:off x="3337538" y="5228820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6822270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5940379" y="179742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6A5C29A3-747E-4200-B430-059151DAA95F}"/>
              </a:ext>
            </a:extLst>
          </p:cNvPr>
          <p:cNvSpPr txBox="1">
            <a:spLocks/>
          </p:cNvSpPr>
          <p:nvPr/>
        </p:nvSpPr>
        <p:spPr>
          <a:xfrm>
            <a:off x="4768449" y="6327263"/>
            <a:ext cx="1383155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>
                <a:solidFill>
                  <a:schemeClr val="bg1"/>
                </a:solidFill>
              </a:rPr>
              <a:t>сухой контакт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89AB55E-2D78-4F9F-A97C-18B57DC8114E}"/>
              </a:ext>
            </a:extLst>
          </p:cNvPr>
          <p:cNvSpPr/>
          <p:nvPr/>
        </p:nvSpPr>
        <p:spPr>
          <a:xfrm>
            <a:off x="1839445" y="3588709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E60404-5DA5-4753-83F0-8E281F999AFC}"/>
              </a:ext>
            </a:extLst>
          </p:cNvPr>
          <p:cNvSpPr txBox="1"/>
          <p:nvPr/>
        </p:nvSpPr>
        <p:spPr>
          <a:xfrm>
            <a:off x="1857045" y="3623346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846CDC8-8D04-4075-8511-1F373BDA6B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202" y="1752452"/>
            <a:ext cx="1085182" cy="109450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A94EB6F-9395-4A0D-B37C-97414277CE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7704161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 10">
            <a:extLst>
              <a:ext uri="{FF2B5EF4-FFF2-40B4-BE49-F238E27FC236}">
                <a16:creationId xmlns:a16="http://schemas.microsoft.com/office/drawing/2014/main" id="{6B7FC4F0-AA7A-491E-AAEE-C29361208AD2}"/>
              </a:ext>
            </a:extLst>
          </p:cNvPr>
          <p:cNvSpPr txBox="1">
            <a:spLocks/>
          </p:cNvSpPr>
          <p:nvPr/>
        </p:nvSpPr>
        <p:spPr>
          <a:xfrm>
            <a:off x="9102063" y="3105392"/>
            <a:ext cx="3557388" cy="85384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40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ДНЁМ</a:t>
            </a:r>
          </a:p>
        </p:txBody>
      </p:sp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3" y="241876"/>
            <a:ext cx="8080404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ТРИ ВИДА</a:t>
            </a:r>
            <a:br>
              <a:rPr lang="ru-RU" sz="2800" b="0" dirty="0"/>
            </a:br>
            <a:r>
              <a:rPr lang="ru-RU" sz="2800" b="0" dirty="0"/>
              <a:t>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642432" y="1654982"/>
            <a:ext cx="2891316" cy="29008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4650342" y="1654982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7D4ED2-21A0-48C6-ADB5-AB64A5EBBBEA}"/>
              </a:ext>
            </a:extLst>
          </p:cNvPr>
          <p:cNvSpPr/>
          <p:nvPr/>
        </p:nvSpPr>
        <p:spPr>
          <a:xfrm>
            <a:off x="8658252" y="1654981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886350" y="1532240"/>
            <a:ext cx="17102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4650342" y="1532240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68BD5E-3BA4-4624-9DA0-2848EAB5EB11}"/>
              </a:ext>
            </a:extLst>
          </p:cNvPr>
          <p:cNvSpPr txBox="1"/>
          <p:nvPr/>
        </p:nvSpPr>
        <p:spPr>
          <a:xfrm>
            <a:off x="8658252" y="1548742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707366" y="3132206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РАБОЧЕЕ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4741909" y="3132206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АВАРИЙНОЕ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6E2208-A42A-4506-BF8F-A44E12407075}"/>
              </a:ext>
            </a:extLst>
          </p:cNvPr>
          <p:cNvSpPr txBox="1"/>
          <p:nvPr/>
        </p:nvSpPr>
        <p:spPr>
          <a:xfrm>
            <a:off x="8710430" y="313220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ДЕЖУРНОЕ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1944" y="1828800"/>
            <a:ext cx="1282284" cy="2467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698372" y="2712512"/>
            <a:ext cx="2726998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707367" y="3505919"/>
            <a:ext cx="188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требуемый уровень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4741909" y="3505919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Предусматривается</a:t>
            </a:r>
            <a:br>
              <a:rPr lang="ru-RU" sz="1200" dirty="0"/>
            </a:br>
            <a:r>
              <a:rPr lang="ru-RU" sz="1200" dirty="0"/>
              <a:t>в случае выхода</a:t>
            </a:r>
            <a:br>
              <a:rPr lang="ru-RU" sz="1200" dirty="0"/>
            </a:br>
            <a:r>
              <a:rPr lang="ru-RU" sz="1200" dirty="0"/>
              <a:t>из строя питания рабочего освещения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42E9E1-3523-439D-9A95-84752AFA7AFE}"/>
              </a:ext>
            </a:extLst>
          </p:cNvPr>
          <p:cNvSpPr txBox="1"/>
          <p:nvPr/>
        </p:nvSpPr>
        <p:spPr>
          <a:xfrm>
            <a:off x="8710430" y="3505919"/>
            <a:ext cx="177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Предусмотрено</a:t>
            </a:r>
            <a:br>
              <a:rPr lang="ru-RU" sz="1200" dirty="0"/>
            </a:br>
            <a:r>
              <a:rPr lang="ru-RU" sz="1200" dirty="0"/>
              <a:t>для использования</a:t>
            </a:r>
            <a:br>
              <a:rPr lang="ru-RU" sz="1200" dirty="0"/>
            </a:br>
            <a:r>
              <a:rPr lang="ru-RU" sz="1200" dirty="0"/>
              <a:t>в нерабочее время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3" y="5120594"/>
            <a:ext cx="189967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</a:t>
            </a:r>
            <a:r>
              <a:rPr lang="ru-RU" sz="1200" b="0" dirty="0"/>
              <a:t> 60598-1-201</a:t>
            </a:r>
            <a:r>
              <a:rPr lang="en-US" sz="1200" b="0" dirty="0"/>
              <a:t>7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55710-2013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347318" y="5120594"/>
            <a:ext cx="290030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Светильники. Общие требования и методы испытаний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347317" y="5684656"/>
            <a:ext cx="332196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Освещение рабочих мест внутри зданий. Нормы</a:t>
            </a:r>
            <a:br>
              <a:rPr lang="en-US" sz="1000" b="0" dirty="0"/>
            </a:br>
            <a:r>
              <a:rPr lang="ru-RU" sz="1000" b="0" dirty="0"/>
              <a:t>и методы измерений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347317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30" name="TextBox 176">
            <a:extLst>
              <a:ext uri="{FF2B5EF4-FFF2-40B4-BE49-F238E27FC236}">
                <a16:creationId xmlns:a16="http://schemas.microsoft.com/office/drawing/2014/main" id="{735DD62A-DC08-431E-BFA2-41DEADF506D3}"/>
              </a:ext>
            </a:extLst>
          </p:cNvPr>
          <p:cNvSpPr txBox="1"/>
          <p:nvPr/>
        </p:nvSpPr>
        <p:spPr>
          <a:xfrm>
            <a:off x="6213036" y="5120594"/>
            <a:ext cx="129375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30852.1</a:t>
            </a:r>
          </a:p>
        </p:txBody>
      </p:sp>
      <p:sp>
        <p:nvSpPr>
          <p:cNvPr id="31" name="TextBox 176">
            <a:extLst>
              <a:ext uri="{FF2B5EF4-FFF2-40B4-BE49-F238E27FC236}">
                <a16:creationId xmlns:a16="http://schemas.microsoft.com/office/drawing/2014/main" id="{1F7008D4-18D3-4A28-98BA-D7690A7764ED}"/>
              </a:ext>
            </a:extLst>
          </p:cNvPr>
          <p:cNvSpPr txBox="1"/>
          <p:nvPr/>
        </p:nvSpPr>
        <p:spPr>
          <a:xfrm>
            <a:off x="6213036" y="5678860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14254-2015</a:t>
            </a:r>
            <a:endParaRPr lang="en-US" sz="1200" b="0" dirty="0"/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2650B483-6358-4513-83C5-1623DBA3F9E6}"/>
              </a:ext>
            </a:extLst>
          </p:cNvPr>
          <p:cNvSpPr txBox="1"/>
          <p:nvPr/>
        </p:nvSpPr>
        <p:spPr>
          <a:xfrm>
            <a:off x="6213035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54350-201</a:t>
            </a:r>
            <a:r>
              <a:rPr lang="en-US" sz="1200" b="0" dirty="0"/>
              <a:t>5</a:t>
            </a:r>
            <a:endParaRPr lang="ru-RU" sz="1200" b="0" dirty="0"/>
          </a:p>
        </p:txBody>
      </p:sp>
      <p:sp>
        <p:nvSpPr>
          <p:cNvPr id="34" name="TextBox 176">
            <a:extLst>
              <a:ext uri="{FF2B5EF4-FFF2-40B4-BE49-F238E27FC236}">
                <a16:creationId xmlns:a16="http://schemas.microsoft.com/office/drawing/2014/main" id="{73B44E9B-C8D4-417F-8B0F-B7D5A6F5E249}"/>
              </a:ext>
            </a:extLst>
          </p:cNvPr>
          <p:cNvSpPr txBox="1"/>
          <p:nvPr/>
        </p:nvSpPr>
        <p:spPr>
          <a:xfrm>
            <a:off x="8011880" y="5125084"/>
            <a:ext cx="384515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Электрооборудование взрывозащищенное</a:t>
            </a:r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B4D82475-C871-4D63-BE02-D8F4112E778B}"/>
              </a:ext>
            </a:extLst>
          </p:cNvPr>
          <p:cNvSpPr txBox="1"/>
          <p:nvPr/>
        </p:nvSpPr>
        <p:spPr>
          <a:xfrm>
            <a:off x="8011880" y="5673535"/>
            <a:ext cx="384515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Степени защиты, обеспечиваемые оболочками (Код IP)</a:t>
            </a: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E1063568-DE2B-42C4-AE2D-68170603AAEF}"/>
              </a:ext>
            </a:extLst>
          </p:cNvPr>
          <p:cNvSpPr txBox="1"/>
          <p:nvPr/>
        </p:nvSpPr>
        <p:spPr>
          <a:xfrm>
            <a:off x="8011880" y="6278922"/>
            <a:ext cx="384515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Приборы осветительные. Светотехнические требования и методы испытаний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E674CE-472D-4860-BDEB-038D6E55CF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00717" y="2469047"/>
            <a:ext cx="1420234" cy="6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8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6A4AD476-5110-48C0-9667-C22B3EEB2C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02" y="1275892"/>
            <a:ext cx="5608638" cy="287627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87ECFB75-431B-4A03-9140-1A48867E3A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362" y="1275890"/>
            <a:ext cx="5604676" cy="287627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ПОМЕЩЕНИЯ С ВЫСОКИМИ ПОТОЛКАМИ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Светильники</a:t>
            </a:r>
            <a:br>
              <a:rPr lang="en-US" sz="1200" b="0" dirty="0"/>
            </a:br>
            <a:r>
              <a:rPr lang="en-US" sz="1200" b="0" dirty="0"/>
              <a:t>high bay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F97B5771-4E6A-4DBE-8E98-44E29E317F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47" r="4345"/>
          <a:stretch/>
        </p:blipFill>
        <p:spPr>
          <a:xfrm>
            <a:off x="5551322" y="5065165"/>
            <a:ext cx="1275609" cy="1109384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0429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WHEEL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4778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00</a:t>
            </a:r>
            <a:r>
              <a:rPr lang="ru-RU" sz="1200" dirty="0"/>
              <a:t> - </a:t>
            </a:r>
            <a:r>
              <a:rPr lang="en-US" sz="1200" dirty="0"/>
              <a:t>23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176">
            <a:extLst>
              <a:ext uri="{FF2B5EF4-FFF2-40B4-BE49-F238E27FC236}">
                <a16:creationId xmlns:a16="http://schemas.microsoft.com/office/drawing/2014/main" id="{7FD3F576-2329-4F37-9C28-12C1F097DF58}"/>
              </a:ext>
            </a:extLst>
          </p:cNvPr>
          <p:cNvSpPr txBox="1"/>
          <p:nvPr/>
        </p:nvSpPr>
        <p:spPr>
          <a:xfrm>
            <a:off x="6924127" y="5928252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13B6AA3-9775-4DFB-9D66-96B96C2659F3}"/>
              </a:ext>
            </a:extLst>
          </p:cNvPr>
          <p:cNvSpPr/>
          <p:nvPr/>
        </p:nvSpPr>
        <p:spPr>
          <a:xfrm>
            <a:off x="896681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2154C84-80D4-40E8-BE2B-3326960539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966809" y="5128930"/>
            <a:ext cx="1137797" cy="105582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350EB232-B4D6-4A9A-B12B-E15AD1F3884F}"/>
              </a:ext>
            </a:extLst>
          </p:cNvPr>
          <p:cNvSpPr txBox="1"/>
          <p:nvPr/>
        </p:nvSpPr>
        <p:spPr>
          <a:xfrm>
            <a:off x="10248583" y="4979313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FHB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0" name="TextBox 176">
            <a:extLst>
              <a:ext uri="{FF2B5EF4-FFF2-40B4-BE49-F238E27FC236}">
                <a16:creationId xmlns:a16="http://schemas.microsoft.com/office/drawing/2014/main" id="{D0E04439-2183-49D9-A88A-DADCEC5428C0}"/>
              </a:ext>
            </a:extLst>
          </p:cNvPr>
          <p:cNvSpPr txBox="1"/>
          <p:nvPr/>
        </p:nvSpPr>
        <p:spPr>
          <a:xfrm>
            <a:off x="10345779" y="552280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90</a:t>
            </a:r>
            <a:r>
              <a:rPr lang="ru-RU" sz="1200" dirty="0"/>
              <a:t> - </a:t>
            </a:r>
            <a:r>
              <a:rPr lang="en-US" sz="1200" dirty="0"/>
              <a:t>23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1" name="TextBox 176">
            <a:extLst>
              <a:ext uri="{FF2B5EF4-FFF2-40B4-BE49-F238E27FC236}">
                <a16:creationId xmlns:a16="http://schemas.microsoft.com/office/drawing/2014/main" id="{882204AD-DAE1-4AD9-BDC3-7D9A8B24CB56}"/>
              </a:ext>
            </a:extLst>
          </p:cNvPr>
          <p:cNvSpPr txBox="1"/>
          <p:nvPr/>
        </p:nvSpPr>
        <p:spPr>
          <a:xfrm>
            <a:off x="10345779" y="5903272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5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UNIBAY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10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48F2C1-46EC-432A-A442-49D855424AC1}"/>
              </a:ext>
            </a:extLst>
          </p:cNvPr>
          <p:cNvSpPr txBox="1"/>
          <p:nvPr/>
        </p:nvSpPr>
        <p:spPr>
          <a:xfrm>
            <a:off x="3502475" y="59472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8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2DCB4E-1624-4EF4-A212-BD9B6A89E7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70" y="5048769"/>
            <a:ext cx="1275610" cy="122259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DD646BF9-7A56-41E1-B7D5-EDC138CF90ED}"/>
              </a:ext>
            </a:extLst>
          </p:cNvPr>
          <p:cNvSpPr txBox="1"/>
          <p:nvPr/>
        </p:nvSpPr>
        <p:spPr>
          <a:xfrm>
            <a:off x="8991204" y="6389833"/>
            <a:ext cx="1251217" cy="161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в реестре РЭП</a:t>
            </a:r>
          </a:p>
        </p:txBody>
      </p:sp>
    </p:spTree>
    <p:extLst>
      <p:ext uri="{BB962C8B-B14F-4D97-AF65-F5344CB8AC3E}">
        <p14:creationId xmlns:p14="http://schemas.microsoft.com/office/powerpoint/2010/main" val="401894393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17812</TotalTime>
  <Words>1640</Words>
  <Application>Microsoft Office PowerPoint</Application>
  <PresentationFormat>Широкоэкранный</PresentationFormat>
  <Paragraphs>508</Paragraphs>
  <Slides>25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Wix Madefor Display Medium</vt:lpstr>
      <vt:lpstr>Calibri</vt:lpstr>
      <vt:lpstr>Wingdings</vt:lpstr>
      <vt:lpstr>Wix Madefor Display</vt:lpstr>
      <vt:lpstr>Wix Madefor Display ExtraBold</vt:lpstr>
      <vt:lpstr>Arial</vt:lpstr>
      <vt:lpstr>Druk Text Wide Cyr (Заголовки)</vt:lpstr>
      <vt:lpstr>Druk Text Wide Cyr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ПРОИЗВОДСТВА</vt:lpstr>
      <vt:lpstr>РЕАЛИЗОВАННЫЕ ПРОЕКТЫ</vt:lpstr>
      <vt:lpstr>АВТОЗАВОД №1 В РОССИИ</vt:lpstr>
      <vt:lpstr>РЕАЛИЗОВАННЫЙ ПРОЕКТ</vt:lpstr>
      <vt:lpstr>НОВИНКИ ДЛЯ ПРОИЗВОДСТВА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ПРОИЗВОДСТВА</vt:lpstr>
      <vt:lpstr>UNIBAY ДЛЯ ПЛОХИХ СЕТЕЙ</vt:lpstr>
      <vt:lpstr>WHEEL В ЛИТОМ КОРПУСЕ</vt:lpstr>
      <vt:lpstr>EX-FHB ПРОВЕРЕННОЕ РЕШЕНИЕ </vt:lpstr>
      <vt:lpstr>ДСО УНИВЕРСАЛЬНЫЙ СВЕТИЛЬНИК</vt:lpstr>
      <vt:lpstr>FPL ДЛЯ РАВНОМЕРНОЙ ЗАСВЕТКИ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1266</cp:revision>
  <dcterms:created xsi:type="dcterms:W3CDTF">2024-01-22T11:08:48Z</dcterms:created>
  <dcterms:modified xsi:type="dcterms:W3CDTF">2026-03-18T12:07:18Z</dcterms:modified>
</cp:coreProperties>
</file>