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004" r:id="rId2"/>
    <p:sldId id="2005" r:id="rId3"/>
    <p:sldId id="2534" r:id="rId4"/>
    <p:sldId id="2043" r:id="rId5"/>
    <p:sldId id="2034" r:id="rId6"/>
    <p:sldId id="2040" r:id="rId7"/>
    <p:sldId id="2533" r:id="rId8"/>
    <p:sldId id="2491" r:id="rId9"/>
    <p:sldId id="2529" r:id="rId10"/>
    <p:sldId id="2535" r:id="rId11"/>
    <p:sldId id="2551" r:id="rId12"/>
    <p:sldId id="2537" r:id="rId13"/>
    <p:sldId id="2536" r:id="rId14"/>
    <p:sldId id="2538" r:id="rId15"/>
    <p:sldId id="2513" r:id="rId16"/>
    <p:sldId id="2517" r:id="rId17"/>
    <p:sldId id="2539" r:id="rId18"/>
    <p:sldId id="2559" r:id="rId19"/>
    <p:sldId id="2545" r:id="rId20"/>
    <p:sldId id="2558" r:id="rId21"/>
    <p:sldId id="2556" r:id="rId22"/>
    <p:sldId id="2557" r:id="rId23"/>
    <p:sldId id="2506" r:id="rId24"/>
    <p:sldId id="2550" r:id="rId25"/>
    <p:sldId id="1989" r:id="rId26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Druk Text Wide Cyr" pitchFamily="50" charset="-52"/>
      <p:bold r:id="rId33"/>
    </p:embeddedFont>
    <p:embeddedFont>
      <p:font typeface="Wix Madefor Display" panose="020B0503020203020203" pitchFamily="34" charset="-52"/>
      <p:regular r:id="rId34"/>
      <p:bold r:id="rId35"/>
    </p:embeddedFont>
    <p:embeddedFont>
      <p:font typeface="Wix Madefor Display ExtraBold" panose="020B0503020203020203" pitchFamily="34" charset="-52"/>
      <p:bold r:id="rId36"/>
    </p:embeddedFont>
    <p:embeddedFont>
      <p:font typeface="Wix Madefor Display Medium" panose="020B0503020203020203" pitchFamily="34" charset="-52"/>
      <p:regular r:id="rId3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47" userDrawn="1">
          <p15:clr>
            <a:srgbClr val="A4A3A4"/>
          </p15:clr>
        </p15:guide>
        <p15:guide id="2" pos="7401" userDrawn="1">
          <p15:clr>
            <a:srgbClr val="A4A3A4"/>
          </p15:clr>
        </p15:guide>
        <p15:guide id="3" orient="horz" pos="3997" userDrawn="1">
          <p15:clr>
            <a:srgbClr val="A4A3A4"/>
          </p15:clr>
        </p15:guide>
        <p15:guide id="4" orient="horz" pos="3838" userDrawn="1">
          <p15:clr>
            <a:srgbClr val="A4A3A4"/>
          </p15:clr>
        </p15:guide>
        <p15:guide id="5" pos="1504" userDrawn="1">
          <p15:clr>
            <a:srgbClr val="A4A3A4"/>
          </p15:clr>
        </p15:guide>
        <p15:guide id="6" pos="2683" userDrawn="1">
          <p15:clr>
            <a:srgbClr val="A4A3A4"/>
          </p15:clr>
        </p15:guide>
        <p15:guide id="7" pos="3863" userDrawn="1">
          <p15:clr>
            <a:srgbClr val="A4A3A4"/>
          </p15:clr>
        </p15:guide>
        <p15:guide id="8" pos="5042" userDrawn="1">
          <p15:clr>
            <a:srgbClr val="A4A3A4"/>
          </p15:clr>
        </p15:guide>
        <p15:guide id="9" pos="6221" userDrawn="1">
          <p15:clr>
            <a:srgbClr val="A4A3A4"/>
          </p15:clr>
        </p15:guide>
        <p15:guide id="10" orient="horz" pos="107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ладимир Силкин" initials="ВС" lastIdx="44" clrIdx="0">
    <p:extLst>
      <p:ext uri="{19B8F6BF-5375-455C-9EA6-DF929625EA0E}">
        <p15:presenceInfo xmlns:p15="http://schemas.microsoft.com/office/powerpoint/2012/main" userId="ec0c8ac250464c1a" providerId="Windows Live"/>
      </p:ext>
    </p:extLst>
  </p:cmAuthor>
  <p:cmAuthor id="2" name="Комиссарова Виктория Александровна" initials="КВА" lastIdx="15" clrIdx="1">
    <p:extLst>
      <p:ext uri="{19B8F6BF-5375-455C-9EA6-DF929625EA0E}">
        <p15:presenceInfo xmlns:p15="http://schemas.microsoft.com/office/powerpoint/2012/main" userId="S-1-5-21-417890761-388646037-2193545323-46985" providerId="AD"/>
      </p:ext>
    </p:extLst>
  </p:cmAuthor>
  <p:cmAuthor id="3" name="Налеткин Павел Александрович" initials="НПА" lastIdx="1" clrIdx="2">
    <p:extLst>
      <p:ext uri="{19B8F6BF-5375-455C-9EA6-DF929625EA0E}">
        <p15:presenceInfo xmlns:p15="http://schemas.microsoft.com/office/powerpoint/2012/main" userId="S-1-5-21-1624278547-3400469047-3277850944-146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C357"/>
    <a:srgbClr val="5DBAFF"/>
    <a:srgbClr val="B3F384"/>
    <a:srgbClr val="D9D9D9"/>
    <a:srgbClr val="F2F2F2"/>
    <a:srgbClr val="ECEDED"/>
    <a:srgbClr val="FFE200"/>
    <a:srgbClr val="D6D6D6"/>
    <a:srgbClr val="A1A5A7"/>
    <a:srgbClr val="F4B2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7CE84F3-28C3-443E-9E96-99CF82512B78}" styleName="Dark Style 1 –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–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55" autoAdjust="0"/>
    <p:restoredTop sz="96374" autoAdjust="0"/>
  </p:normalViewPr>
  <p:slideViewPr>
    <p:cSldViewPr snapToGrid="0">
      <p:cViewPr varScale="1">
        <p:scale>
          <a:sx n="79" d="100"/>
          <a:sy n="79" d="100"/>
        </p:scale>
        <p:origin x="230" y="67"/>
      </p:cViewPr>
      <p:guideLst>
        <p:guide pos="347"/>
        <p:guide pos="7401"/>
        <p:guide orient="horz" pos="3997"/>
        <p:guide orient="horz" pos="3838"/>
        <p:guide pos="1504"/>
        <p:guide pos="2683"/>
        <p:guide pos="3863"/>
        <p:guide pos="5042"/>
        <p:guide pos="6221"/>
        <p:guide orient="horz" pos="107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03" d="100"/>
          <a:sy n="103" d="100"/>
        </p:scale>
        <p:origin x="4306" y="5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image" Target="../media/image41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image" Target="../media/image4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92202C7-C1A7-4C0A-A45D-4E7AEE6A15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5E8E0F7-7EDD-4728-BF3D-25582128D7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B8099-D87A-4929-A67A-6E040DE70058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41F3141-D434-4CA4-9104-A82DC242854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279967E-9284-4CA0-9EC4-DB6B3DE88F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CE165-EB96-4A75-8947-99D871742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80251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3C75A-F3CB-40EE-8778-80CF025E6857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50612B-FB04-481B-B782-CA85E82F05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76360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0612B-FB04-481B-B782-CA85E82F05CC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31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506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0AAC17-4E53-461E-AD31-5F5B720DE1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88" y="792163"/>
            <a:ext cx="2116137" cy="809398"/>
          </a:xfrm>
          <a:prstGeom prst="rect">
            <a:avLst/>
          </a:prstGeom>
        </p:spPr>
      </p:pic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57798" y="-965200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8142173" cy="3228975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793528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69574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8325" y="-965200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2388587"/>
            <a:ext cx="8142173" cy="1636762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C1D085-1B9D-4F2A-AFCC-BEDB5B8033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796534"/>
            <a:ext cx="2116137" cy="7955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C19FB2-CE83-4080-AE6B-13A7CC92D2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97361" y="796534"/>
            <a:ext cx="2116137" cy="80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22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69574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8325" y="-965200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2388587"/>
            <a:ext cx="8142173" cy="1636762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C19FB2-CE83-4080-AE6B-13A7CC92D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97361" y="796534"/>
            <a:ext cx="2116137" cy="8093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C442ED-6386-4D55-B894-E3BC5329E9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231" y="796534"/>
            <a:ext cx="2230455" cy="4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87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0" y="0"/>
            <a:ext cx="12261574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27567" y="-889901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232" y="3253233"/>
            <a:ext cx="8142173" cy="1636762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C19FB2-CE83-4080-AE6B-13A7CC92D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97361" y="796534"/>
            <a:ext cx="2116137" cy="8093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444A16-12FD-406D-92F0-C92AB96810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238" y="796534"/>
            <a:ext cx="2172287" cy="129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83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33407" y="266702"/>
            <a:ext cx="821215" cy="314324"/>
          </a:xfrm>
          <a:prstGeom prst="rect">
            <a:avLst/>
          </a:prstGeom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578591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955DC7-F406-427E-8E53-5F46B171CF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6" y="267712"/>
            <a:ext cx="821212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12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955DC7-F406-427E-8E53-5F46B171CF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6" y="267712"/>
            <a:ext cx="821212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9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955DC7-F406-427E-8E53-5F46B171CF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6" y="267712"/>
            <a:ext cx="821212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77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134524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134524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330122"/>
            <a:ext cx="4481457" cy="418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219200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244600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20" name="Заголовок 19">
            <a:extLst>
              <a:ext uri="{FF2B5EF4-FFF2-40B4-BE49-F238E27FC236}">
                <a16:creationId xmlns:a16="http://schemas.microsoft.com/office/drawing/2014/main" id="{811930EB-8B20-47DB-A058-ECB9FD8693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71978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330122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434305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134524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134524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330122"/>
            <a:ext cx="4481457" cy="418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219200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244600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330122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  <p:sp>
        <p:nvSpPr>
          <p:cNvPr id="13" name="Заголовок 19">
            <a:extLst>
              <a:ext uri="{FF2B5EF4-FFF2-40B4-BE49-F238E27FC236}">
                <a16:creationId xmlns:a16="http://schemas.microsoft.com/office/drawing/2014/main" id="{F2F02BDE-971E-407F-98C3-1FC9287C12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71978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903714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07E56B-3DCE-42B8-B15A-94A64F2DB7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4713" y="806451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2" y="5632961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</p:spTree>
    <p:extLst>
      <p:ext uri="{BB962C8B-B14F-4D97-AF65-F5344CB8AC3E}">
        <p14:creationId xmlns:p14="http://schemas.microsoft.com/office/powerpoint/2010/main" val="747426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134524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134524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330122"/>
            <a:ext cx="4481457" cy="418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219200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244600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330122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  <p:sp>
        <p:nvSpPr>
          <p:cNvPr id="14" name="Заголовок 19">
            <a:extLst>
              <a:ext uri="{FF2B5EF4-FFF2-40B4-BE49-F238E27FC236}">
                <a16:creationId xmlns:a16="http://schemas.microsoft.com/office/drawing/2014/main" id="{D58D28DF-B11B-40FC-8D56-399AD14B8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71978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5525872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563149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563149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758747"/>
            <a:ext cx="4481457" cy="32832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647825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673225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758747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  <p:sp>
        <p:nvSpPr>
          <p:cNvPr id="17" name="Заголовок 19">
            <a:extLst>
              <a:ext uri="{FF2B5EF4-FFF2-40B4-BE49-F238E27FC236}">
                <a16:creationId xmlns:a16="http://schemas.microsoft.com/office/drawing/2014/main" id="{490F3BB1-5479-4C03-8F36-C89FC6A76D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233344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7720383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93F22-D090-45E3-9C6F-314910488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916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57A8D65-923C-42C5-B1BD-6ADD0FF42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8151137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113032A-D0FA-4321-8D64-3788A9B10B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4811880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E9C606C-AC20-463D-86C7-29C29E999A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183247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93F22-D090-45E3-9C6F-314910488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678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9422551-9D31-45AB-B76C-3085B7198F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8917066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C1ACDC2-AD95-4D0D-88EE-8E2E1EF09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610977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9D69611-9460-46C1-BEB6-1E76B60186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36D51A-AFCA-4E82-8F34-9DEE91043D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8885" y="590959"/>
            <a:ext cx="2296158" cy="19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56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77764F-4C6D-4699-BE54-D2025893B8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8655" y="0"/>
            <a:ext cx="9123346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9B4AF0-9E46-4F44-BC72-1EE8B9F917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20" y="796534"/>
            <a:ext cx="3110760" cy="11694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22835" y="801492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2" y="5632961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</p:spTree>
    <p:extLst>
      <p:ext uri="{BB962C8B-B14F-4D97-AF65-F5344CB8AC3E}">
        <p14:creationId xmlns:p14="http://schemas.microsoft.com/office/powerpoint/2010/main" val="165756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9D69611-9460-46C1-BEB6-1E76B60186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28604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93F22-D090-45E3-9C6F-314910488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66FC929D-76AF-4A83-BE71-3158962FB1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1344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FB2B3F09-5248-4BEA-B246-941AFC2133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B1C55AC1-20B9-439B-8895-3066FD3BAE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901667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E08BAFCC-70F0-4377-BDBA-38BFF04DF7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8EB258BC-F449-4FB2-8E89-F54D4ECE3B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9076776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5A69F63-1FCE-4ABD-99AE-18B9FD7146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CEA287C1-2F1A-4E39-B123-FFA9B87B78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8603891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23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776C230-A001-4313-822E-178C55A3D2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1250216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EEAC57F-D2F5-4EC9-BCBF-ABC940A721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3348389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7A314BB-F693-4B08-A3B4-B955E717ED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1589094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77764F-4C6D-4699-BE54-D2025893B8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8655" y="0"/>
            <a:ext cx="9123346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22835" y="801492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2" y="5632961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3E3C34-51C1-4CB4-8348-09E08CFA7BA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231" y="796534"/>
            <a:ext cx="2230455" cy="4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94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CE9D891-2811-4564-B017-2C4856998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3437121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DA6232F-3A0D-41DA-B820-4E9278969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2148640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55A1A757-A529-477A-8A37-17937E5C38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210824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9598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3244850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Рост инфляции в услугах ( в т.ч. логистических) и зарплатах</a:t>
            </a:r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DEDA1E85-9F4A-62DF-1289-FBB07A3AE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50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DEDA1E85-9F4A-62DF-1289-FBB07A3AE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4EC752E-26DE-46E2-A613-F3B894A72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9598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205600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DEDA1E85-9F4A-62DF-1289-FBB07A3AE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02CBB372-B25B-415B-BD02-B4CB2ED3C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9598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518847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3244850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Рост инфляции в услугах ( в т.ч. логистических) и зарплатах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EA3E8D0B-73B6-4B0B-9186-1A987F9A8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09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18D88DA9-4537-4D7A-BFFE-EE77AE4D5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CBBC2039-1F6B-43C6-A632-94C1B8BCF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431435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18D88DA9-4537-4D7A-BFFE-EE77AE4D5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F0D4B3A2-4B57-47FE-A73E-B94B9CBD28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477348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18D88DA9-4537-4D7A-BFFE-EE77AE4D5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FAFB37F6-50E8-4DA8-8C05-F24494847B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798775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B3370CA3-783C-4E90-9B7E-086A06FD140D}"/>
              </a:ext>
            </a:extLst>
          </p:cNvPr>
          <p:cNvSpPr/>
          <p:nvPr userDrawn="1"/>
        </p:nvSpPr>
        <p:spPr>
          <a:xfrm>
            <a:off x="-2242" y="2802440"/>
            <a:ext cx="3814902" cy="4058786"/>
          </a:xfrm>
          <a:custGeom>
            <a:avLst/>
            <a:gdLst>
              <a:gd name="connsiteX0" fmla="*/ 0 w 3814902"/>
              <a:gd name="connsiteY0" fmla="*/ 0 h 4058786"/>
              <a:gd name="connsiteX1" fmla="*/ 3814902 w 3814902"/>
              <a:gd name="connsiteY1" fmla="*/ 0 h 4058786"/>
              <a:gd name="connsiteX2" fmla="*/ 353458 w 3814902"/>
              <a:gd name="connsiteY2" fmla="*/ 4058787 h 4058786"/>
              <a:gd name="connsiteX3" fmla="*/ 0 w 3814902"/>
              <a:gd name="connsiteY3" fmla="*/ 4058787 h 4058786"/>
              <a:gd name="connsiteX4" fmla="*/ 0 w 3814902"/>
              <a:gd name="connsiteY4" fmla="*/ 0 h 40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4902" h="4058786">
                <a:moveTo>
                  <a:pt x="0" y="0"/>
                </a:moveTo>
                <a:lnTo>
                  <a:pt x="3814902" y="0"/>
                </a:lnTo>
                <a:lnTo>
                  <a:pt x="353458" y="4058787"/>
                </a:lnTo>
                <a:lnTo>
                  <a:pt x="0" y="4058787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7DA861E2-B375-45DC-8D03-70F0ED27A281}"/>
              </a:ext>
            </a:extLst>
          </p:cNvPr>
          <p:cNvSpPr/>
          <p:nvPr userDrawn="1"/>
        </p:nvSpPr>
        <p:spPr>
          <a:xfrm>
            <a:off x="3812660" y="1260"/>
            <a:ext cx="8380550" cy="2801180"/>
          </a:xfrm>
          <a:custGeom>
            <a:avLst/>
            <a:gdLst>
              <a:gd name="connsiteX0" fmla="*/ 8380551 w 8380550"/>
              <a:gd name="connsiteY0" fmla="*/ 0 h 2801180"/>
              <a:gd name="connsiteX1" fmla="*/ 8380551 w 8380550"/>
              <a:gd name="connsiteY1" fmla="*/ 2801180 h 2801180"/>
              <a:gd name="connsiteX2" fmla="*/ 0 w 8380550"/>
              <a:gd name="connsiteY2" fmla="*/ 2801180 h 2801180"/>
              <a:gd name="connsiteX3" fmla="*/ 2388969 w 8380550"/>
              <a:gd name="connsiteY3" fmla="*/ 0 h 2801180"/>
              <a:gd name="connsiteX4" fmla="*/ 8380551 w 8380550"/>
              <a:gd name="connsiteY4" fmla="*/ 0 h 2801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0550" h="2801180">
                <a:moveTo>
                  <a:pt x="8380551" y="0"/>
                </a:moveTo>
                <a:lnTo>
                  <a:pt x="8380551" y="2801180"/>
                </a:lnTo>
                <a:lnTo>
                  <a:pt x="0" y="2801180"/>
                </a:lnTo>
                <a:lnTo>
                  <a:pt x="2388969" y="0"/>
                </a:lnTo>
                <a:lnTo>
                  <a:pt x="8380551" y="0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713" y="842540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74713" y="5640178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AC39776-94A6-4E3A-A371-A3BD14895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2830" y="5908997"/>
            <a:ext cx="5040923" cy="42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105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9104107" cy="3228975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0AAC17-4E53-461E-AD31-5F5B720DE1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88" y="792163"/>
            <a:ext cx="2116137" cy="80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65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7425609" cy="3321188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D3C779-6AA8-48F8-ABD0-40F4BFBE82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796534"/>
            <a:ext cx="2116137" cy="7955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A61AC9-0236-47C7-BBDF-007BA3E202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91750" y="5350102"/>
            <a:ext cx="2116137" cy="80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8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7425609" cy="3321188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A61AC9-0236-47C7-BBDF-007BA3E202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91750" y="5350102"/>
            <a:ext cx="2116137" cy="8093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7CB9B2F-3B79-4FFC-93E2-9A1C2E73B4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715" y="796534"/>
            <a:ext cx="2230455" cy="4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6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7425609" cy="3321188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A61AC9-0236-47C7-BBDF-007BA3E202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91750" y="5350102"/>
            <a:ext cx="2116137" cy="80939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0FCB140-86D7-481A-8238-EC1996600A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238" y="796534"/>
            <a:ext cx="2172287" cy="129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97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783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89" r:id="rId2"/>
    <p:sldLayoutId id="2147483655" r:id="rId3"/>
    <p:sldLayoutId id="2147483690" r:id="rId4"/>
    <p:sldLayoutId id="2147483701" r:id="rId5"/>
    <p:sldLayoutId id="2147483674" r:id="rId6"/>
    <p:sldLayoutId id="2147483675" r:id="rId7"/>
    <p:sldLayoutId id="2147483691" r:id="rId8"/>
    <p:sldLayoutId id="2147483702" r:id="rId9"/>
    <p:sldLayoutId id="2147483671" r:id="rId10"/>
    <p:sldLayoutId id="2147483676" r:id="rId11"/>
    <p:sldLayoutId id="2147483692" r:id="rId12"/>
    <p:sldLayoutId id="2147483703" r:id="rId13"/>
    <p:sldLayoutId id="2147483656" r:id="rId14"/>
    <p:sldLayoutId id="2147483677" r:id="rId15"/>
    <p:sldLayoutId id="2147483693" r:id="rId16"/>
    <p:sldLayoutId id="2147483704" r:id="rId17"/>
    <p:sldLayoutId id="2147483667" r:id="rId18"/>
    <p:sldLayoutId id="2147483681" r:id="rId19"/>
    <p:sldLayoutId id="2147483694" r:id="rId20"/>
    <p:sldLayoutId id="2147483705" r:id="rId21"/>
    <p:sldLayoutId id="2147483673" r:id="rId22"/>
    <p:sldLayoutId id="2147483682" r:id="rId23"/>
    <p:sldLayoutId id="2147483695" r:id="rId24"/>
    <p:sldLayoutId id="2147483706" r:id="rId25"/>
    <p:sldLayoutId id="2147483672" r:id="rId26"/>
    <p:sldLayoutId id="2147483683" r:id="rId27"/>
    <p:sldLayoutId id="2147483696" r:id="rId28"/>
    <p:sldLayoutId id="2147483707" r:id="rId29"/>
    <p:sldLayoutId id="2147483713" r:id="rId30"/>
    <p:sldLayoutId id="2147483665" r:id="rId31"/>
    <p:sldLayoutId id="2147483684" r:id="rId32"/>
    <p:sldLayoutId id="2147483697" r:id="rId33"/>
    <p:sldLayoutId id="2147483708" r:id="rId34"/>
    <p:sldLayoutId id="2147483661" r:id="rId35"/>
    <p:sldLayoutId id="2147483685" r:id="rId36"/>
    <p:sldLayoutId id="2147483698" r:id="rId37"/>
    <p:sldLayoutId id="2147483709" r:id="rId38"/>
    <p:sldLayoutId id="2147483659" r:id="rId39"/>
    <p:sldLayoutId id="2147483686" r:id="rId40"/>
    <p:sldLayoutId id="2147483699" r:id="rId41"/>
    <p:sldLayoutId id="2147483710" r:id="rId42"/>
    <p:sldLayoutId id="2147483657" r:id="rId43"/>
    <p:sldLayoutId id="2147483711" r:id="rId44"/>
    <p:sldLayoutId id="2147483687" r:id="rId45"/>
    <p:sldLayoutId id="2147483680" r:id="rId46"/>
    <p:sldLayoutId id="2147483688" r:id="rId47"/>
    <p:sldLayoutId id="2147483700" r:id="rId48"/>
    <p:sldLayoutId id="2147483712" r:id="rId4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6.png"/><Relationship Id="rId4" Type="http://schemas.openxmlformats.org/officeDocument/2006/relationships/image" Target="../media/image9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3.png"/><Relationship Id="rId4" Type="http://schemas.openxmlformats.org/officeDocument/2006/relationships/image" Target="../media/image9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0.png"/><Relationship Id="rId4" Type="http://schemas.openxmlformats.org/officeDocument/2006/relationships/image" Target="../media/image9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18" Type="http://schemas.openxmlformats.org/officeDocument/2006/relationships/image" Target="../media/image118.png"/><Relationship Id="rId3" Type="http://schemas.openxmlformats.org/officeDocument/2006/relationships/image" Target="../media/image103.png"/><Relationship Id="rId21" Type="http://schemas.openxmlformats.org/officeDocument/2006/relationships/image" Target="../media/image121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17" Type="http://schemas.openxmlformats.org/officeDocument/2006/relationships/image" Target="../media/image117.png"/><Relationship Id="rId25" Type="http://schemas.openxmlformats.org/officeDocument/2006/relationships/image" Target="../media/image99.png"/><Relationship Id="rId2" Type="http://schemas.openxmlformats.org/officeDocument/2006/relationships/image" Target="../media/image102.png"/><Relationship Id="rId16" Type="http://schemas.openxmlformats.org/officeDocument/2006/relationships/image" Target="../media/image116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24" Type="http://schemas.openxmlformats.org/officeDocument/2006/relationships/image" Target="../media/image124.png"/><Relationship Id="rId5" Type="http://schemas.openxmlformats.org/officeDocument/2006/relationships/image" Target="../media/image105.png"/><Relationship Id="rId15" Type="http://schemas.openxmlformats.org/officeDocument/2006/relationships/image" Target="../media/image115.png"/><Relationship Id="rId23" Type="http://schemas.openxmlformats.org/officeDocument/2006/relationships/image" Target="../media/image123.png"/><Relationship Id="rId10" Type="http://schemas.openxmlformats.org/officeDocument/2006/relationships/image" Target="../media/image110.png"/><Relationship Id="rId19" Type="http://schemas.openxmlformats.org/officeDocument/2006/relationships/image" Target="../media/image119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Relationship Id="rId22" Type="http://schemas.openxmlformats.org/officeDocument/2006/relationships/image" Target="../media/image1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6.png"/><Relationship Id="rId7" Type="http://schemas.microsoft.com/office/2007/relationships/hdphoto" Target="../media/hdphoto1.wdp"/><Relationship Id="rId12" Type="http://schemas.openxmlformats.org/officeDocument/2006/relationships/image" Target="../media/image134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9.png"/><Relationship Id="rId11" Type="http://schemas.openxmlformats.org/officeDocument/2006/relationships/image" Target="../media/image133.png"/><Relationship Id="rId5" Type="http://schemas.openxmlformats.org/officeDocument/2006/relationships/image" Target="../media/image128.png"/><Relationship Id="rId10" Type="http://schemas.openxmlformats.org/officeDocument/2006/relationships/image" Target="../media/image132.png"/><Relationship Id="rId4" Type="http://schemas.openxmlformats.org/officeDocument/2006/relationships/image" Target="../media/image127.png"/><Relationship Id="rId9" Type="http://schemas.openxmlformats.org/officeDocument/2006/relationships/image" Target="../media/image1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8.pn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image" Target="../media/image150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8.png"/><Relationship Id="rId5" Type="http://schemas.openxmlformats.org/officeDocument/2006/relationships/image" Target="../media/image99.png"/><Relationship Id="rId4" Type="http://schemas.openxmlformats.org/officeDocument/2006/relationships/image" Target="../media/image1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7" Type="http://schemas.openxmlformats.org/officeDocument/2006/relationships/image" Target="../media/image154.jp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8.png"/><Relationship Id="rId5" Type="http://schemas.openxmlformats.org/officeDocument/2006/relationships/image" Target="../media/image153.jpg"/><Relationship Id="rId4" Type="http://schemas.openxmlformats.org/officeDocument/2006/relationships/image" Target="../media/image9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6.png"/><Relationship Id="rId4" Type="http://schemas.openxmlformats.org/officeDocument/2006/relationships/image" Target="../media/image155.jpe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7.jpeg"/><Relationship Id="rId18" Type="http://schemas.openxmlformats.org/officeDocument/2006/relationships/image" Target="../media/image172.png"/><Relationship Id="rId26" Type="http://schemas.openxmlformats.org/officeDocument/2006/relationships/image" Target="../media/image180.png"/><Relationship Id="rId21" Type="http://schemas.openxmlformats.org/officeDocument/2006/relationships/image" Target="../media/image175.jpeg"/><Relationship Id="rId34" Type="http://schemas.openxmlformats.org/officeDocument/2006/relationships/image" Target="../media/image188.png"/><Relationship Id="rId7" Type="http://schemas.openxmlformats.org/officeDocument/2006/relationships/image" Target="../media/image161.png"/><Relationship Id="rId12" Type="http://schemas.openxmlformats.org/officeDocument/2006/relationships/image" Target="../media/image166.png"/><Relationship Id="rId17" Type="http://schemas.openxmlformats.org/officeDocument/2006/relationships/image" Target="../media/image171.png"/><Relationship Id="rId25" Type="http://schemas.openxmlformats.org/officeDocument/2006/relationships/image" Target="../media/image179.png"/><Relationship Id="rId33" Type="http://schemas.openxmlformats.org/officeDocument/2006/relationships/image" Target="../media/image18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0.gif"/><Relationship Id="rId20" Type="http://schemas.openxmlformats.org/officeDocument/2006/relationships/image" Target="../media/image174.jpeg"/><Relationship Id="rId29" Type="http://schemas.openxmlformats.org/officeDocument/2006/relationships/image" Target="../media/image18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0.png"/><Relationship Id="rId11" Type="http://schemas.openxmlformats.org/officeDocument/2006/relationships/image" Target="../media/image165.jpeg"/><Relationship Id="rId24" Type="http://schemas.openxmlformats.org/officeDocument/2006/relationships/image" Target="../media/image178.png"/><Relationship Id="rId32" Type="http://schemas.openxmlformats.org/officeDocument/2006/relationships/image" Target="../media/image186.png"/><Relationship Id="rId37" Type="http://schemas.openxmlformats.org/officeDocument/2006/relationships/image" Target="../media/image191.png"/><Relationship Id="rId5" Type="http://schemas.openxmlformats.org/officeDocument/2006/relationships/image" Target="../media/image159.png"/><Relationship Id="rId15" Type="http://schemas.openxmlformats.org/officeDocument/2006/relationships/image" Target="../media/image169.png"/><Relationship Id="rId23" Type="http://schemas.openxmlformats.org/officeDocument/2006/relationships/image" Target="../media/image177.png"/><Relationship Id="rId28" Type="http://schemas.openxmlformats.org/officeDocument/2006/relationships/image" Target="../media/image182.png"/><Relationship Id="rId36" Type="http://schemas.openxmlformats.org/officeDocument/2006/relationships/image" Target="../media/image190.png"/><Relationship Id="rId10" Type="http://schemas.openxmlformats.org/officeDocument/2006/relationships/image" Target="../media/image164.jpeg"/><Relationship Id="rId19" Type="http://schemas.openxmlformats.org/officeDocument/2006/relationships/image" Target="../media/image173.png"/><Relationship Id="rId31" Type="http://schemas.openxmlformats.org/officeDocument/2006/relationships/image" Target="../media/image185.jpeg"/><Relationship Id="rId4" Type="http://schemas.openxmlformats.org/officeDocument/2006/relationships/image" Target="../media/image158.png"/><Relationship Id="rId9" Type="http://schemas.openxmlformats.org/officeDocument/2006/relationships/image" Target="../media/image163.jpeg"/><Relationship Id="rId14" Type="http://schemas.openxmlformats.org/officeDocument/2006/relationships/image" Target="../media/image168.jpeg"/><Relationship Id="rId22" Type="http://schemas.openxmlformats.org/officeDocument/2006/relationships/image" Target="../media/image176.png"/><Relationship Id="rId27" Type="http://schemas.openxmlformats.org/officeDocument/2006/relationships/image" Target="../media/image181.png"/><Relationship Id="rId30" Type="http://schemas.openxmlformats.org/officeDocument/2006/relationships/image" Target="../media/image184.png"/><Relationship Id="rId35" Type="http://schemas.openxmlformats.org/officeDocument/2006/relationships/image" Target="../media/image189.png"/><Relationship Id="rId8" Type="http://schemas.openxmlformats.org/officeDocument/2006/relationships/image" Target="../media/image162.png"/><Relationship Id="rId3" Type="http://schemas.openxmlformats.org/officeDocument/2006/relationships/image" Target="../media/image1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gif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oleObject" Target="../embeddings/oleObject1.bin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53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jpeg"/><Relationship Id="rId15" Type="http://schemas.openxmlformats.org/officeDocument/2006/relationships/image" Target="../media/image52.png"/><Relationship Id="rId10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image" Target="../media/image48.png"/><Relationship Id="rId14" Type="http://schemas.openxmlformats.org/officeDocument/2006/relationships/image" Target="../media/image4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13" Type="http://schemas.openxmlformats.org/officeDocument/2006/relationships/image" Target="../media/image55.emf"/><Relationship Id="rId3" Type="http://schemas.openxmlformats.org/officeDocument/2006/relationships/image" Target="../media/image56.jpeg"/><Relationship Id="rId7" Type="http://schemas.openxmlformats.org/officeDocument/2006/relationships/oleObject" Target="../embeddings/oleObject2.bin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9.png"/><Relationship Id="rId11" Type="http://schemas.openxmlformats.org/officeDocument/2006/relationships/image" Target="../media/image60.png"/><Relationship Id="rId5" Type="http://schemas.openxmlformats.org/officeDocument/2006/relationships/image" Target="../media/image58.jpeg"/><Relationship Id="rId15" Type="http://schemas.openxmlformats.org/officeDocument/2006/relationships/image" Target="../media/image62.png"/><Relationship Id="rId10" Type="http://schemas.openxmlformats.org/officeDocument/2006/relationships/image" Target="../media/image54.emf"/><Relationship Id="rId4" Type="http://schemas.openxmlformats.org/officeDocument/2006/relationships/image" Target="../media/image57.jpe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13" Type="http://schemas.openxmlformats.org/officeDocument/2006/relationships/image" Target="../media/image65.png"/><Relationship Id="rId3" Type="http://schemas.openxmlformats.org/officeDocument/2006/relationships/image" Target="../media/image63.jpeg"/><Relationship Id="rId7" Type="http://schemas.openxmlformats.org/officeDocument/2006/relationships/oleObject" Target="../embeddings/oleObject6.bin"/><Relationship Id="rId12" Type="http://schemas.openxmlformats.org/officeDocument/2006/relationships/image" Target="../media/image61.png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1.emf"/><Relationship Id="rId11" Type="http://schemas.openxmlformats.org/officeDocument/2006/relationships/image" Target="../media/image55.emf"/><Relationship Id="rId5" Type="http://schemas.openxmlformats.org/officeDocument/2006/relationships/oleObject" Target="../embeddings/oleObject5.bin"/><Relationship Id="rId10" Type="http://schemas.openxmlformats.org/officeDocument/2006/relationships/oleObject" Target="../embeddings/oleObject7.bin"/><Relationship Id="rId4" Type="http://schemas.openxmlformats.org/officeDocument/2006/relationships/image" Target="../media/image64.png"/><Relationship Id="rId9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47F8EB-D2B3-4545-B74D-544FECE152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64"/>
          <a:stretch/>
        </p:blipFill>
        <p:spPr>
          <a:xfrm>
            <a:off x="1724025" y="465279"/>
            <a:ext cx="6448425" cy="639272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9BB5284-30C5-4FA3-A42B-059B2DB293EC}"/>
              </a:ext>
            </a:extLst>
          </p:cNvPr>
          <p:cNvSpPr/>
          <p:nvPr/>
        </p:nvSpPr>
        <p:spPr>
          <a:xfrm>
            <a:off x="0" y="-1"/>
            <a:ext cx="3165231" cy="68688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90563E-FF9E-4380-8D7E-A5138F5AF4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409385" y="3200231"/>
            <a:ext cx="5755864" cy="48467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2ED231-A7C6-41F7-A409-EE41875A28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57481"/>
            <a:ext cx="2141908" cy="62933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436BB362-AC71-4027-8179-E17FC810B8F5}"/>
              </a:ext>
            </a:extLst>
          </p:cNvPr>
          <p:cNvSpPr/>
          <p:nvPr/>
        </p:nvSpPr>
        <p:spPr>
          <a:xfrm>
            <a:off x="8172450" y="3429000"/>
            <a:ext cx="4031274" cy="72695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31E9D8-F66A-4DD8-9E5F-1837A0FCD230}"/>
              </a:ext>
            </a:extLst>
          </p:cNvPr>
          <p:cNvSpPr txBox="1"/>
          <p:nvPr/>
        </p:nvSpPr>
        <p:spPr>
          <a:xfrm>
            <a:off x="4032983" y="1472511"/>
            <a:ext cx="7953632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4400" dirty="0">
                <a:latin typeface="+mj-lt"/>
              </a:rPr>
              <a:t>ПРОМЫШ</a:t>
            </a:r>
            <a:endParaRPr lang="en-US" sz="4400" dirty="0">
              <a:latin typeface="+mj-lt"/>
            </a:endParaRPr>
          </a:p>
          <a:p>
            <a:pPr algn="r">
              <a:lnSpc>
                <a:spcPct val="90000"/>
              </a:lnSpc>
            </a:pPr>
            <a:r>
              <a:rPr lang="ru-RU" sz="4400" dirty="0">
                <a:latin typeface="+mj-lt"/>
              </a:rPr>
              <a:t>ЛЕННОЕ ОСВЕЩЕНИЕ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BA3336-9AFF-4551-AC19-C1803934A7DF}"/>
              </a:ext>
            </a:extLst>
          </p:cNvPr>
          <p:cNvSpPr txBox="1"/>
          <p:nvPr/>
        </p:nvSpPr>
        <p:spPr>
          <a:xfrm>
            <a:off x="7900859" y="3600835"/>
            <a:ext cx="3991231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2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РЕШЕНИЯ ДЛЯ ЦЕХОВ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DFF1ED-381F-428D-BA33-D72989C97F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1115" y="5801558"/>
            <a:ext cx="1284240" cy="49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39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Прямоугольник 106">
            <a:extLst>
              <a:ext uri="{FF2B5EF4-FFF2-40B4-BE49-F238E27FC236}">
                <a16:creationId xmlns:a16="http://schemas.microsoft.com/office/drawing/2014/main" id="{363730DE-F35C-4F2F-B5A3-E99598D83778}"/>
              </a:ext>
            </a:extLst>
          </p:cNvPr>
          <p:cNvSpPr/>
          <p:nvPr/>
        </p:nvSpPr>
        <p:spPr>
          <a:xfrm>
            <a:off x="5551324" y="5054491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1793AE48-E6EF-40AF-8004-89BE51AD54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1321" y="5054491"/>
            <a:ext cx="1275610" cy="1264078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7735CB16-C473-47B4-9C54-1AFBC8E59DD3}"/>
              </a:ext>
            </a:extLst>
          </p:cNvPr>
          <p:cNvSpPr txBox="1"/>
          <p:nvPr/>
        </p:nvSpPr>
        <p:spPr>
          <a:xfrm>
            <a:off x="6833095" y="5023600"/>
            <a:ext cx="18713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>
                <a:latin typeface="+mj-lt"/>
                <a:cs typeface="Wix Madefor Display Medium" panose="020B0503020203020203" pitchFamily="34" charset="-52"/>
              </a:rPr>
              <a:t>LEDEL</a:t>
            </a:r>
            <a:br>
              <a:rPr lang="en-US" sz="10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000" dirty="0">
                <a:latin typeface="+mj-lt"/>
                <a:cs typeface="Wix Madefor Display Medium" panose="020B0503020203020203" pitchFamily="34" charset="-52"/>
              </a:rPr>
              <a:t>L-INDUSTRY EXTREME</a:t>
            </a:r>
            <a:endParaRPr lang="ru-RU" sz="10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110" name="TextBox 176">
            <a:extLst>
              <a:ext uri="{FF2B5EF4-FFF2-40B4-BE49-F238E27FC236}">
                <a16:creationId xmlns:a16="http://schemas.microsoft.com/office/drawing/2014/main" id="{F52DB3A4-476B-4AB4-882D-9D55CD116D20}"/>
              </a:ext>
            </a:extLst>
          </p:cNvPr>
          <p:cNvSpPr txBox="1"/>
          <p:nvPr/>
        </p:nvSpPr>
        <p:spPr>
          <a:xfrm>
            <a:off x="6930291" y="5567091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50</a:t>
            </a:r>
            <a:r>
              <a:rPr lang="ru-RU" sz="1200" dirty="0"/>
              <a:t> - 1</a:t>
            </a:r>
            <a:r>
              <a:rPr lang="en-US" sz="1200" dirty="0"/>
              <a:t>5</a:t>
            </a:r>
            <a:r>
              <a:rPr lang="ru-RU" sz="1200" dirty="0"/>
              <a:t>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11" name="TextBox 176">
            <a:extLst>
              <a:ext uri="{FF2B5EF4-FFF2-40B4-BE49-F238E27FC236}">
                <a16:creationId xmlns:a16="http://schemas.microsoft.com/office/drawing/2014/main" id="{7297D052-D2FF-4E08-860F-D63184605056}"/>
              </a:ext>
            </a:extLst>
          </p:cNvPr>
          <p:cNvSpPr txBox="1"/>
          <p:nvPr/>
        </p:nvSpPr>
        <p:spPr>
          <a:xfrm>
            <a:off x="6930291" y="5947559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30</a:t>
            </a:r>
            <a:r>
              <a:rPr lang="ru-RU" sz="1200" dirty="0"/>
              <a:t>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87B21531-0D19-42B7-825B-9CD2F5F91828}"/>
              </a:ext>
            </a:extLst>
          </p:cNvPr>
          <p:cNvSpPr/>
          <p:nvPr/>
        </p:nvSpPr>
        <p:spPr>
          <a:xfrm>
            <a:off x="2129670" y="5029327"/>
            <a:ext cx="1275609" cy="12640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FBDAC31A-B5E1-4B37-A7DE-5DCD4790B3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9670" y="5147697"/>
            <a:ext cx="1275609" cy="1077298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1F37B7D5-10C9-4665-A919-BEBE5F2F674E}"/>
              </a:ext>
            </a:extLst>
          </p:cNvPr>
          <p:cNvSpPr txBox="1"/>
          <p:nvPr/>
        </p:nvSpPr>
        <p:spPr>
          <a:xfrm>
            <a:off x="3405279" y="5023416"/>
            <a:ext cx="160617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 FHB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105" name="TextBox 176">
            <a:extLst>
              <a:ext uri="{FF2B5EF4-FFF2-40B4-BE49-F238E27FC236}">
                <a16:creationId xmlns:a16="http://schemas.microsoft.com/office/drawing/2014/main" id="{C792EE40-F59E-4887-95D8-3548DA4C85E3}"/>
              </a:ext>
            </a:extLst>
          </p:cNvPr>
          <p:cNvSpPr txBox="1"/>
          <p:nvPr/>
        </p:nvSpPr>
        <p:spPr>
          <a:xfrm>
            <a:off x="3502475" y="5566907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12</a:t>
            </a:r>
            <a:r>
              <a:rPr lang="en-US" sz="1200" dirty="0"/>
              <a:t>0</a:t>
            </a:r>
            <a:r>
              <a:rPr lang="ru-RU" sz="1200" dirty="0"/>
              <a:t> - 1</a:t>
            </a:r>
            <a:r>
              <a:rPr lang="en-US" sz="1200" dirty="0"/>
              <a:t>9</a:t>
            </a:r>
            <a:r>
              <a:rPr lang="ru-RU" sz="1200" dirty="0"/>
              <a:t>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06" name="TextBox 176">
            <a:extLst>
              <a:ext uri="{FF2B5EF4-FFF2-40B4-BE49-F238E27FC236}">
                <a16:creationId xmlns:a16="http://schemas.microsoft.com/office/drawing/2014/main" id="{B6338CBB-7FCD-4822-B71E-305732F344C3}"/>
              </a:ext>
            </a:extLst>
          </p:cNvPr>
          <p:cNvSpPr txBox="1"/>
          <p:nvPr/>
        </p:nvSpPr>
        <p:spPr>
          <a:xfrm>
            <a:off x="3502475" y="5947375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135</a:t>
            </a:r>
            <a:r>
              <a:rPr lang="ru-RU" sz="1200" dirty="0"/>
              <a:t>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CE45B4-72F6-43A4-99E0-8FF9CD73BB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2362" y="1275890"/>
            <a:ext cx="5605797" cy="28754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BAA7E8-2D1C-41E0-B54C-1B5B03647E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002" y="1275890"/>
            <a:ext cx="5604677" cy="2876274"/>
          </a:xfrm>
          <a:prstGeom prst="rect">
            <a:avLst/>
          </a:prstGeom>
        </p:spPr>
      </p:pic>
      <p:sp>
        <p:nvSpPr>
          <p:cNvPr id="34" name="Заголовок 17">
            <a:extLst>
              <a:ext uri="{FF2B5EF4-FFF2-40B4-BE49-F238E27FC236}">
                <a16:creationId xmlns:a16="http://schemas.microsoft.com/office/drawing/2014/main" id="{2207ADCD-E75B-4CC7-A048-8863010465E8}"/>
              </a:ext>
            </a:extLst>
          </p:cNvPr>
          <p:cNvSpPr txBox="1">
            <a:spLocks/>
          </p:cNvSpPr>
          <p:nvPr/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lIns="72000" tIns="180000" rIns="0"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800" b="0" dirty="0">
                <a:solidFill>
                  <a:schemeClr val="accent1"/>
                </a:solidFill>
              </a:rPr>
              <a:t>ПОМЕЩЕНИЯ</a:t>
            </a:r>
            <a:br>
              <a:rPr lang="ru-RU" sz="2800" b="0" dirty="0">
                <a:solidFill>
                  <a:schemeClr val="accent1"/>
                </a:solidFill>
              </a:rPr>
            </a:br>
            <a:r>
              <a:rPr lang="ru-RU" sz="2800" b="0" dirty="0">
                <a:solidFill>
                  <a:schemeClr val="accent1"/>
                </a:solidFill>
              </a:rPr>
              <a:t>С ВЫСОКОЙ ТЕМПЕРАТУРОЙ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E9B3B7E5-AE20-4F10-8437-0ABFA447A2F4}"/>
              </a:ext>
            </a:extLst>
          </p:cNvPr>
          <p:cNvSpPr/>
          <p:nvPr/>
        </p:nvSpPr>
        <p:spPr>
          <a:xfrm>
            <a:off x="334963" y="4326778"/>
            <a:ext cx="1122362" cy="18472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E417004F-D295-4610-9050-D8E3D5766A5F}"/>
              </a:ext>
            </a:extLst>
          </p:cNvPr>
          <p:cNvSpPr/>
          <p:nvPr/>
        </p:nvSpPr>
        <p:spPr>
          <a:xfrm>
            <a:off x="1490487" y="4326778"/>
            <a:ext cx="1122362" cy="18472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B837C645-B71A-413F-A576-79D844C62CC7}"/>
              </a:ext>
            </a:extLst>
          </p:cNvPr>
          <p:cNvSpPr/>
          <p:nvPr/>
        </p:nvSpPr>
        <p:spPr>
          <a:xfrm>
            <a:off x="2646011" y="4326778"/>
            <a:ext cx="1122362" cy="18472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FE8E85C8-E01D-41E9-9824-8F158033B9EB}"/>
              </a:ext>
            </a:extLst>
          </p:cNvPr>
          <p:cNvSpPr/>
          <p:nvPr/>
        </p:nvSpPr>
        <p:spPr>
          <a:xfrm>
            <a:off x="3801535" y="4326778"/>
            <a:ext cx="1122362" cy="18472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21E23810-CAD4-4917-85E2-E0D00D6B7143}"/>
              </a:ext>
            </a:extLst>
          </p:cNvPr>
          <p:cNvSpPr/>
          <p:nvPr/>
        </p:nvSpPr>
        <p:spPr>
          <a:xfrm>
            <a:off x="4957059" y="4326778"/>
            <a:ext cx="1122362" cy="18472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94D43663-DD03-4A34-A269-5E454C764097}"/>
              </a:ext>
            </a:extLst>
          </p:cNvPr>
          <p:cNvSpPr/>
          <p:nvPr/>
        </p:nvSpPr>
        <p:spPr>
          <a:xfrm>
            <a:off x="6112583" y="4326778"/>
            <a:ext cx="1122362" cy="18472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09256EC0-73B9-4575-9685-1B1FF4B9D6F8}"/>
              </a:ext>
            </a:extLst>
          </p:cNvPr>
          <p:cNvSpPr/>
          <p:nvPr/>
        </p:nvSpPr>
        <p:spPr>
          <a:xfrm>
            <a:off x="7268107" y="4326778"/>
            <a:ext cx="1122362" cy="1847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0F3C2E2F-9437-4043-B09D-01CAE73A011D}"/>
              </a:ext>
            </a:extLst>
          </p:cNvPr>
          <p:cNvSpPr/>
          <p:nvPr/>
        </p:nvSpPr>
        <p:spPr>
          <a:xfrm>
            <a:off x="8423631" y="4326778"/>
            <a:ext cx="1122362" cy="1847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FBDAF972-E1EA-45F9-AF5A-0B6F2E1E5944}"/>
              </a:ext>
            </a:extLst>
          </p:cNvPr>
          <p:cNvSpPr/>
          <p:nvPr/>
        </p:nvSpPr>
        <p:spPr>
          <a:xfrm>
            <a:off x="9579155" y="4326778"/>
            <a:ext cx="1122362" cy="18472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3CEC1CB5-5E39-4595-BFEF-60F00BADB261}"/>
              </a:ext>
            </a:extLst>
          </p:cNvPr>
          <p:cNvSpPr/>
          <p:nvPr/>
        </p:nvSpPr>
        <p:spPr>
          <a:xfrm>
            <a:off x="10734676" y="4326778"/>
            <a:ext cx="1122362" cy="18472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4" name="TextBox 176">
            <a:extLst>
              <a:ext uri="{FF2B5EF4-FFF2-40B4-BE49-F238E27FC236}">
                <a16:creationId xmlns:a16="http://schemas.microsoft.com/office/drawing/2014/main" id="{3843A045-B1D5-4EA6-AFDA-651553422720}"/>
              </a:ext>
            </a:extLst>
          </p:cNvPr>
          <p:cNvSpPr txBox="1"/>
          <p:nvPr/>
        </p:nvSpPr>
        <p:spPr>
          <a:xfrm>
            <a:off x="331002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&lt;</a:t>
            </a:r>
            <a:r>
              <a:rPr lang="ru-RU" sz="1050" b="0" dirty="0"/>
              <a:t>1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6" name="TextBox 176">
            <a:extLst>
              <a:ext uri="{FF2B5EF4-FFF2-40B4-BE49-F238E27FC236}">
                <a16:creationId xmlns:a16="http://schemas.microsoft.com/office/drawing/2014/main" id="{2FDCC903-0EEB-4348-963D-FDA7C21743DA}"/>
              </a:ext>
            </a:extLst>
          </p:cNvPr>
          <p:cNvSpPr txBox="1"/>
          <p:nvPr/>
        </p:nvSpPr>
        <p:spPr>
          <a:xfrm>
            <a:off x="1488506" y="4536953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2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8" name="TextBox 176">
            <a:extLst>
              <a:ext uri="{FF2B5EF4-FFF2-40B4-BE49-F238E27FC236}">
                <a16:creationId xmlns:a16="http://schemas.microsoft.com/office/drawing/2014/main" id="{B833FFD3-B5F0-4644-997B-3648E1744E97}"/>
              </a:ext>
            </a:extLst>
          </p:cNvPr>
          <p:cNvSpPr txBox="1"/>
          <p:nvPr/>
        </p:nvSpPr>
        <p:spPr>
          <a:xfrm>
            <a:off x="2646011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5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9" name="TextBox 176">
            <a:extLst>
              <a:ext uri="{FF2B5EF4-FFF2-40B4-BE49-F238E27FC236}">
                <a16:creationId xmlns:a16="http://schemas.microsoft.com/office/drawing/2014/main" id="{A8D79DFE-5820-41BC-A08C-A342C95BC975}"/>
              </a:ext>
            </a:extLst>
          </p:cNvPr>
          <p:cNvSpPr txBox="1"/>
          <p:nvPr/>
        </p:nvSpPr>
        <p:spPr>
          <a:xfrm>
            <a:off x="3801535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10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0" name="TextBox 176">
            <a:extLst>
              <a:ext uri="{FF2B5EF4-FFF2-40B4-BE49-F238E27FC236}">
                <a16:creationId xmlns:a16="http://schemas.microsoft.com/office/drawing/2014/main" id="{9421D02F-473F-4DE7-9DD6-328BFC777A57}"/>
              </a:ext>
            </a:extLst>
          </p:cNvPr>
          <p:cNvSpPr txBox="1"/>
          <p:nvPr/>
        </p:nvSpPr>
        <p:spPr>
          <a:xfrm>
            <a:off x="4957059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30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1" name="TextBox 176">
            <a:extLst>
              <a:ext uri="{FF2B5EF4-FFF2-40B4-BE49-F238E27FC236}">
                <a16:creationId xmlns:a16="http://schemas.microsoft.com/office/drawing/2014/main" id="{A9646D9F-8245-4DF8-AB61-6EE88F2F7D4A}"/>
              </a:ext>
            </a:extLst>
          </p:cNvPr>
          <p:cNvSpPr txBox="1"/>
          <p:nvPr/>
        </p:nvSpPr>
        <p:spPr>
          <a:xfrm>
            <a:off x="6112587" y="4536902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50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2" name="TextBox 176">
            <a:extLst>
              <a:ext uri="{FF2B5EF4-FFF2-40B4-BE49-F238E27FC236}">
                <a16:creationId xmlns:a16="http://schemas.microsoft.com/office/drawing/2014/main" id="{CA6FE492-E95C-4EE7-BF2F-C46EEEF3AE06}"/>
              </a:ext>
            </a:extLst>
          </p:cNvPr>
          <p:cNvSpPr txBox="1"/>
          <p:nvPr/>
        </p:nvSpPr>
        <p:spPr>
          <a:xfrm>
            <a:off x="7268107" y="4536720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105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3" name="TextBox 176">
            <a:extLst>
              <a:ext uri="{FF2B5EF4-FFF2-40B4-BE49-F238E27FC236}">
                <a16:creationId xmlns:a16="http://schemas.microsoft.com/office/drawing/2014/main" id="{5D2B6CEB-C9A4-4ABB-A217-B767B1664A13}"/>
              </a:ext>
            </a:extLst>
          </p:cNvPr>
          <p:cNvSpPr txBox="1"/>
          <p:nvPr/>
        </p:nvSpPr>
        <p:spPr>
          <a:xfrm>
            <a:off x="8413349" y="4536720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300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4" name="TextBox 176">
            <a:extLst>
              <a:ext uri="{FF2B5EF4-FFF2-40B4-BE49-F238E27FC236}">
                <a16:creationId xmlns:a16="http://schemas.microsoft.com/office/drawing/2014/main" id="{33AF9942-ED1D-4109-8DF7-CD62041CC2EF}"/>
              </a:ext>
            </a:extLst>
          </p:cNvPr>
          <p:cNvSpPr txBox="1"/>
          <p:nvPr/>
        </p:nvSpPr>
        <p:spPr>
          <a:xfrm>
            <a:off x="9579159" y="4527098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400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5" name="TextBox 176">
            <a:extLst>
              <a:ext uri="{FF2B5EF4-FFF2-40B4-BE49-F238E27FC236}">
                <a16:creationId xmlns:a16="http://schemas.microsoft.com/office/drawing/2014/main" id="{DFFFAC4B-569C-4844-858A-2DF1127C1216}"/>
              </a:ext>
            </a:extLst>
          </p:cNvPr>
          <p:cNvSpPr txBox="1"/>
          <p:nvPr/>
        </p:nvSpPr>
        <p:spPr>
          <a:xfrm>
            <a:off x="10701517" y="453671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&gt;</a:t>
            </a:r>
            <a:r>
              <a:rPr lang="ru-RU" sz="1050" b="0" dirty="0"/>
              <a:t>400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5" name="TextBox 176">
            <a:extLst>
              <a:ext uri="{FF2B5EF4-FFF2-40B4-BE49-F238E27FC236}">
                <a16:creationId xmlns:a16="http://schemas.microsoft.com/office/drawing/2014/main" id="{9599C1BA-8D6A-4156-BF94-3B950F874C59}"/>
              </a:ext>
            </a:extLst>
          </p:cNvPr>
          <p:cNvSpPr txBox="1"/>
          <p:nvPr/>
        </p:nvSpPr>
        <p:spPr>
          <a:xfrm>
            <a:off x="447457" y="5916503"/>
            <a:ext cx="1513667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С выносным драйвером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5F1C6FE-42C2-4508-902D-EC620127F228}"/>
              </a:ext>
            </a:extLst>
          </p:cNvPr>
          <p:cNvSpPr txBox="1"/>
          <p:nvPr/>
        </p:nvSpPr>
        <p:spPr>
          <a:xfrm>
            <a:off x="334963" y="5019311"/>
            <a:ext cx="151366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Проектные решения</a:t>
            </a:r>
          </a:p>
        </p:txBody>
      </p:sp>
    </p:spTree>
    <p:extLst>
      <p:ext uri="{BB962C8B-B14F-4D97-AF65-F5344CB8AC3E}">
        <p14:creationId xmlns:p14="http://schemas.microsoft.com/office/powerpoint/2010/main" val="3269110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28F230-E87D-4389-88E1-6E65ECA815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4707" y="1275890"/>
            <a:ext cx="5612331" cy="28754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F0DE86-CC67-4B8B-8C12-6D1DE96337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002" y="1265236"/>
            <a:ext cx="5612331" cy="2886122"/>
          </a:xfrm>
          <a:prstGeom prst="rect">
            <a:avLst/>
          </a:prstGeom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027BF368-9B82-4D8E-90E7-4377A51B7051}"/>
              </a:ext>
            </a:extLst>
          </p:cNvPr>
          <p:cNvSpPr/>
          <p:nvPr/>
        </p:nvSpPr>
        <p:spPr>
          <a:xfrm>
            <a:off x="5549426" y="5044466"/>
            <a:ext cx="1275609" cy="12640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BE1CBF8-A06C-42E3-9748-349F3A007B58}"/>
              </a:ext>
            </a:extLst>
          </p:cNvPr>
          <p:cNvSpPr txBox="1"/>
          <p:nvPr/>
        </p:nvSpPr>
        <p:spPr>
          <a:xfrm>
            <a:off x="6831197" y="5000457"/>
            <a:ext cx="187131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 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ru-RU" sz="1400" dirty="0">
                <a:latin typeface="+mj-lt"/>
                <a:cs typeface="Wix Madefor Display Medium" panose="020B0503020203020203" pitchFamily="34" charset="-52"/>
              </a:rPr>
              <a:t>ДСО</a:t>
            </a:r>
          </a:p>
        </p:txBody>
      </p:sp>
      <p:sp>
        <p:nvSpPr>
          <p:cNvPr id="49" name="TextBox 176">
            <a:extLst>
              <a:ext uri="{FF2B5EF4-FFF2-40B4-BE49-F238E27FC236}">
                <a16:creationId xmlns:a16="http://schemas.microsoft.com/office/drawing/2014/main" id="{C00CA4C6-1D5D-4D9B-9B32-E146AC1ED0E5}"/>
              </a:ext>
            </a:extLst>
          </p:cNvPr>
          <p:cNvSpPr txBox="1"/>
          <p:nvPr/>
        </p:nvSpPr>
        <p:spPr>
          <a:xfrm>
            <a:off x="6928393" y="5543948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12</a:t>
            </a:r>
            <a:r>
              <a:rPr lang="ru-RU" sz="1200" dirty="0"/>
              <a:t> - 100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50" name="TextBox 176">
            <a:extLst>
              <a:ext uri="{FF2B5EF4-FFF2-40B4-BE49-F238E27FC236}">
                <a16:creationId xmlns:a16="http://schemas.microsoft.com/office/drawing/2014/main" id="{14999600-3B03-4ABF-8E1D-2455466954E1}"/>
              </a:ext>
            </a:extLst>
          </p:cNvPr>
          <p:cNvSpPr txBox="1"/>
          <p:nvPr/>
        </p:nvSpPr>
        <p:spPr>
          <a:xfrm>
            <a:off x="6928393" y="5924416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3</a:t>
            </a:r>
            <a:r>
              <a:rPr lang="ru-RU" sz="1200" dirty="0"/>
              <a:t>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51" name="TextBox 176">
            <a:extLst>
              <a:ext uri="{FF2B5EF4-FFF2-40B4-BE49-F238E27FC236}">
                <a16:creationId xmlns:a16="http://schemas.microsoft.com/office/drawing/2014/main" id="{71989714-5C93-476A-8EFB-BB023E30FE61}"/>
              </a:ext>
            </a:extLst>
          </p:cNvPr>
          <p:cNvSpPr txBox="1"/>
          <p:nvPr/>
        </p:nvSpPr>
        <p:spPr>
          <a:xfrm>
            <a:off x="5573841" y="6440381"/>
            <a:ext cx="1251217" cy="161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в реестре РЭП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F29065F9-A35F-4F59-98F9-B0318C9AA9F8}"/>
              </a:ext>
            </a:extLst>
          </p:cNvPr>
          <p:cNvSpPr/>
          <p:nvPr/>
        </p:nvSpPr>
        <p:spPr>
          <a:xfrm>
            <a:off x="2135832" y="5038010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2CEB6C8-C42A-4432-B90C-0DCA2F70CDD1}"/>
              </a:ext>
            </a:extLst>
          </p:cNvPr>
          <p:cNvSpPr txBox="1"/>
          <p:nvPr/>
        </p:nvSpPr>
        <p:spPr>
          <a:xfrm>
            <a:off x="3414992" y="5039721"/>
            <a:ext cx="16061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>
                <a:latin typeface="+mj-lt"/>
                <a:cs typeface="Wix Madefor Display Medium" panose="020B0503020203020203" pitchFamily="34" charset="-52"/>
              </a:rPr>
              <a:t>LEDEL</a:t>
            </a:r>
            <a:br>
              <a:rPr lang="en-US" sz="10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000" dirty="0">
                <a:latin typeface="+mj-lt"/>
                <a:cs typeface="Wix Madefor Display Medium" panose="020B0503020203020203" pitchFamily="34" charset="-52"/>
              </a:rPr>
              <a:t>L-INDUSTRY NEW</a:t>
            </a:r>
            <a:endParaRPr lang="ru-RU" sz="10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43" name="TextBox 176">
            <a:extLst>
              <a:ext uri="{FF2B5EF4-FFF2-40B4-BE49-F238E27FC236}">
                <a16:creationId xmlns:a16="http://schemas.microsoft.com/office/drawing/2014/main" id="{1402F2F7-CEC2-44BB-84F1-25372BFA7B4F}"/>
              </a:ext>
            </a:extLst>
          </p:cNvPr>
          <p:cNvSpPr txBox="1"/>
          <p:nvPr/>
        </p:nvSpPr>
        <p:spPr>
          <a:xfrm>
            <a:off x="3512188" y="5583212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23</a:t>
            </a:r>
            <a:r>
              <a:rPr lang="ru-RU" sz="1200" dirty="0"/>
              <a:t> - </a:t>
            </a:r>
            <a:r>
              <a:rPr lang="en-US" sz="1200" dirty="0"/>
              <a:t>46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44" name="TextBox 176">
            <a:extLst>
              <a:ext uri="{FF2B5EF4-FFF2-40B4-BE49-F238E27FC236}">
                <a16:creationId xmlns:a16="http://schemas.microsoft.com/office/drawing/2014/main" id="{313934FF-AF73-474E-BE0F-7F0A636ABB7D}"/>
              </a:ext>
            </a:extLst>
          </p:cNvPr>
          <p:cNvSpPr txBox="1"/>
          <p:nvPr/>
        </p:nvSpPr>
        <p:spPr>
          <a:xfrm>
            <a:off x="3512188" y="5963680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3</a:t>
            </a:r>
            <a:r>
              <a:rPr lang="ru-RU" sz="1200" dirty="0"/>
              <a:t>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CCD369D7-6181-4CA5-AFA7-2AA86BB3BF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5830" y="5232159"/>
            <a:ext cx="1269449" cy="997971"/>
          </a:xfrm>
          <a:prstGeom prst="rect">
            <a:avLst/>
          </a:prstGeom>
        </p:spPr>
      </p:pic>
      <p:sp>
        <p:nvSpPr>
          <p:cNvPr id="34" name="Заголовок 17">
            <a:extLst>
              <a:ext uri="{FF2B5EF4-FFF2-40B4-BE49-F238E27FC236}">
                <a16:creationId xmlns:a16="http://schemas.microsoft.com/office/drawing/2014/main" id="{2207ADCD-E75B-4CC7-A048-8863010465E8}"/>
              </a:ext>
            </a:extLst>
          </p:cNvPr>
          <p:cNvSpPr txBox="1">
            <a:spLocks/>
          </p:cNvSpPr>
          <p:nvPr/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lIns="72000" tIns="180000" rIns="0"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800" b="0" dirty="0">
                <a:solidFill>
                  <a:schemeClr val="accent1"/>
                </a:solidFill>
              </a:rPr>
              <a:t>УЧАСТКИ СБОРКИ И ОБРАБОТКИ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E9B3B7E5-AE20-4F10-8437-0ABFA447A2F4}"/>
              </a:ext>
            </a:extLst>
          </p:cNvPr>
          <p:cNvSpPr/>
          <p:nvPr/>
        </p:nvSpPr>
        <p:spPr>
          <a:xfrm>
            <a:off x="334963" y="4326778"/>
            <a:ext cx="1122362" cy="18472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E417004F-D295-4610-9050-D8E3D5766A5F}"/>
              </a:ext>
            </a:extLst>
          </p:cNvPr>
          <p:cNvSpPr/>
          <p:nvPr/>
        </p:nvSpPr>
        <p:spPr>
          <a:xfrm>
            <a:off x="1490487" y="4326778"/>
            <a:ext cx="1122362" cy="18472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B837C645-B71A-413F-A576-79D844C62CC7}"/>
              </a:ext>
            </a:extLst>
          </p:cNvPr>
          <p:cNvSpPr/>
          <p:nvPr/>
        </p:nvSpPr>
        <p:spPr>
          <a:xfrm>
            <a:off x="2646011" y="4326778"/>
            <a:ext cx="1122362" cy="18472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FE8E85C8-E01D-41E9-9824-8F158033B9EB}"/>
              </a:ext>
            </a:extLst>
          </p:cNvPr>
          <p:cNvSpPr/>
          <p:nvPr/>
        </p:nvSpPr>
        <p:spPr>
          <a:xfrm>
            <a:off x="3801535" y="4326778"/>
            <a:ext cx="1122362" cy="18472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21E23810-CAD4-4917-85E2-E0D00D6B7143}"/>
              </a:ext>
            </a:extLst>
          </p:cNvPr>
          <p:cNvSpPr/>
          <p:nvPr/>
        </p:nvSpPr>
        <p:spPr>
          <a:xfrm>
            <a:off x="4957059" y="4326778"/>
            <a:ext cx="1122362" cy="18472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94D43663-DD03-4A34-A269-5E454C764097}"/>
              </a:ext>
            </a:extLst>
          </p:cNvPr>
          <p:cNvSpPr/>
          <p:nvPr/>
        </p:nvSpPr>
        <p:spPr>
          <a:xfrm>
            <a:off x="6112583" y="4326778"/>
            <a:ext cx="1122362" cy="18472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09256EC0-73B9-4575-9685-1B1FF4B9D6F8}"/>
              </a:ext>
            </a:extLst>
          </p:cNvPr>
          <p:cNvSpPr/>
          <p:nvPr/>
        </p:nvSpPr>
        <p:spPr>
          <a:xfrm>
            <a:off x="7268107" y="4326778"/>
            <a:ext cx="1122362" cy="1847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0F3C2E2F-9437-4043-B09D-01CAE73A011D}"/>
              </a:ext>
            </a:extLst>
          </p:cNvPr>
          <p:cNvSpPr/>
          <p:nvPr/>
        </p:nvSpPr>
        <p:spPr>
          <a:xfrm>
            <a:off x="8423631" y="4326778"/>
            <a:ext cx="1122362" cy="1847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FBDAF972-E1EA-45F9-AF5A-0B6F2E1E5944}"/>
              </a:ext>
            </a:extLst>
          </p:cNvPr>
          <p:cNvSpPr/>
          <p:nvPr/>
        </p:nvSpPr>
        <p:spPr>
          <a:xfrm>
            <a:off x="9579155" y="4326778"/>
            <a:ext cx="1122362" cy="18472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3CEC1CB5-5E39-4595-BFEF-60F00BADB261}"/>
              </a:ext>
            </a:extLst>
          </p:cNvPr>
          <p:cNvSpPr/>
          <p:nvPr/>
        </p:nvSpPr>
        <p:spPr>
          <a:xfrm>
            <a:off x="10734676" y="4326778"/>
            <a:ext cx="1122362" cy="18472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4" name="TextBox 176">
            <a:extLst>
              <a:ext uri="{FF2B5EF4-FFF2-40B4-BE49-F238E27FC236}">
                <a16:creationId xmlns:a16="http://schemas.microsoft.com/office/drawing/2014/main" id="{3843A045-B1D5-4EA6-AFDA-651553422720}"/>
              </a:ext>
            </a:extLst>
          </p:cNvPr>
          <p:cNvSpPr txBox="1"/>
          <p:nvPr/>
        </p:nvSpPr>
        <p:spPr>
          <a:xfrm>
            <a:off x="331002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&lt;</a:t>
            </a:r>
            <a:r>
              <a:rPr lang="ru-RU" sz="1050" b="0" dirty="0"/>
              <a:t>1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6" name="TextBox 176">
            <a:extLst>
              <a:ext uri="{FF2B5EF4-FFF2-40B4-BE49-F238E27FC236}">
                <a16:creationId xmlns:a16="http://schemas.microsoft.com/office/drawing/2014/main" id="{2FDCC903-0EEB-4348-963D-FDA7C21743DA}"/>
              </a:ext>
            </a:extLst>
          </p:cNvPr>
          <p:cNvSpPr txBox="1"/>
          <p:nvPr/>
        </p:nvSpPr>
        <p:spPr>
          <a:xfrm>
            <a:off x="1488506" y="4536953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2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8" name="TextBox 176">
            <a:extLst>
              <a:ext uri="{FF2B5EF4-FFF2-40B4-BE49-F238E27FC236}">
                <a16:creationId xmlns:a16="http://schemas.microsoft.com/office/drawing/2014/main" id="{B833FFD3-B5F0-4644-997B-3648E1744E97}"/>
              </a:ext>
            </a:extLst>
          </p:cNvPr>
          <p:cNvSpPr txBox="1"/>
          <p:nvPr/>
        </p:nvSpPr>
        <p:spPr>
          <a:xfrm>
            <a:off x="2646011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5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9" name="TextBox 176">
            <a:extLst>
              <a:ext uri="{FF2B5EF4-FFF2-40B4-BE49-F238E27FC236}">
                <a16:creationId xmlns:a16="http://schemas.microsoft.com/office/drawing/2014/main" id="{A8D79DFE-5820-41BC-A08C-A342C95BC975}"/>
              </a:ext>
            </a:extLst>
          </p:cNvPr>
          <p:cNvSpPr txBox="1"/>
          <p:nvPr/>
        </p:nvSpPr>
        <p:spPr>
          <a:xfrm>
            <a:off x="3801535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10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0" name="TextBox 176">
            <a:extLst>
              <a:ext uri="{FF2B5EF4-FFF2-40B4-BE49-F238E27FC236}">
                <a16:creationId xmlns:a16="http://schemas.microsoft.com/office/drawing/2014/main" id="{9421D02F-473F-4DE7-9DD6-328BFC777A57}"/>
              </a:ext>
            </a:extLst>
          </p:cNvPr>
          <p:cNvSpPr txBox="1"/>
          <p:nvPr/>
        </p:nvSpPr>
        <p:spPr>
          <a:xfrm>
            <a:off x="4957059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30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1" name="TextBox 176">
            <a:extLst>
              <a:ext uri="{FF2B5EF4-FFF2-40B4-BE49-F238E27FC236}">
                <a16:creationId xmlns:a16="http://schemas.microsoft.com/office/drawing/2014/main" id="{A9646D9F-8245-4DF8-AB61-6EE88F2F7D4A}"/>
              </a:ext>
            </a:extLst>
          </p:cNvPr>
          <p:cNvSpPr txBox="1"/>
          <p:nvPr/>
        </p:nvSpPr>
        <p:spPr>
          <a:xfrm>
            <a:off x="6112587" y="4536902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7</a:t>
            </a:r>
            <a:r>
              <a:rPr lang="ru-RU" sz="1050" b="0" dirty="0"/>
              <a:t>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2" name="TextBox 176">
            <a:extLst>
              <a:ext uri="{FF2B5EF4-FFF2-40B4-BE49-F238E27FC236}">
                <a16:creationId xmlns:a16="http://schemas.microsoft.com/office/drawing/2014/main" id="{CA6FE492-E95C-4EE7-BF2F-C46EEEF3AE06}"/>
              </a:ext>
            </a:extLst>
          </p:cNvPr>
          <p:cNvSpPr txBox="1"/>
          <p:nvPr/>
        </p:nvSpPr>
        <p:spPr>
          <a:xfrm>
            <a:off x="7268107" y="4536720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1</a:t>
            </a:r>
            <a:r>
              <a:rPr lang="en-US" sz="1050" b="0" dirty="0"/>
              <a:t>40</a:t>
            </a:r>
            <a:r>
              <a:rPr lang="ru-RU" sz="1050" b="0" dirty="0"/>
              <a:t>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3" name="TextBox 176">
            <a:extLst>
              <a:ext uri="{FF2B5EF4-FFF2-40B4-BE49-F238E27FC236}">
                <a16:creationId xmlns:a16="http://schemas.microsoft.com/office/drawing/2014/main" id="{5D2B6CEB-C9A4-4ABB-A217-B767B1664A13}"/>
              </a:ext>
            </a:extLst>
          </p:cNvPr>
          <p:cNvSpPr txBox="1"/>
          <p:nvPr/>
        </p:nvSpPr>
        <p:spPr>
          <a:xfrm>
            <a:off x="8413349" y="4536720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40</a:t>
            </a:r>
            <a:r>
              <a:rPr lang="ru-RU" sz="1050" b="0" dirty="0"/>
              <a:t>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4" name="TextBox 176">
            <a:extLst>
              <a:ext uri="{FF2B5EF4-FFF2-40B4-BE49-F238E27FC236}">
                <a16:creationId xmlns:a16="http://schemas.microsoft.com/office/drawing/2014/main" id="{33AF9942-ED1D-4109-8DF7-CD62041CC2EF}"/>
              </a:ext>
            </a:extLst>
          </p:cNvPr>
          <p:cNvSpPr txBox="1"/>
          <p:nvPr/>
        </p:nvSpPr>
        <p:spPr>
          <a:xfrm>
            <a:off x="9579159" y="4527098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6</a:t>
            </a:r>
            <a:r>
              <a:rPr lang="ru-RU" sz="1050" b="0" dirty="0"/>
              <a:t>00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5" name="TextBox 176">
            <a:extLst>
              <a:ext uri="{FF2B5EF4-FFF2-40B4-BE49-F238E27FC236}">
                <a16:creationId xmlns:a16="http://schemas.microsoft.com/office/drawing/2014/main" id="{DFFFAC4B-569C-4844-858A-2DF1127C1216}"/>
              </a:ext>
            </a:extLst>
          </p:cNvPr>
          <p:cNvSpPr txBox="1"/>
          <p:nvPr/>
        </p:nvSpPr>
        <p:spPr>
          <a:xfrm>
            <a:off x="10701517" y="453671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&gt;6</a:t>
            </a:r>
            <a:r>
              <a:rPr lang="ru-RU" sz="1050" b="0" dirty="0"/>
              <a:t>00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5" name="TextBox 176">
            <a:extLst>
              <a:ext uri="{FF2B5EF4-FFF2-40B4-BE49-F238E27FC236}">
                <a16:creationId xmlns:a16="http://schemas.microsoft.com/office/drawing/2014/main" id="{9599C1BA-8D6A-4156-BF94-3B950F874C59}"/>
              </a:ext>
            </a:extLst>
          </p:cNvPr>
          <p:cNvSpPr txBox="1"/>
          <p:nvPr/>
        </p:nvSpPr>
        <p:spPr>
          <a:xfrm>
            <a:off x="447457" y="5916503"/>
            <a:ext cx="1513667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Линейные светильники</a:t>
            </a:r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6098FBD-4DBA-4205-B2DC-63B42937E9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3264" y="5209014"/>
            <a:ext cx="1281771" cy="100842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752148E8-3D2D-46CC-8844-1E720015910E}"/>
              </a:ext>
            </a:extLst>
          </p:cNvPr>
          <p:cNvSpPr txBox="1"/>
          <p:nvPr/>
        </p:nvSpPr>
        <p:spPr>
          <a:xfrm>
            <a:off x="334963" y="5019311"/>
            <a:ext cx="151366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Проектные решения</a:t>
            </a:r>
          </a:p>
        </p:txBody>
      </p:sp>
    </p:spTree>
    <p:extLst>
      <p:ext uri="{BB962C8B-B14F-4D97-AF65-F5344CB8AC3E}">
        <p14:creationId xmlns:p14="http://schemas.microsoft.com/office/powerpoint/2010/main" val="2837186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60354D-5F47-4CAF-9451-65BB835E02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8668" y="1275538"/>
            <a:ext cx="5608370" cy="28754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706A2E-7370-4FF0-B6AF-0F39FE2571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245" y="1275538"/>
            <a:ext cx="5626088" cy="2875468"/>
          </a:xfrm>
          <a:prstGeom prst="rect">
            <a:avLst/>
          </a:prstGeom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027BF368-9B82-4D8E-90E7-4377A51B7051}"/>
              </a:ext>
            </a:extLst>
          </p:cNvPr>
          <p:cNvSpPr/>
          <p:nvPr/>
        </p:nvSpPr>
        <p:spPr>
          <a:xfrm>
            <a:off x="5549426" y="5044466"/>
            <a:ext cx="1275609" cy="12640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0816951D-B228-4535-A61F-BF2D1A0661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5560956" y="5051041"/>
            <a:ext cx="1252548" cy="126245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4BE1CBF8-A06C-42E3-9748-349F3A007B58}"/>
              </a:ext>
            </a:extLst>
          </p:cNvPr>
          <p:cNvSpPr txBox="1"/>
          <p:nvPr/>
        </p:nvSpPr>
        <p:spPr>
          <a:xfrm>
            <a:off x="6831197" y="5000457"/>
            <a:ext cx="187131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 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FPL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49" name="TextBox 176">
            <a:extLst>
              <a:ext uri="{FF2B5EF4-FFF2-40B4-BE49-F238E27FC236}">
                <a16:creationId xmlns:a16="http://schemas.microsoft.com/office/drawing/2014/main" id="{C00CA4C6-1D5D-4D9B-9B32-E146AC1ED0E5}"/>
              </a:ext>
            </a:extLst>
          </p:cNvPr>
          <p:cNvSpPr txBox="1"/>
          <p:nvPr/>
        </p:nvSpPr>
        <p:spPr>
          <a:xfrm>
            <a:off x="6928393" y="5543948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12</a:t>
            </a:r>
            <a:r>
              <a:rPr lang="ru-RU" sz="1200" dirty="0"/>
              <a:t> - </a:t>
            </a:r>
            <a:r>
              <a:rPr lang="en-US" sz="1200" dirty="0"/>
              <a:t>82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50" name="TextBox 176">
            <a:extLst>
              <a:ext uri="{FF2B5EF4-FFF2-40B4-BE49-F238E27FC236}">
                <a16:creationId xmlns:a16="http://schemas.microsoft.com/office/drawing/2014/main" id="{14999600-3B03-4ABF-8E1D-2455466954E1}"/>
              </a:ext>
            </a:extLst>
          </p:cNvPr>
          <p:cNvSpPr txBox="1"/>
          <p:nvPr/>
        </p:nvSpPr>
        <p:spPr>
          <a:xfrm>
            <a:off x="6928393" y="5924416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3</a:t>
            </a:r>
            <a:r>
              <a:rPr lang="ru-RU" sz="1200" dirty="0"/>
              <a:t>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51" name="TextBox 176">
            <a:extLst>
              <a:ext uri="{FF2B5EF4-FFF2-40B4-BE49-F238E27FC236}">
                <a16:creationId xmlns:a16="http://schemas.microsoft.com/office/drawing/2014/main" id="{71989714-5C93-476A-8EFB-BB023E30FE61}"/>
              </a:ext>
            </a:extLst>
          </p:cNvPr>
          <p:cNvSpPr txBox="1"/>
          <p:nvPr/>
        </p:nvSpPr>
        <p:spPr>
          <a:xfrm>
            <a:off x="5573841" y="6440381"/>
            <a:ext cx="1251217" cy="161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в реестре РЭП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F29065F9-A35F-4F59-98F9-B0318C9AA9F8}"/>
              </a:ext>
            </a:extLst>
          </p:cNvPr>
          <p:cNvSpPr/>
          <p:nvPr/>
        </p:nvSpPr>
        <p:spPr>
          <a:xfrm>
            <a:off x="2135832" y="5038010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2CEB6C8-C42A-4432-B90C-0DCA2F70CDD1}"/>
              </a:ext>
            </a:extLst>
          </p:cNvPr>
          <p:cNvSpPr txBox="1"/>
          <p:nvPr/>
        </p:nvSpPr>
        <p:spPr>
          <a:xfrm>
            <a:off x="3414992" y="5039721"/>
            <a:ext cx="16061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>
                <a:latin typeface="+mj-lt"/>
                <a:cs typeface="Wix Madefor Display Medium" panose="020B0503020203020203" pitchFamily="34" charset="-52"/>
              </a:rPr>
              <a:t>LEDEL</a:t>
            </a:r>
            <a:br>
              <a:rPr lang="en-US" sz="10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000" dirty="0">
                <a:latin typeface="+mj-lt"/>
                <a:cs typeface="Wix Madefor Display Medium" panose="020B0503020203020203" pitchFamily="34" charset="-52"/>
              </a:rPr>
              <a:t>L-INDUSTRY NEW</a:t>
            </a:r>
            <a:endParaRPr lang="ru-RU" sz="10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43" name="TextBox 176">
            <a:extLst>
              <a:ext uri="{FF2B5EF4-FFF2-40B4-BE49-F238E27FC236}">
                <a16:creationId xmlns:a16="http://schemas.microsoft.com/office/drawing/2014/main" id="{1402F2F7-CEC2-44BB-84F1-25372BFA7B4F}"/>
              </a:ext>
            </a:extLst>
          </p:cNvPr>
          <p:cNvSpPr txBox="1"/>
          <p:nvPr/>
        </p:nvSpPr>
        <p:spPr>
          <a:xfrm>
            <a:off x="3512188" y="5583212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23</a:t>
            </a:r>
            <a:r>
              <a:rPr lang="ru-RU" sz="1200" dirty="0"/>
              <a:t> - </a:t>
            </a:r>
            <a:r>
              <a:rPr lang="en-US" sz="1200" dirty="0"/>
              <a:t>46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44" name="TextBox 176">
            <a:extLst>
              <a:ext uri="{FF2B5EF4-FFF2-40B4-BE49-F238E27FC236}">
                <a16:creationId xmlns:a16="http://schemas.microsoft.com/office/drawing/2014/main" id="{313934FF-AF73-474E-BE0F-7F0A636ABB7D}"/>
              </a:ext>
            </a:extLst>
          </p:cNvPr>
          <p:cNvSpPr txBox="1"/>
          <p:nvPr/>
        </p:nvSpPr>
        <p:spPr>
          <a:xfrm>
            <a:off x="3512188" y="5963680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3</a:t>
            </a:r>
            <a:r>
              <a:rPr lang="ru-RU" sz="1200" dirty="0"/>
              <a:t>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CCD369D7-6181-4CA5-AFA7-2AA86BB3BF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5830" y="5232159"/>
            <a:ext cx="1269449" cy="997971"/>
          </a:xfrm>
          <a:prstGeom prst="rect">
            <a:avLst/>
          </a:prstGeom>
        </p:spPr>
      </p:pic>
      <p:sp>
        <p:nvSpPr>
          <p:cNvPr id="34" name="Заголовок 17">
            <a:extLst>
              <a:ext uri="{FF2B5EF4-FFF2-40B4-BE49-F238E27FC236}">
                <a16:creationId xmlns:a16="http://schemas.microsoft.com/office/drawing/2014/main" id="{2207ADCD-E75B-4CC7-A048-8863010465E8}"/>
              </a:ext>
            </a:extLst>
          </p:cNvPr>
          <p:cNvSpPr txBox="1">
            <a:spLocks/>
          </p:cNvSpPr>
          <p:nvPr/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lIns="72000" tIns="180000" rIns="0"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800" b="0" dirty="0">
                <a:solidFill>
                  <a:schemeClr val="accent1"/>
                </a:solidFill>
              </a:rPr>
              <a:t>ПОМЕЩЕНИЯ</a:t>
            </a:r>
            <a:br>
              <a:rPr lang="ru-RU" sz="2800" b="0" dirty="0">
                <a:solidFill>
                  <a:schemeClr val="accent1"/>
                </a:solidFill>
              </a:rPr>
            </a:br>
            <a:r>
              <a:rPr lang="ru-RU" sz="2800" b="0" dirty="0">
                <a:solidFill>
                  <a:schemeClr val="accent1"/>
                </a:solidFill>
              </a:rPr>
              <a:t>С РАВНОМЕРНОЙ ЗАСВЕТКОЙ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E9B3B7E5-AE20-4F10-8437-0ABFA447A2F4}"/>
              </a:ext>
            </a:extLst>
          </p:cNvPr>
          <p:cNvSpPr/>
          <p:nvPr/>
        </p:nvSpPr>
        <p:spPr>
          <a:xfrm>
            <a:off x="334963" y="4326778"/>
            <a:ext cx="1122362" cy="18472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E417004F-D295-4610-9050-D8E3D5766A5F}"/>
              </a:ext>
            </a:extLst>
          </p:cNvPr>
          <p:cNvSpPr/>
          <p:nvPr/>
        </p:nvSpPr>
        <p:spPr>
          <a:xfrm>
            <a:off x="1490487" y="4326778"/>
            <a:ext cx="1122362" cy="18472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B837C645-B71A-413F-A576-79D844C62CC7}"/>
              </a:ext>
            </a:extLst>
          </p:cNvPr>
          <p:cNvSpPr/>
          <p:nvPr/>
        </p:nvSpPr>
        <p:spPr>
          <a:xfrm>
            <a:off x="2646011" y="4326778"/>
            <a:ext cx="1122362" cy="18472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FE8E85C8-E01D-41E9-9824-8F158033B9EB}"/>
              </a:ext>
            </a:extLst>
          </p:cNvPr>
          <p:cNvSpPr/>
          <p:nvPr/>
        </p:nvSpPr>
        <p:spPr>
          <a:xfrm>
            <a:off x="3801535" y="4326778"/>
            <a:ext cx="1122362" cy="18472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21E23810-CAD4-4917-85E2-E0D00D6B7143}"/>
              </a:ext>
            </a:extLst>
          </p:cNvPr>
          <p:cNvSpPr/>
          <p:nvPr/>
        </p:nvSpPr>
        <p:spPr>
          <a:xfrm>
            <a:off x="4957059" y="4326778"/>
            <a:ext cx="1122362" cy="18472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94D43663-DD03-4A34-A269-5E454C764097}"/>
              </a:ext>
            </a:extLst>
          </p:cNvPr>
          <p:cNvSpPr/>
          <p:nvPr/>
        </p:nvSpPr>
        <p:spPr>
          <a:xfrm>
            <a:off x="6112583" y="4326778"/>
            <a:ext cx="1122362" cy="18472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09256EC0-73B9-4575-9685-1B1FF4B9D6F8}"/>
              </a:ext>
            </a:extLst>
          </p:cNvPr>
          <p:cNvSpPr/>
          <p:nvPr/>
        </p:nvSpPr>
        <p:spPr>
          <a:xfrm>
            <a:off x="7268107" y="4326778"/>
            <a:ext cx="1122362" cy="1847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0F3C2E2F-9437-4043-B09D-01CAE73A011D}"/>
              </a:ext>
            </a:extLst>
          </p:cNvPr>
          <p:cNvSpPr/>
          <p:nvPr/>
        </p:nvSpPr>
        <p:spPr>
          <a:xfrm>
            <a:off x="8423631" y="4326778"/>
            <a:ext cx="1122362" cy="1847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FBDAF972-E1EA-45F9-AF5A-0B6F2E1E5944}"/>
              </a:ext>
            </a:extLst>
          </p:cNvPr>
          <p:cNvSpPr/>
          <p:nvPr/>
        </p:nvSpPr>
        <p:spPr>
          <a:xfrm>
            <a:off x="9579155" y="4326778"/>
            <a:ext cx="1122362" cy="18472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3CEC1CB5-5E39-4595-BFEF-60F00BADB261}"/>
              </a:ext>
            </a:extLst>
          </p:cNvPr>
          <p:cNvSpPr/>
          <p:nvPr/>
        </p:nvSpPr>
        <p:spPr>
          <a:xfrm>
            <a:off x="10734676" y="4326778"/>
            <a:ext cx="1122362" cy="18472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4" name="TextBox 176">
            <a:extLst>
              <a:ext uri="{FF2B5EF4-FFF2-40B4-BE49-F238E27FC236}">
                <a16:creationId xmlns:a16="http://schemas.microsoft.com/office/drawing/2014/main" id="{3843A045-B1D5-4EA6-AFDA-651553422720}"/>
              </a:ext>
            </a:extLst>
          </p:cNvPr>
          <p:cNvSpPr txBox="1"/>
          <p:nvPr/>
        </p:nvSpPr>
        <p:spPr>
          <a:xfrm>
            <a:off x="331002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&lt;</a:t>
            </a:r>
            <a:r>
              <a:rPr lang="ru-RU" sz="1050" b="0" dirty="0"/>
              <a:t>1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6" name="TextBox 176">
            <a:extLst>
              <a:ext uri="{FF2B5EF4-FFF2-40B4-BE49-F238E27FC236}">
                <a16:creationId xmlns:a16="http://schemas.microsoft.com/office/drawing/2014/main" id="{2FDCC903-0EEB-4348-963D-FDA7C21743DA}"/>
              </a:ext>
            </a:extLst>
          </p:cNvPr>
          <p:cNvSpPr txBox="1"/>
          <p:nvPr/>
        </p:nvSpPr>
        <p:spPr>
          <a:xfrm>
            <a:off x="1488506" y="4536953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2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8" name="TextBox 176">
            <a:extLst>
              <a:ext uri="{FF2B5EF4-FFF2-40B4-BE49-F238E27FC236}">
                <a16:creationId xmlns:a16="http://schemas.microsoft.com/office/drawing/2014/main" id="{B833FFD3-B5F0-4644-997B-3648E1744E97}"/>
              </a:ext>
            </a:extLst>
          </p:cNvPr>
          <p:cNvSpPr txBox="1"/>
          <p:nvPr/>
        </p:nvSpPr>
        <p:spPr>
          <a:xfrm>
            <a:off x="2646011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5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9" name="TextBox 176">
            <a:extLst>
              <a:ext uri="{FF2B5EF4-FFF2-40B4-BE49-F238E27FC236}">
                <a16:creationId xmlns:a16="http://schemas.microsoft.com/office/drawing/2014/main" id="{A8D79DFE-5820-41BC-A08C-A342C95BC975}"/>
              </a:ext>
            </a:extLst>
          </p:cNvPr>
          <p:cNvSpPr txBox="1"/>
          <p:nvPr/>
        </p:nvSpPr>
        <p:spPr>
          <a:xfrm>
            <a:off x="3801535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10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0" name="TextBox 176">
            <a:extLst>
              <a:ext uri="{FF2B5EF4-FFF2-40B4-BE49-F238E27FC236}">
                <a16:creationId xmlns:a16="http://schemas.microsoft.com/office/drawing/2014/main" id="{9421D02F-473F-4DE7-9DD6-328BFC777A57}"/>
              </a:ext>
            </a:extLst>
          </p:cNvPr>
          <p:cNvSpPr txBox="1"/>
          <p:nvPr/>
        </p:nvSpPr>
        <p:spPr>
          <a:xfrm>
            <a:off x="4957059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30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1" name="TextBox 176">
            <a:extLst>
              <a:ext uri="{FF2B5EF4-FFF2-40B4-BE49-F238E27FC236}">
                <a16:creationId xmlns:a16="http://schemas.microsoft.com/office/drawing/2014/main" id="{A9646D9F-8245-4DF8-AB61-6EE88F2F7D4A}"/>
              </a:ext>
            </a:extLst>
          </p:cNvPr>
          <p:cNvSpPr txBox="1"/>
          <p:nvPr/>
        </p:nvSpPr>
        <p:spPr>
          <a:xfrm>
            <a:off x="6112587" y="4536902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7</a:t>
            </a:r>
            <a:r>
              <a:rPr lang="ru-RU" sz="1050" b="0" dirty="0"/>
              <a:t>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2" name="TextBox 176">
            <a:extLst>
              <a:ext uri="{FF2B5EF4-FFF2-40B4-BE49-F238E27FC236}">
                <a16:creationId xmlns:a16="http://schemas.microsoft.com/office/drawing/2014/main" id="{CA6FE492-E95C-4EE7-BF2F-C46EEEF3AE06}"/>
              </a:ext>
            </a:extLst>
          </p:cNvPr>
          <p:cNvSpPr txBox="1"/>
          <p:nvPr/>
        </p:nvSpPr>
        <p:spPr>
          <a:xfrm>
            <a:off x="7268107" y="4536720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1</a:t>
            </a:r>
            <a:r>
              <a:rPr lang="en-US" sz="1050" b="0" dirty="0"/>
              <a:t>40</a:t>
            </a:r>
            <a:r>
              <a:rPr lang="ru-RU" sz="1050" b="0" dirty="0"/>
              <a:t>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3" name="TextBox 176">
            <a:extLst>
              <a:ext uri="{FF2B5EF4-FFF2-40B4-BE49-F238E27FC236}">
                <a16:creationId xmlns:a16="http://schemas.microsoft.com/office/drawing/2014/main" id="{5D2B6CEB-C9A4-4ABB-A217-B767B1664A13}"/>
              </a:ext>
            </a:extLst>
          </p:cNvPr>
          <p:cNvSpPr txBox="1"/>
          <p:nvPr/>
        </p:nvSpPr>
        <p:spPr>
          <a:xfrm>
            <a:off x="8413349" y="4536720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4</a:t>
            </a:r>
            <a:r>
              <a:rPr lang="en-US" sz="1050" b="0" dirty="0"/>
              <a:t>0</a:t>
            </a:r>
            <a:r>
              <a:rPr lang="ru-RU" sz="1050" b="0" dirty="0"/>
              <a:t>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4" name="TextBox 176">
            <a:extLst>
              <a:ext uri="{FF2B5EF4-FFF2-40B4-BE49-F238E27FC236}">
                <a16:creationId xmlns:a16="http://schemas.microsoft.com/office/drawing/2014/main" id="{33AF9942-ED1D-4109-8DF7-CD62041CC2EF}"/>
              </a:ext>
            </a:extLst>
          </p:cNvPr>
          <p:cNvSpPr txBox="1"/>
          <p:nvPr/>
        </p:nvSpPr>
        <p:spPr>
          <a:xfrm>
            <a:off x="9579159" y="4527098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6</a:t>
            </a:r>
            <a:r>
              <a:rPr lang="ru-RU" sz="1050" b="0" dirty="0"/>
              <a:t>00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5" name="TextBox 176">
            <a:extLst>
              <a:ext uri="{FF2B5EF4-FFF2-40B4-BE49-F238E27FC236}">
                <a16:creationId xmlns:a16="http://schemas.microsoft.com/office/drawing/2014/main" id="{DFFFAC4B-569C-4844-858A-2DF1127C1216}"/>
              </a:ext>
            </a:extLst>
          </p:cNvPr>
          <p:cNvSpPr txBox="1"/>
          <p:nvPr/>
        </p:nvSpPr>
        <p:spPr>
          <a:xfrm>
            <a:off x="10701517" y="453671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&gt;6</a:t>
            </a:r>
            <a:r>
              <a:rPr lang="ru-RU" sz="1050" b="0" dirty="0"/>
              <a:t>00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5" name="TextBox 176">
            <a:extLst>
              <a:ext uri="{FF2B5EF4-FFF2-40B4-BE49-F238E27FC236}">
                <a16:creationId xmlns:a16="http://schemas.microsoft.com/office/drawing/2014/main" id="{9599C1BA-8D6A-4156-BF94-3B950F874C59}"/>
              </a:ext>
            </a:extLst>
          </p:cNvPr>
          <p:cNvSpPr txBox="1"/>
          <p:nvPr/>
        </p:nvSpPr>
        <p:spPr>
          <a:xfrm>
            <a:off x="450568" y="5752489"/>
            <a:ext cx="1513667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С большой площадью рассеивателя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4E753D8-6EAC-4F38-9135-E7C3E234BEEE}"/>
              </a:ext>
            </a:extLst>
          </p:cNvPr>
          <p:cNvSpPr txBox="1"/>
          <p:nvPr/>
        </p:nvSpPr>
        <p:spPr>
          <a:xfrm>
            <a:off x="334963" y="5019311"/>
            <a:ext cx="151366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Проектные решения</a:t>
            </a:r>
          </a:p>
        </p:txBody>
      </p:sp>
    </p:spTree>
    <p:extLst>
      <p:ext uri="{BB962C8B-B14F-4D97-AF65-F5344CB8AC3E}">
        <p14:creationId xmlns:p14="http://schemas.microsoft.com/office/powerpoint/2010/main" val="2463258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F6FF5FB2-93A6-4CF5-996F-5F0037E85F1F}"/>
              </a:ext>
            </a:extLst>
          </p:cNvPr>
          <p:cNvSpPr/>
          <p:nvPr/>
        </p:nvSpPr>
        <p:spPr>
          <a:xfrm>
            <a:off x="2129670" y="5029327"/>
            <a:ext cx="1275609" cy="12640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9FE87F5-C6EC-494B-8B2D-84C17DB94825}"/>
              </a:ext>
            </a:extLst>
          </p:cNvPr>
          <p:cNvSpPr txBox="1"/>
          <p:nvPr/>
        </p:nvSpPr>
        <p:spPr>
          <a:xfrm>
            <a:off x="3405279" y="5010298"/>
            <a:ext cx="160617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 FA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43" name="TextBox 176">
            <a:extLst>
              <a:ext uri="{FF2B5EF4-FFF2-40B4-BE49-F238E27FC236}">
                <a16:creationId xmlns:a16="http://schemas.microsoft.com/office/drawing/2014/main" id="{FB6EA196-84A2-4DE1-8F74-8F9BF146599F}"/>
              </a:ext>
            </a:extLst>
          </p:cNvPr>
          <p:cNvSpPr txBox="1"/>
          <p:nvPr/>
        </p:nvSpPr>
        <p:spPr>
          <a:xfrm>
            <a:off x="3502475" y="5553789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2</a:t>
            </a:r>
            <a:r>
              <a:rPr lang="ru-RU" sz="1200" dirty="0"/>
              <a:t>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44" name="TextBox 176">
            <a:extLst>
              <a:ext uri="{FF2B5EF4-FFF2-40B4-BE49-F238E27FC236}">
                <a16:creationId xmlns:a16="http://schemas.microsoft.com/office/drawing/2014/main" id="{2CBDC37B-8E55-4F1A-A803-A6D08A86F242}"/>
              </a:ext>
            </a:extLst>
          </p:cNvPr>
          <p:cNvSpPr txBox="1"/>
          <p:nvPr/>
        </p:nvSpPr>
        <p:spPr>
          <a:xfrm>
            <a:off x="3502475" y="5934257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3</a:t>
            </a:r>
            <a:r>
              <a:rPr lang="ru-RU" sz="1200" dirty="0"/>
              <a:t>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46" name="TextBox 176">
            <a:extLst>
              <a:ext uri="{FF2B5EF4-FFF2-40B4-BE49-F238E27FC236}">
                <a16:creationId xmlns:a16="http://schemas.microsoft.com/office/drawing/2014/main" id="{650207BE-E521-4087-A024-A63A094012AA}"/>
              </a:ext>
            </a:extLst>
          </p:cNvPr>
          <p:cNvSpPr txBox="1"/>
          <p:nvPr/>
        </p:nvSpPr>
        <p:spPr>
          <a:xfrm>
            <a:off x="2156291" y="6393647"/>
            <a:ext cx="1251217" cy="161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в реестре РЭП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107D1D-8439-4835-AD92-E2DBAC6E88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2922" y="1275889"/>
            <a:ext cx="5604676" cy="28702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307731-8061-4921-AC52-A0709051BB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594" y="1275889"/>
            <a:ext cx="5602085" cy="2870203"/>
          </a:xfrm>
          <a:prstGeom prst="rect">
            <a:avLst/>
          </a:prstGeom>
        </p:spPr>
      </p:pic>
      <p:sp>
        <p:nvSpPr>
          <p:cNvPr id="34" name="Заголовок 17">
            <a:extLst>
              <a:ext uri="{FF2B5EF4-FFF2-40B4-BE49-F238E27FC236}">
                <a16:creationId xmlns:a16="http://schemas.microsoft.com/office/drawing/2014/main" id="{2207ADCD-E75B-4CC7-A048-8863010465E8}"/>
              </a:ext>
            </a:extLst>
          </p:cNvPr>
          <p:cNvSpPr txBox="1">
            <a:spLocks/>
          </p:cNvSpPr>
          <p:nvPr/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lIns="72000" tIns="180000" rIns="0"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800" b="0" dirty="0">
                <a:solidFill>
                  <a:schemeClr val="accent1"/>
                </a:solidFill>
              </a:rPr>
              <a:t>ТЕХНИЧЕСКИЕ ПОМЕЩЕНИЯ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E9B3B7E5-AE20-4F10-8437-0ABFA447A2F4}"/>
              </a:ext>
            </a:extLst>
          </p:cNvPr>
          <p:cNvSpPr/>
          <p:nvPr/>
        </p:nvSpPr>
        <p:spPr>
          <a:xfrm>
            <a:off x="334963" y="4326778"/>
            <a:ext cx="1122362" cy="18472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E417004F-D295-4610-9050-D8E3D5766A5F}"/>
              </a:ext>
            </a:extLst>
          </p:cNvPr>
          <p:cNvSpPr/>
          <p:nvPr/>
        </p:nvSpPr>
        <p:spPr>
          <a:xfrm>
            <a:off x="1490487" y="4326778"/>
            <a:ext cx="1122362" cy="18472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B837C645-B71A-413F-A576-79D844C62CC7}"/>
              </a:ext>
            </a:extLst>
          </p:cNvPr>
          <p:cNvSpPr/>
          <p:nvPr/>
        </p:nvSpPr>
        <p:spPr>
          <a:xfrm>
            <a:off x="2646011" y="4326778"/>
            <a:ext cx="1122362" cy="18472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FE8E85C8-E01D-41E9-9824-8F158033B9EB}"/>
              </a:ext>
            </a:extLst>
          </p:cNvPr>
          <p:cNvSpPr/>
          <p:nvPr/>
        </p:nvSpPr>
        <p:spPr>
          <a:xfrm>
            <a:off x="3801535" y="4326778"/>
            <a:ext cx="1122362" cy="18472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21E23810-CAD4-4917-85E2-E0D00D6B7143}"/>
              </a:ext>
            </a:extLst>
          </p:cNvPr>
          <p:cNvSpPr/>
          <p:nvPr/>
        </p:nvSpPr>
        <p:spPr>
          <a:xfrm>
            <a:off x="4957059" y="4326778"/>
            <a:ext cx="1122362" cy="18472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94D43663-DD03-4A34-A269-5E454C764097}"/>
              </a:ext>
            </a:extLst>
          </p:cNvPr>
          <p:cNvSpPr/>
          <p:nvPr/>
        </p:nvSpPr>
        <p:spPr>
          <a:xfrm>
            <a:off x="6112583" y="4326778"/>
            <a:ext cx="1122362" cy="18472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09256EC0-73B9-4575-9685-1B1FF4B9D6F8}"/>
              </a:ext>
            </a:extLst>
          </p:cNvPr>
          <p:cNvSpPr/>
          <p:nvPr/>
        </p:nvSpPr>
        <p:spPr>
          <a:xfrm>
            <a:off x="7268107" y="4326778"/>
            <a:ext cx="1122362" cy="1847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0F3C2E2F-9437-4043-B09D-01CAE73A011D}"/>
              </a:ext>
            </a:extLst>
          </p:cNvPr>
          <p:cNvSpPr/>
          <p:nvPr/>
        </p:nvSpPr>
        <p:spPr>
          <a:xfrm>
            <a:off x="8423631" y="4326778"/>
            <a:ext cx="1122362" cy="1847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FBDAF972-E1EA-45F9-AF5A-0B6F2E1E5944}"/>
              </a:ext>
            </a:extLst>
          </p:cNvPr>
          <p:cNvSpPr/>
          <p:nvPr/>
        </p:nvSpPr>
        <p:spPr>
          <a:xfrm>
            <a:off x="9579155" y="4326778"/>
            <a:ext cx="1122362" cy="18472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3CEC1CB5-5E39-4595-BFEF-60F00BADB261}"/>
              </a:ext>
            </a:extLst>
          </p:cNvPr>
          <p:cNvSpPr/>
          <p:nvPr/>
        </p:nvSpPr>
        <p:spPr>
          <a:xfrm>
            <a:off x="10734676" y="4326778"/>
            <a:ext cx="1122362" cy="18472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4" name="TextBox 176">
            <a:extLst>
              <a:ext uri="{FF2B5EF4-FFF2-40B4-BE49-F238E27FC236}">
                <a16:creationId xmlns:a16="http://schemas.microsoft.com/office/drawing/2014/main" id="{3843A045-B1D5-4EA6-AFDA-651553422720}"/>
              </a:ext>
            </a:extLst>
          </p:cNvPr>
          <p:cNvSpPr txBox="1"/>
          <p:nvPr/>
        </p:nvSpPr>
        <p:spPr>
          <a:xfrm>
            <a:off x="331002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&lt;</a:t>
            </a:r>
            <a:r>
              <a:rPr lang="ru-RU" sz="1050" b="0" dirty="0"/>
              <a:t>1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6" name="TextBox 176">
            <a:extLst>
              <a:ext uri="{FF2B5EF4-FFF2-40B4-BE49-F238E27FC236}">
                <a16:creationId xmlns:a16="http://schemas.microsoft.com/office/drawing/2014/main" id="{2FDCC903-0EEB-4348-963D-FDA7C21743DA}"/>
              </a:ext>
            </a:extLst>
          </p:cNvPr>
          <p:cNvSpPr txBox="1"/>
          <p:nvPr/>
        </p:nvSpPr>
        <p:spPr>
          <a:xfrm>
            <a:off x="1488506" y="4536953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2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8" name="TextBox 176">
            <a:extLst>
              <a:ext uri="{FF2B5EF4-FFF2-40B4-BE49-F238E27FC236}">
                <a16:creationId xmlns:a16="http://schemas.microsoft.com/office/drawing/2014/main" id="{B833FFD3-B5F0-4644-997B-3648E1744E97}"/>
              </a:ext>
            </a:extLst>
          </p:cNvPr>
          <p:cNvSpPr txBox="1"/>
          <p:nvPr/>
        </p:nvSpPr>
        <p:spPr>
          <a:xfrm>
            <a:off x="2646011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5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9" name="TextBox 176">
            <a:extLst>
              <a:ext uri="{FF2B5EF4-FFF2-40B4-BE49-F238E27FC236}">
                <a16:creationId xmlns:a16="http://schemas.microsoft.com/office/drawing/2014/main" id="{A8D79DFE-5820-41BC-A08C-A342C95BC975}"/>
              </a:ext>
            </a:extLst>
          </p:cNvPr>
          <p:cNvSpPr txBox="1"/>
          <p:nvPr/>
        </p:nvSpPr>
        <p:spPr>
          <a:xfrm>
            <a:off x="3801535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10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0" name="TextBox 176">
            <a:extLst>
              <a:ext uri="{FF2B5EF4-FFF2-40B4-BE49-F238E27FC236}">
                <a16:creationId xmlns:a16="http://schemas.microsoft.com/office/drawing/2014/main" id="{9421D02F-473F-4DE7-9DD6-328BFC777A57}"/>
              </a:ext>
            </a:extLst>
          </p:cNvPr>
          <p:cNvSpPr txBox="1"/>
          <p:nvPr/>
        </p:nvSpPr>
        <p:spPr>
          <a:xfrm>
            <a:off x="4957059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30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1" name="TextBox 176">
            <a:extLst>
              <a:ext uri="{FF2B5EF4-FFF2-40B4-BE49-F238E27FC236}">
                <a16:creationId xmlns:a16="http://schemas.microsoft.com/office/drawing/2014/main" id="{A9646D9F-8245-4DF8-AB61-6EE88F2F7D4A}"/>
              </a:ext>
            </a:extLst>
          </p:cNvPr>
          <p:cNvSpPr txBox="1"/>
          <p:nvPr/>
        </p:nvSpPr>
        <p:spPr>
          <a:xfrm>
            <a:off x="6112587" y="4536902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50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2" name="TextBox 176">
            <a:extLst>
              <a:ext uri="{FF2B5EF4-FFF2-40B4-BE49-F238E27FC236}">
                <a16:creationId xmlns:a16="http://schemas.microsoft.com/office/drawing/2014/main" id="{CA6FE492-E95C-4EE7-BF2F-C46EEEF3AE06}"/>
              </a:ext>
            </a:extLst>
          </p:cNvPr>
          <p:cNvSpPr txBox="1"/>
          <p:nvPr/>
        </p:nvSpPr>
        <p:spPr>
          <a:xfrm>
            <a:off x="7268107" y="4536720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60</a:t>
            </a:r>
            <a:r>
              <a:rPr lang="ru-RU" sz="1050" b="0" dirty="0"/>
              <a:t>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3" name="TextBox 176">
            <a:extLst>
              <a:ext uri="{FF2B5EF4-FFF2-40B4-BE49-F238E27FC236}">
                <a16:creationId xmlns:a16="http://schemas.microsoft.com/office/drawing/2014/main" id="{5D2B6CEB-C9A4-4ABB-A217-B767B1664A13}"/>
              </a:ext>
            </a:extLst>
          </p:cNvPr>
          <p:cNvSpPr txBox="1"/>
          <p:nvPr/>
        </p:nvSpPr>
        <p:spPr>
          <a:xfrm>
            <a:off x="8413349" y="4536720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1</a:t>
            </a:r>
            <a:r>
              <a:rPr lang="ru-RU" sz="1050" b="0" dirty="0"/>
              <a:t>00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4" name="TextBox 176">
            <a:extLst>
              <a:ext uri="{FF2B5EF4-FFF2-40B4-BE49-F238E27FC236}">
                <a16:creationId xmlns:a16="http://schemas.microsoft.com/office/drawing/2014/main" id="{33AF9942-ED1D-4109-8DF7-CD62041CC2EF}"/>
              </a:ext>
            </a:extLst>
          </p:cNvPr>
          <p:cNvSpPr txBox="1"/>
          <p:nvPr/>
        </p:nvSpPr>
        <p:spPr>
          <a:xfrm>
            <a:off x="9579159" y="4527098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2</a:t>
            </a:r>
            <a:r>
              <a:rPr lang="ru-RU" sz="1050" b="0" dirty="0"/>
              <a:t>00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5" name="TextBox 176">
            <a:extLst>
              <a:ext uri="{FF2B5EF4-FFF2-40B4-BE49-F238E27FC236}">
                <a16:creationId xmlns:a16="http://schemas.microsoft.com/office/drawing/2014/main" id="{DFFFAC4B-569C-4844-858A-2DF1127C1216}"/>
              </a:ext>
            </a:extLst>
          </p:cNvPr>
          <p:cNvSpPr txBox="1"/>
          <p:nvPr/>
        </p:nvSpPr>
        <p:spPr>
          <a:xfrm>
            <a:off x="10701517" y="453671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&gt;2</a:t>
            </a:r>
            <a:r>
              <a:rPr lang="ru-RU" sz="1050" b="0" dirty="0"/>
              <a:t>00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5" name="TextBox 176">
            <a:extLst>
              <a:ext uri="{FF2B5EF4-FFF2-40B4-BE49-F238E27FC236}">
                <a16:creationId xmlns:a16="http://schemas.microsoft.com/office/drawing/2014/main" id="{9599C1BA-8D6A-4156-BF94-3B950F874C59}"/>
              </a:ext>
            </a:extLst>
          </p:cNvPr>
          <p:cNvSpPr txBox="1"/>
          <p:nvPr/>
        </p:nvSpPr>
        <p:spPr>
          <a:xfrm>
            <a:off x="447457" y="5735528"/>
            <a:ext cx="1513667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Компактные монтажные элементы</a:t>
            </a:r>
            <a:endParaRPr lang="en-US" sz="1200" b="0" dirty="0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1BFC2A85-7E92-4937-83DF-F19EFB318946}"/>
              </a:ext>
            </a:extLst>
          </p:cNvPr>
          <p:cNvSpPr/>
          <p:nvPr/>
        </p:nvSpPr>
        <p:spPr>
          <a:xfrm>
            <a:off x="5549426" y="5044466"/>
            <a:ext cx="1275609" cy="12640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B76B134-F4E9-4E9D-8B27-084A45FB33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5560956" y="5051041"/>
            <a:ext cx="1252548" cy="1262458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B9B5D3B1-318B-4669-A436-57A395CD4512}"/>
              </a:ext>
            </a:extLst>
          </p:cNvPr>
          <p:cNvSpPr txBox="1"/>
          <p:nvPr/>
        </p:nvSpPr>
        <p:spPr>
          <a:xfrm>
            <a:off x="6831197" y="5000457"/>
            <a:ext cx="187131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 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FPL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56" name="TextBox 176">
            <a:extLst>
              <a:ext uri="{FF2B5EF4-FFF2-40B4-BE49-F238E27FC236}">
                <a16:creationId xmlns:a16="http://schemas.microsoft.com/office/drawing/2014/main" id="{8AA55C42-305D-49A5-A72E-FC15C6F06AD8}"/>
              </a:ext>
            </a:extLst>
          </p:cNvPr>
          <p:cNvSpPr txBox="1"/>
          <p:nvPr/>
        </p:nvSpPr>
        <p:spPr>
          <a:xfrm>
            <a:off x="6928393" y="5543948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12</a:t>
            </a:r>
            <a:r>
              <a:rPr lang="ru-RU" sz="1200" dirty="0"/>
              <a:t> - </a:t>
            </a:r>
            <a:r>
              <a:rPr lang="en-US" sz="1200" dirty="0"/>
              <a:t>82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57" name="TextBox 176">
            <a:extLst>
              <a:ext uri="{FF2B5EF4-FFF2-40B4-BE49-F238E27FC236}">
                <a16:creationId xmlns:a16="http://schemas.microsoft.com/office/drawing/2014/main" id="{D028412D-77FA-42CF-9849-C804AAA9601D}"/>
              </a:ext>
            </a:extLst>
          </p:cNvPr>
          <p:cNvSpPr txBox="1"/>
          <p:nvPr/>
        </p:nvSpPr>
        <p:spPr>
          <a:xfrm>
            <a:off x="6928393" y="5924416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3</a:t>
            </a:r>
            <a:r>
              <a:rPr lang="ru-RU" sz="1200" dirty="0"/>
              <a:t>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58" name="TextBox 176">
            <a:extLst>
              <a:ext uri="{FF2B5EF4-FFF2-40B4-BE49-F238E27FC236}">
                <a16:creationId xmlns:a16="http://schemas.microsoft.com/office/drawing/2014/main" id="{D913D8AA-D59B-4491-97F2-80E9DE31134D}"/>
              </a:ext>
            </a:extLst>
          </p:cNvPr>
          <p:cNvSpPr txBox="1"/>
          <p:nvPr/>
        </p:nvSpPr>
        <p:spPr>
          <a:xfrm>
            <a:off x="5573841" y="6440381"/>
            <a:ext cx="1251217" cy="161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в реестре РЭП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11D49C-902C-49B5-8A69-E98E9306A4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4173" y="5085342"/>
            <a:ext cx="913490" cy="114186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3ECC90E-277A-470B-87A3-B5282A9C1C96}"/>
              </a:ext>
            </a:extLst>
          </p:cNvPr>
          <p:cNvSpPr txBox="1"/>
          <p:nvPr/>
        </p:nvSpPr>
        <p:spPr>
          <a:xfrm>
            <a:off x="334963" y="5019311"/>
            <a:ext cx="151366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Проектные решения</a:t>
            </a:r>
          </a:p>
        </p:txBody>
      </p:sp>
    </p:spTree>
    <p:extLst>
      <p:ext uri="{BB962C8B-B14F-4D97-AF65-F5344CB8AC3E}">
        <p14:creationId xmlns:p14="http://schemas.microsoft.com/office/powerpoint/2010/main" val="4221760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3652EC-C82B-48A1-A237-B30A6CC963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429" y="1275888"/>
            <a:ext cx="5600716" cy="28702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4283AA-5E43-48FD-BF91-58BFB6D39A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3456" y="1275888"/>
            <a:ext cx="5600716" cy="287020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5A72A75-C37F-47E9-9E1C-FF15B7CEEECB}"/>
              </a:ext>
            </a:extLst>
          </p:cNvPr>
          <p:cNvSpPr txBox="1"/>
          <p:nvPr/>
        </p:nvSpPr>
        <p:spPr>
          <a:xfrm>
            <a:off x="3405279" y="5023416"/>
            <a:ext cx="160617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LEDEL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L-SUB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47" name="TextBox 176">
            <a:extLst>
              <a:ext uri="{FF2B5EF4-FFF2-40B4-BE49-F238E27FC236}">
                <a16:creationId xmlns:a16="http://schemas.microsoft.com/office/drawing/2014/main" id="{CE643533-B326-4768-AE6B-9530B5070646}"/>
              </a:ext>
            </a:extLst>
          </p:cNvPr>
          <p:cNvSpPr txBox="1"/>
          <p:nvPr/>
        </p:nvSpPr>
        <p:spPr>
          <a:xfrm>
            <a:off x="3502475" y="5566907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24</a:t>
            </a:r>
            <a:r>
              <a:rPr lang="ru-RU" sz="1200" dirty="0"/>
              <a:t> - </a:t>
            </a:r>
            <a:r>
              <a:rPr lang="en-US" sz="1200" dirty="0"/>
              <a:t>40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48" name="TextBox 176">
            <a:extLst>
              <a:ext uri="{FF2B5EF4-FFF2-40B4-BE49-F238E27FC236}">
                <a16:creationId xmlns:a16="http://schemas.microsoft.com/office/drawing/2014/main" id="{A75F16F4-8D6F-42FC-8C13-8541B0A9FFC6}"/>
              </a:ext>
            </a:extLst>
          </p:cNvPr>
          <p:cNvSpPr txBox="1"/>
          <p:nvPr/>
        </p:nvSpPr>
        <p:spPr>
          <a:xfrm>
            <a:off x="3502475" y="5947375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140</a:t>
            </a:r>
            <a:r>
              <a:rPr lang="ru-RU" sz="1200" dirty="0"/>
              <a:t>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5B089E16-8733-405F-91F5-DF4978E2A8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9670" y="5029328"/>
            <a:ext cx="1252000" cy="125660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</p:pic>
      <p:sp>
        <p:nvSpPr>
          <p:cNvPr id="34" name="Заголовок 17">
            <a:extLst>
              <a:ext uri="{FF2B5EF4-FFF2-40B4-BE49-F238E27FC236}">
                <a16:creationId xmlns:a16="http://schemas.microsoft.com/office/drawing/2014/main" id="{2207ADCD-E75B-4CC7-A048-8863010465E8}"/>
              </a:ext>
            </a:extLst>
          </p:cNvPr>
          <p:cNvSpPr txBox="1">
            <a:spLocks/>
          </p:cNvSpPr>
          <p:nvPr/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lIns="72000" tIns="180000" rIns="0"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cs typeface="Wix Madefor Display Medium" panose="020B0503020203020203" pitchFamily="34" charset="-52"/>
              </a:rPr>
              <a:t>С ТЯЖЕЛЫМИ УСЛОВИЯМ ЭКСПЛУАТАЦИИ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E9B3B7E5-AE20-4F10-8437-0ABFA447A2F4}"/>
              </a:ext>
            </a:extLst>
          </p:cNvPr>
          <p:cNvSpPr/>
          <p:nvPr/>
        </p:nvSpPr>
        <p:spPr>
          <a:xfrm>
            <a:off x="334963" y="4326778"/>
            <a:ext cx="1122362" cy="18472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E417004F-D295-4610-9050-D8E3D5766A5F}"/>
              </a:ext>
            </a:extLst>
          </p:cNvPr>
          <p:cNvSpPr/>
          <p:nvPr/>
        </p:nvSpPr>
        <p:spPr>
          <a:xfrm>
            <a:off x="1490487" y="4326778"/>
            <a:ext cx="1122362" cy="18472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B837C645-B71A-413F-A576-79D844C62CC7}"/>
              </a:ext>
            </a:extLst>
          </p:cNvPr>
          <p:cNvSpPr/>
          <p:nvPr/>
        </p:nvSpPr>
        <p:spPr>
          <a:xfrm>
            <a:off x="2646011" y="4326778"/>
            <a:ext cx="1122362" cy="18472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FE8E85C8-E01D-41E9-9824-8F158033B9EB}"/>
              </a:ext>
            </a:extLst>
          </p:cNvPr>
          <p:cNvSpPr/>
          <p:nvPr/>
        </p:nvSpPr>
        <p:spPr>
          <a:xfrm>
            <a:off x="3801535" y="4326778"/>
            <a:ext cx="1122362" cy="18472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21E23810-CAD4-4917-85E2-E0D00D6B7143}"/>
              </a:ext>
            </a:extLst>
          </p:cNvPr>
          <p:cNvSpPr/>
          <p:nvPr/>
        </p:nvSpPr>
        <p:spPr>
          <a:xfrm>
            <a:off x="4957059" y="4326778"/>
            <a:ext cx="1122362" cy="18472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94D43663-DD03-4A34-A269-5E454C764097}"/>
              </a:ext>
            </a:extLst>
          </p:cNvPr>
          <p:cNvSpPr/>
          <p:nvPr/>
        </p:nvSpPr>
        <p:spPr>
          <a:xfrm>
            <a:off x="6112583" y="4326778"/>
            <a:ext cx="1122362" cy="18472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09256EC0-73B9-4575-9685-1B1FF4B9D6F8}"/>
              </a:ext>
            </a:extLst>
          </p:cNvPr>
          <p:cNvSpPr/>
          <p:nvPr/>
        </p:nvSpPr>
        <p:spPr>
          <a:xfrm>
            <a:off x="7268107" y="4326778"/>
            <a:ext cx="1122362" cy="1847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0F3C2E2F-9437-4043-B09D-01CAE73A011D}"/>
              </a:ext>
            </a:extLst>
          </p:cNvPr>
          <p:cNvSpPr/>
          <p:nvPr/>
        </p:nvSpPr>
        <p:spPr>
          <a:xfrm>
            <a:off x="8423631" y="4326778"/>
            <a:ext cx="1122362" cy="1847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FBDAF972-E1EA-45F9-AF5A-0B6F2E1E5944}"/>
              </a:ext>
            </a:extLst>
          </p:cNvPr>
          <p:cNvSpPr/>
          <p:nvPr/>
        </p:nvSpPr>
        <p:spPr>
          <a:xfrm>
            <a:off x="9579155" y="4326778"/>
            <a:ext cx="1122362" cy="18472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3CEC1CB5-5E39-4595-BFEF-60F00BADB261}"/>
              </a:ext>
            </a:extLst>
          </p:cNvPr>
          <p:cNvSpPr/>
          <p:nvPr/>
        </p:nvSpPr>
        <p:spPr>
          <a:xfrm>
            <a:off x="10734676" y="4326778"/>
            <a:ext cx="1122362" cy="18472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4" name="TextBox 176">
            <a:extLst>
              <a:ext uri="{FF2B5EF4-FFF2-40B4-BE49-F238E27FC236}">
                <a16:creationId xmlns:a16="http://schemas.microsoft.com/office/drawing/2014/main" id="{3843A045-B1D5-4EA6-AFDA-651553422720}"/>
              </a:ext>
            </a:extLst>
          </p:cNvPr>
          <p:cNvSpPr txBox="1"/>
          <p:nvPr/>
        </p:nvSpPr>
        <p:spPr>
          <a:xfrm>
            <a:off x="331002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&lt;</a:t>
            </a:r>
            <a:r>
              <a:rPr lang="ru-RU" sz="1050" b="0" dirty="0"/>
              <a:t>1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6" name="TextBox 176">
            <a:extLst>
              <a:ext uri="{FF2B5EF4-FFF2-40B4-BE49-F238E27FC236}">
                <a16:creationId xmlns:a16="http://schemas.microsoft.com/office/drawing/2014/main" id="{2FDCC903-0EEB-4348-963D-FDA7C21743DA}"/>
              </a:ext>
            </a:extLst>
          </p:cNvPr>
          <p:cNvSpPr txBox="1"/>
          <p:nvPr/>
        </p:nvSpPr>
        <p:spPr>
          <a:xfrm>
            <a:off x="1488506" y="4536953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2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8" name="TextBox 176">
            <a:extLst>
              <a:ext uri="{FF2B5EF4-FFF2-40B4-BE49-F238E27FC236}">
                <a16:creationId xmlns:a16="http://schemas.microsoft.com/office/drawing/2014/main" id="{B833FFD3-B5F0-4644-997B-3648E1744E97}"/>
              </a:ext>
            </a:extLst>
          </p:cNvPr>
          <p:cNvSpPr txBox="1"/>
          <p:nvPr/>
        </p:nvSpPr>
        <p:spPr>
          <a:xfrm>
            <a:off x="2646011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5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9" name="TextBox 176">
            <a:extLst>
              <a:ext uri="{FF2B5EF4-FFF2-40B4-BE49-F238E27FC236}">
                <a16:creationId xmlns:a16="http://schemas.microsoft.com/office/drawing/2014/main" id="{A8D79DFE-5820-41BC-A08C-A342C95BC975}"/>
              </a:ext>
            </a:extLst>
          </p:cNvPr>
          <p:cNvSpPr txBox="1"/>
          <p:nvPr/>
        </p:nvSpPr>
        <p:spPr>
          <a:xfrm>
            <a:off x="3801535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7</a:t>
            </a:r>
            <a:r>
              <a:rPr lang="ru-RU" sz="1050" b="0" dirty="0"/>
              <a:t>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0" name="TextBox 176">
            <a:extLst>
              <a:ext uri="{FF2B5EF4-FFF2-40B4-BE49-F238E27FC236}">
                <a16:creationId xmlns:a16="http://schemas.microsoft.com/office/drawing/2014/main" id="{9421D02F-473F-4DE7-9DD6-328BFC777A57}"/>
              </a:ext>
            </a:extLst>
          </p:cNvPr>
          <p:cNvSpPr txBox="1"/>
          <p:nvPr/>
        </p:nvSpPr>
        <p:spPr>
          <a:xfrm>
            <a:off x="4957059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30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1" name="TextBox 176">
            <a:extLst>
              <a:ext uri="{FF2B5EF4-FFF2-40B4-BE49-F238E27FC236}">
                <a16:creationId xmlns:a16="http://schemas.microsoft.com/office/drawing/2014/main" id="{A9646D9F-8245-4DF8-AB61-6EE88F2F7D4A}"/>
              </a:ext>
            </a:extLst>
          </p:cNvPr>
          <p:cNvSpPr txBox="1"/>
          <p:nvPr/>
        </p:nvSpPr>
        <p:spPr>
          <a:xfrm>
            <a:off x="6112587" y="4536902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4</a:t>
            </a:r>
            <a:r>
              <a:rPr lang="ru-RU" sz="1050" b="0" dirty="0"/>
              <a:t>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2" name="TextBox 176">
            <a:extLst>
              <a:ext uri="{FF2B5EF4-FFF2-40B4-BE49-F238E27FC236}">
                <a16:creationId xmlns:a16="http://schemas.microsoft.com/office/drawing/2014/main" id="{CA6FE492-E95C-4EE7-BF2F-C46EEEF3AE06}"/>
              </a:ext>
            </a:extLst>
          </p:cNvPr>
          <p:cNvSpPr txBox="1"/>
          <p:nvPr/>
        </p:nvSpPr>
        <p:spPr>
          <a:xfrm>
            <a:off x="7268107" y="4536720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60</a:t>
            </a:r>
            <a:r>
              <a:rPr lang="ru-RU" sz="1050" b="0" dirty="0"/>
              <a:t>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3" name="TextBox 176">
            <a:extLst>
              <a:ext uri="{FF2B5EF4-FFF2-40B4-BE49-F238E27FC236}">
                <a16:creationId xmlns:a16="http://schemas.microsoft.com/office/drawing/2014/main" id="{5D2B6CEB-C9A4-4ABB-A217-B767B1664A13}"/>
              </a:ext>
            </a:extLst>
          </p:cNvPr>
          <p:cNvSpPr txBox="1"/>
          <p:nvPr/>
        </p:nvSpPr>
        <p:spPr>
          <a:xfrm>
            <a:off x="8413349" y="4536720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1</a:t>
            </a:r>
            <a:r>
              <a:rPr lang="ru-RU" sz="1050" b="0" dirty="0"/>
              <a:t>00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4" name="TextBox 176">
            <a:extLst>
              <a:ext uri="{FF2B5EF4-FFF2-40B4-BE49-F238E27FC236}">
                <a16:creationId xmlns:a16="http://schemas.microsoft.com/office/drawing/2014/main" id="{33AF9942-ED1D-4109-8DF7-CD62041CC2EF}"/>
              </a:ext>
            </a:extLst>
          </p:cNvPr>
          <p:cNvSpPr txBox="1"/>
          <p:nvPr/>
        </p:nvSpPr>
        <p:spPr>
          <a:xfrm>
            <a:off x="9579159" y="4527098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15</a:t>
            </a:r>
            <a:r>
              <a:rPr lang="ru-RU" sz="1050" b="0" dirty="0"/>
              <a:t>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5" name="TextBox 176">
            <a:extLst>
              <a:ext uri="{FF2B5EF4-FFF2-40B4-BE49-F238E27FC236}">
                <a16:creationId xmlns:a16="http://schemas.microsoft.com/office/drawing/2014/main" id="{DFFFAC4B-569C-4844-858A-2DF1127C1216}"/>
              </a:ext>
            </a:extLst>
          </p:cNvPr>
          <p:cNvSpPr txBox="1"/>
          <p:nvPr/>
        </p:nvSpPr>
        <p:spPr>
          <a:xfrm>
            <a:off x="10701517" y="453671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&gt;15</a:t>
            </a:r>
            <a:r>
              <a:rPr lang="ru-RU" sz="1050" b="0" dirty="0"/>
              <a:t>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5" name="TextBox 176">
            <a:extLst>
              <a:ext uri="{FF2B5EF4-FFF2-40B4-BE49-F238E27FC236}">
                <a16:creationId xmlns:a16="http://schemas.microsoft.com/office/drawing/2014/main" id="{9599C1BA-8D6A-4156-BF94-3B950F874C59}"/>
              </a:ext>
            </a:extLst>
          </p:cNvPr>
          <p:cNvSpPr txBox="1"/>
          <p:nvPr/>
        </p:nvSpPr>
        <p:spPr>
          <a:xfrm>
            <a:off x="448376" y="5776441"/>
            <a:ext cx="1513667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Помещения</a:t>
            </a:r>
            <a:br>
              <a:rPr lang="en-US" sz="1200" b="0" dirty="0"/>
            </a:br>
            <a:r>
              <a:rPr lang="ru-RU" sz="1200" b="0" dirty="0"/>
              <a:t>с агрессивной средой</a:t>
            </a: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B76B134-F4E9-4E9D-8B27-084A45FB33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5560956" y="5051041"/>
            <a:ext cx="1252548" cy="1262458"/>
          </a:xfrm>
          <a:prstGeom prst="rect">
            <a:avLst/>
          </a:prstGeom>
          <a:solidFill>
            <a:srgbClr val="D9D9D9"/>
          </a:solidFill>
          <a:ln>
            <a:solidFill>
              <a:schemeClr val="accent5"/>
            </a:solidFill>
          </a:ln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B9B5D3B1-318B-4669-A436-57A395CD4512}"/>
              </a:ext>
            </a:extLst>
          </p:cNvPr>
          <p:cNvSpPr txBox="1"/>
          <p:nvPr/>
        </p:nvSpPr>
        <p:spPr>
          <a:xfrm>
            <a:off x="6831197" y="5000457"/>
            <a:ext cx="187131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 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FPL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56" name="TextBox 176">
            <a:extLst>
              <a:ext uri="{FF2B5EF4-FFF2-40B4-BE49-F238E27FC236}">
                <a16:creationId xmlns:a16="http://schemas.microsoft.com/office/drawing/2014/main" id="{8AA55C42-305D-49A5-A72E-FC15C6F06AD8}"/>
              </a:ext>
            </a:extLst>
          </p:cNvPr>
          <p:cNvSpPr txBox="1"/>
          <p:nvPr/>
        </p:nvSpPr>
        <p:spPr>
          <a:xfrm>
            <a:off x="6928393" y="5543948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12</a:t>
            </a:r>
            <a:r>
              <a:rPr lang="ru-RU" sz="1200" dirty="0"/>
              <a:t> - </a:t>
            </a:r>
            <a:r>
              <a:rPr lang="en-US" sz="1200" dirty="0"/>
              <a:t>82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57" name="TextBox 176">
            <a:extLst>
              <a:ext uri="{FF2B5EF4-FFF2-40B4-BE49-F238E27FC236}">
                <a16:creationId xmlns:a16="http://schemas.microsoft.com/office/drawing/2014/main" id="{D028412D-77FA-42CF-9849-C804AAA9601D}"/>
              </a:ext>
            </a:extLst>
          </p:cNvPr>
          <p:cNvSpPr txBox="1"/>
          <p:nvPr/>
        </p:nvSpPr>
        <p:spPr>
          <a:xfrm>
            <a:off x="6928393" y="5924416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3</a:t>
            </a:r>
            <a:r>
              <a:rPr lang="ru-RU" sz="1200" dirty="0"/>
              <a:t>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58" name="TextBox 176">
            <a:extLst>
              <a:ext uri="{FF2B5EF4-FFF2-40B4-BE49-F238E27FC236}">
                <a16:creationId xmlns:a16="http://schemas.microsoft.com/office/drawing/2014/main" id="{D913D8AA-D59B-4491-97F2-80E9DE31134D}"/>
              </a:ext>
            </a:extLst>
          </p:cNvPr>
          <p:cNvSpPr txBox="1"/>
          <p:nvPr/>
        </p:nvSpPr>
        <p:spPr>
          <a:xfrm>
            <a:off x="5573841" y="6440381"/>
            <a:ext cx="1251217" cy="161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в реестре РЭП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FC3D4F3-A0D2-46F3-82A3-D9B85864871F}"/>
              </a:ext>
            </a:extLst>
          </p:cNvPr>
          <p:cNvSpPr txBox="1"/>
          <p:nvPr/>
        </p:nvSpPr>
        <p:spPr>
          <a:xfrm>
            <a:off x="334963" y="5019311"/>
            <a:ext cx="151366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Проектные решения</a:t>
            </a:r>
          </a:p>
        </p:txBody>
      </p:sp>
    </p:spTree>
    <p:extLst>
      <p:ext uri="{BB962C8B-B14F-4D97-AF65-F5344CB8AC3E}">
        <p14:creationId xmlns:p14="http://schemas.microsoft.com/office/powerpoint/2010/main" val="922661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DF3E5CD9-44E5-4E06-9AC0-5C1C9A32E35B}"/>
              </a:ext>
            </a:extLst>
          </p:cNvPr>
          <p:cNvSpPr txBox="1">
            <a:spLocks/>
          </p:cNvSpPr>
          <p:nvPr/>
        </p:nvSpPr>
        <p:spPr>
          <a:xfrm>
            <a:off x="275192" y="241876"/>
            <a:ext cx="9016853" cy="930130"/>
          </a:xfrm>
          <a:prstGeom prst="rect">
            <a:avLst/>
          </a:prstGeom>
        </p:spPr>
        <p:txBody>
          <a:bodyPr lIns="72000" tIns="180000" rIns="0"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0" dirty="0"/>
              <a:t>ВИДЫ ОРГАНИЗАЦИИ</a:t>
            </a:r>
            <a:br>
              <a:rPr lang="ru-RU" sz="2800" b="0" dirty="0"/>
            </a:br>
            <a:r>
              <a:rPr lang="ru-RU" sz="2800" b="0" dirty="0"/>
              <a:t>АВАРИЙНОГО ОСВЕЩЕНИЯ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0607EB5-4B1C-4ACB-ACE4-3DAB553456FA}"/>
              </a:ext>
            </a:extLst>
          </p:cNvPr>
          <p:cNvSpPr/>
          <p:nvPr/>
        </p:nvSpPr>
        <p:spPr>
          <a:xfrm>
            <a:off x="335371" y="1655337"/>
            <a:ext cx="3557388" cy="17740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E786584-3D76-4E78-9F2C-74CA5F00CED9}"/>
              </a:ext>
            </a:extLst>
          </p:cNvPr>
          <p:cNvSpPr/>
          <p:nvPr/>
        </p:nvSpPr>
        <p:spPr>
          <a:xfrm>
            <a:off x="5338313" y="1654983"/>
            <a:ext cx="3557388" cy="17740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0E2336-5C41-4E14-8789-7726F9B698BA}"/>
              </a:ext>
            </a:extLst>
          </p:cNvPr>
          <p:cNvSpPr txBox="1"/>
          <p:nvPr/>
        </p:nvSpPr>
        <p:spPr>
          <a:xfrm>
            <a:off x="227700" y="2168950"/>
            <a:ext cx="17102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F7CD3D-30B8-4C7F-9407-17E9810E8780}"/>
              </a:ext>
            </a:extLst>
          </p:cNvPr>
          <p:cNvSpPr txBox="1"/>
          <p:nvPr/>
        </p:nvSpPr>
        <p:spPr>
          <a:xfrm>
            <a:off x="5164136" y="2159262"/>
            <a:ext cx="17102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48E973-B314-41AC-AF3B-872F614E6972}"/>
              </a:ext>
            </a:extLst>
          </p:cNvPr>
          <p:cNvSpPr txBox="1"/>
          <p:nvPr/>
        </p:nvSpPr>
        <p:spPr>
          <a:xfrm>
            <a:off x="334963" y="1651432"/>
            <a:ext cx="27382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НИЗКОВОЛЬТНОЕ </a:t>
            </a:r>
            <a:br>
              <a:rPr lang="ru-RU" sz="2000" b="1" dirty="0"/>
            </a:br>
            <a:r>
              <a:rPr lang="ru-RU" sz="2000" b="1" dirty="0"/>
              <a:t>ПИТАНИЕ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269257-2533-4B60-AD14-D80DB99C9182}"/>
              </a:ext>
            </a:extLst>
          </p:cNvPr>
          <p:cNvSpPr txBox="1"/>
          <p:nvPr/>
        </p:nvSpPr>
        <p:spPr>
          <a:xfrm>
            <a:off x="5340903" y="1651342"/>
            <a:ext cx="29562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БЛОК АВАРИЙНОГО</a:t>
            </a:r>
            <a:br>
              <a:rPr lang="ru-RU" sz="2000" b="1" dirty="0"/>
            </a:br>
            <a:r>
              <a:rPr lang="ru-RU" sz="2000" b="1" dirty="0"/>
              <a:t>ПИТАНИЯ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74C50F-BB9E-4DA7-B24D-CBC504241F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7976" y="1829155"/>
            <a:ext cx="1282284" cy="16002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28E823-7F0D-46B4-8509-482A1DCAD4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7611602" y="2149113"/>
            <a:ext cx="1600200" cy="95957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42CBB17-27F6-4227-B9BD-F3F5DC3BF41C}"/>
              </a:ext>
            </a:extLst>
          </p:cNvPr>
          <p:cNvSpPr txBox="1"/>
          <p:nvPr/>
        </p:nvSpPr>
        <p:spPr>
          <a:xfrm>
            <a:off x="940606" y="2355413"/>
            <a:ext cx="1889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Обеспечивает продолжение работы при нарушении питания рабочего освещения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EA8707C-AB3B-4207-B0B8-0335B51A4E07}"/>
              </a:ext>
            </a:extLst>
          </p:cNvPr>
          <p:cNvSpPr txBox="1"/>
          <p:nvPr/>
        </p:nvSpPr>
        <p:spPr>
          <a:xfrm>
            <a:off x="6125237" y="2452095"/>
            <a:ext cx="1839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Обеспечивает нужную видимость при нештатных ситуациях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DF37D5-50AB-4EFC-9E0C-753505588F3A}"/>
              </a:ext>
            </a:extLst>
          </p:cNvPr>
          <p:cNvSpPr txBox="1"/>
          <p:nvPr/>
        </p:nvSpPr>
        <p:spPr>
          <a:xfrm>
            <a:off x="248737" y="4730480"/>
            <a:ext cx="207212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Нормативная база</a:t>
            </a:r>
          </a:p>
        </p:txBody>
      </p:sp>
      <p:sp>
        <p:nvSpPr>
          <p:cNvPr id="20" name="TextBox 176">
            <a:extLst>
              <a:ext uri="{FF2B5EF4-FFF2-40B4-BE49-F238E27FC236}">
                <a16:creationId xmlns:a16="http://schemas.microsoft.com/office/drawing/2014/main" id="{EA49BD49-7C86-43A8-B227-A641C84A17AB}"/>
              </a:ext>
            </a:extLst>
          </p:cNvPr>
          <p:cNvSpPr txBox="1"/>
          <p:nvPr/>
        </p:nvSpPr>
        <p:spPr>
          <a:xfrm>
            <a:off x="334962" y="5120594"/>
            <a:ext cx="2072123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ГОСТ </a:t>
            </a:r>
            <a:r>
              <a:rPr lang="en-US" sz="1200" b="0" dirty="0"/>
              <a:t>IEC 60598-2-22-2012</a:t>
            </a:r>
            <a:endParaRPr lang="ru-RU" sz="1200" b="0" dirty="0"/>
          </a:p>
        </p:txBody>
      </p:sp>
      <p:sp>
        <p:nvSpPr>
          <p:cNvPr id="21" name="TextBox 176">
            <a:extLst>
              <a:ext uri="{FF2B5EF4-FFF2-40B4-BE49-F238E27FC236}">
                <a16:creationId xmlns:a16="http://schemas.microsoft.com/office/drawing/2014/main" id="{5715AD37-5A07-4E85-9B55-35FD51DFEA3A}"/>
              </a:ext>
            </a:extLst>
          </p:cNvPr>
          <p:cNvSpPr txBox="1"/>
          <p:nvPr/>
        </p:nvSpPr>
        <p:spPr>
          <a:xfrm>
            <a:off x="334963" y="5684508"/>
            <a:ext cx="1572214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ГОСТ 27900-88</a:t>
            </a:r>
            <a:endParaRPr lang="en-US" sz="1200" b="0" dirty="0"/>
          </a:p>
        </p:txBody>
      </p:sp>
      <p:sp>
        <p:nvSpPr>
          <p:cNvPr id="23" name="TextBox 176">
            <a:extLst>
              <a:ext uri="{FF2B5EF4-FFF2-40B4-BE49-F238E27FC236}">
                <a16:creationId xmlns:a16="http://schemas.microsoft.com/office/drawing/2014/main" id="{BA8DEAE7-2D75-4097-B9DC-3A1D8CCE2B8E}"/>
              </a:ext>
            </a:extLst>
          </p:cNvPr>
          <p:cNvSpPr txBox="1"/>
          <p:nvPr/>
        </p:nvSpPr>
        <p:spPr>
          <a:xfrm>
            <a:off x="334963" y="6283254"/>
            <a:ext cx="1461265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СП 52.13330.</a:t>
            </a:r>
            <a:r>
              <a:rPr lang="en-US" sz="1200" b="0" dirty="0"/>
              <a:t>20</a:t>
            </a:r>
            <a:r>
              <a:rPr lang="ru-RU" sz="1200" b="0" dirty="0"/>
              <a:t>16</a:t>
            </a:r>
          </a:p>
        </p:txBody>
      </p:sp>
      <p:sp>
        <p:nvSpPr>
          <p:cNvPr id="26" name="TextBox 176">
            <a:extLst>
              <a:ext uri="{FF2B5EF4-FFF2-40B4-BE49-F238E27FC236}">
                <a16:creationId xmlns:a16="http://schemas.microsoft.com/office/drawing/2014/main" id="{4F1C4A7D-8D2D-45BC-B5CB-51928927067B}"/>
              </a:ext>
            </a:extLst>
          </p:cNvPr>
          <p:cNvSpPr txBox="1"/>
          <p:nvPr/>
        </p:nvSpPr>
        <p:spPr>
          <a:xfrm>
            <a:off x="2504077" y="5120594"/>
            <a:ext cx="266005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000" b="0" dirty="0"/>
              <a:t>Частные требования.</a:t>
            </a:r>
            <a:br>
              <a:rPr lang="ru-RU" sz="1000" b="0" dirty="0"/>
            </a:br>
            <a:r>
              <a:rPr lang="ru-RU" sz="1000" b="0" dirty="0"/>
              <a:t>Светильники для аварийного освещения</a:t>
            </a:r>
          </a:p>
        </p:txBody>
      </p:sp>
      <p:sp>
        <p:nvSpPr>
          <p:cNvPr id="28" name="TextBox 176">
            <a:extLst>
              <a:ext uri="{FF2B5EF4-FFF2-40B4-BE49-F238E27FC236}">
                <a16:creationId xmlns:a16="http://schemas.microsoft.com/office/drawing/2014/main" id="{8681FF62-A1A3-4D90-998F-A2E48BA3E347}"/>
              </a:ext>
            </a:extLst>
          </p:cNvPr>
          <p:cNvSpPr txBox="1"/>
          <p:nvPr/>
        </p:nvSpPr>
        <p:spPr>
          <a:xfrm>
            <a:off x="2504076" y="5684656"/>
            <a:ext cx="266005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000" b="0" dirty="0"/>
              <a:t>Светильники для аварийного освещения. Технические требования</a:t>
            </a:r>
          </a:p>
        </p:txBody>
      </p:sp>
      <p:sp>
        <p:nvSpPr>
          <p:cNvPr id="29" name="TextBox 176">
            <a:extLst>
              <a:ext uri="{FF2B5EF4-FFF2-40B4-BE49-F238E27FC236}">
                <a16:creationId xmlns:a16="http://schemas.microsoft.com/office/drawing/2014/main" id="{7EC09669-03D7-4779-97D2-058DC92A583E}"/>
              </a:ext>
            </a:extLst>
          </p:cNvPr>
          <p:cNvSpPr txBox="1"/>
          <p:nvPr/>
        </p:nvSpPr>
        <p:spPr>
          <a:xfrm>
            <a:off x="2504076" y="6283254"/>
            <a:ext cx="241946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000" b="0" dirty="0"/>
              <a:t>Свод правил. Естественное</a:t>
            </a:r>
            <a:br>
              <a:rPr lang="en-US" sz="1000" b="0" dirty="0"/>
            </a:br>
            <a:r>
              <a:rPr lang="ru-RU" sz="1000" b="0" dirty="0"/>
              <a:t>и иску</a:t>
            </a:r>
            <a:r>
              <a:rPr lang="en-US" sz="1000" b="0" dirty="0"/>
              <a:t>c</a:t>
            </a:r>
            <a:r>
              <a:rPr lang="ru-RU" sz="1000" b="0" dirty="0" err="1"/>
              <a:t>ственное</a:t>
            </a:r>
            <a:r>
              <a:rPr lang="ru-RU" sz="1000" b="0" dirty="0"/>
              <a:t> освещение</a:t>
            </a:r>
          </a:p>
        </p:txBody>
      </p:sp>
      <p:sp>
        <p:nvSpPr>
          <p:cNvPr id="45" name="Текст 3">
            <a:extLst>
              <a:ext uri="{FF2B5EF4-FFF2-40B4-BE49-F238E27FC236}">
                <a16:creationId xmlns:a16="http://schemas.microsoft.com/office/drawing/2014/main" id="{3344C023-2CD1-435C-88AC-6522C11D4530}"/>
              </a:ext>
            </a:extLst>
          </p:cNvPr>
          <p:cNvSpPr txBox="1">
            <a:spLocks/>
          </p:cNvSpPr>
          <p:nvPr/>
        </p:nvSpPr>
        <p:spPr>
          <a:xfrm>
            <a:off x="334962" y="3779120"/>
            <a:ext cx="5191142" cy="726959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Освещение путей эвакуации</a:t>
            </a:r>
            <a:r>
              <a:rPr lang="en-US" dirty="0">
                <a:solidFill>
                  <a:schemeClr val="accent1"/>
                </a:solidFill>
                <a:ea typeface="Cambria" panose="02040503050406030204" pitchFamily="18" charset="0"/>
              </a:rPr>
              <a:t>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(0,5 - 1 </a:t>
            </a:r>
            <a:r>
              <a:rPr lang="ru-RU" b="1" dirty="0" err="1">
                <a:solidFill>
                  <a:schemeClr val="accent1"/>
                </a:solidFill>
                <a:ea typeface="Cambria" panose="02040503050406030204" pitchFamily="18" charset="0"/>
              </a:rPr>
              <a:t>лк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)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 err="1">
                <a:solidFill>
                  <a:schemeClr val="accent1"/>
                </a:solidFill>
                <a:ea typeface="Cambria" panose="02040503050406030204" pitchFamily="18" charset="0"/>
              </a:rPr>
              <a:t>Антипаническое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 освещение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(0,5 - 1 </a:t>
            </a:r>
            <a:r>
              <a:rPr lang="ru-RU" b="1" dirty="0" err="1">
                <a:solidFill>
                  <a:schemeClr val="accent1"/>
                </a:solidFill>
                <a:ea typeface="Cambria" panose="02040503050406030204" pitchFamily="18" charset="0"/>
              </a:rPr>
              <a:t>лк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)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Освещение зон повышенной опасности </a:t>
            </a:r>
            <a:r>
              <a:rPr lang="ru-RU" b="1" dirty="0"/>
              <a:t>(10% и не менее 15 </a:t>
            </a:r>
            <a:r>
              <a:rPr lang="ru-RU" b="1" dirty="0" err="1"/>
              <a:t>лк</a:t>
            </a:r>
            <a:r>
              <a:rPr lang="ru-RU" b="1" dirty="0"/>
              <a:t>)</a:t>
            </a: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0ACDEC-1077-404D-8CE0-43F7BE0C41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4778" y="4476830"/>
            <a:ext cx="4227222" cy="23811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2B1938E-5437-4333-9000-BE1565C55B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1983" y="4539507"/>
            <a:ext cx="1981846" cy="231849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9FEFA41-2023-4B67-9BEA-2E1248F53C88}"/>
              </a:ext>
            </a:extLst>
          </p:cNvPr>
          <p:cNvSpPr txBox="1"/>
          <p:nvPr/>
        </p:nvSpPr>
        <p:spPr>
          <a:xfrm>
            <a:off x="9492178" y="1617919"/>
            <a:ext cx="25263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cs typeface="Arial" panose="020B0604020202020204" pitchFamily="34" charset="0"/>
              </a:rPr>
              <a:t>СП 439.1325800.2018</a:t>
            </a:r>
          </a:p>
          <a:p>
            <a:r>
              <a:rPr lang="ru-RU" sz="1400" dirty="0">
                <a:cs typeface="Arial" panose="020B0604020202020204" pitchFamily="34" charset="0"/>
              </a:rPr>
              <a:t>Правила проектирования аварийного освещения</a:t>
            </a:r>
            <a:endParaRPr lang="en-US" sz="1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522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8E4AEB29-8E4F-44AD-81BA-921DAC603BAC}"/>
              </a:ext>
            </a:extLst>
          </p:cNvPr>
          <p:cNvSpPr/>
          <p:nvPr/>
        </p:nvSpPr>
        <p:spPr>
          <a:xfrm>
            <a:off x="2928049" y="4826817"/>
            <a:ext cx="711266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21CFC9-2981-4EEE-841C-25AFCBF333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2058" y="4819215"/>
            <a:ext cx="718107" cy="750391"/>
          </a:xfrm>
          <a:prstGeom prst="rect">
            <a:avLst/>
          </a:prstGeom>
        </p:spPr>
      </p:pic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EC073BAE-E9D5-4012-87DE-09255ADD49A7}"/>
              </a:ext>
            </a:extLst>
          </p:cNvPr>
          <p:cNvSpPr/>
          <p:nvPr/>
        </p:nvSpPr>
        <p:spPr>
          <a:xfrm>
            <a:off x="347371" y="1264165"/>
            <a:ext cx="719430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C97961B6-EA3E-4936-9FC0-AE8F7B7C0BFB}"/>
              </a:ext>
            </a:extLst>
          </p:cNvPr>
          <p:cNvSpPr/>
          <p:nvPr/>
        </p:nvSpPr>
        <p:spPr>
          <a:xfrm>
            <a:off x="343072" y="2148147"/>
            <a:ext cx="731838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D7DC9DC-BA82-49FB-84CD-C76959578728}"/>
              </a:ext>
            </a:extLst>
          </p:cNvPr>
          <p:cNvSpPr txBox="1"/>
          <p:nvPr/>
        </p:nvSpPr>
        <p:spPr>
          <a:xfrm>
            <a:off x="1162051" y="1258324"/>
            <a:ext cx="1123553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L-PIXEL EM</a:t>
            </a:r>
            <a:endParaRPr lang="ru-RU" sz="11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79" name="TextBox 176">
            <a:extLst>
              <a:ext uri="{FF2B5EF4-FFF2-40B4-BE49-F238E27FC236}">
                <a16:creationId xmlns:a16="http://schemas.microsoft.com/office/drawing/2014/main" id="{DFB8BB0A-2944-45A0-95D0-818EA377C715}"/>
              </a:ext>
            </a:extLst>
          </p:cNvPr>
          <p:cNvSpPr txBox="1"/>
          <p:nvPr/>
        </p:nvSpPr>
        <p:spPr>
          <a:xfrm>
            <a:off x="1258910" y="1625848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50</a:t>
            </a:r>
            <a:r>
              <a:rPr lang="ru-RU" sz="1200" dirty="0"/>
              <a:t> - </a:t>
            </a:r>
            <a:r>
              <a:rPr lang="en-US" sz="1200" dirty="0"/>
              <a:t>3</a:t>
            </a:r>
            <a:r>
              <a:rPr lang="ru-RU" sz="1200" dirty="0"/>
              <a:t>00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A9F4E18-5C69-4596-A556-428FEE292ADA}"/>
              </a:ext>
            </a:extLst>
          </p:cNvPr>
          <p:cNvSpPr txBox="1"/>
          <p:nvPr/>
        </p:nvSpPr>
        <p:spPr>
          <a:xfrm>
            <a:off x="1166167" y="2178551"/>
            <a:ext cx="1714823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L-INDUSTRY</a:t>
            </a:r>
            <a:br>
              <a:rPr lang="en-US" sz="11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II EM</a:t>
            </a:r>
            <a:endParaRPr lang="ru-RU" sz="11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97" name="TextBox 176">
            <a:extLst>
              <a:ext uri="{FF2B5EF4-FFF2-40B4-BE49-F238E27FC236}">
                <a16:creationId xmlns:a16="http://schemas.microsoft.com/office/drawing/2014/main" id="{AA65C39E-2CE8-47F6-B05A-95C7635B6D1E}"/>
              </a:ext>
            </a:extLst>
          </p:cNvPr>
          <p:cNvSpPr txBox="1"/>
          <p:nvPr/>
        </p:nvSpPr>
        <p:spPr>
          <a:xfrm>
            <a:off x="1267018" y="2534502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71</a:t>
            </a:r>
            <a:r>
              <a:rPr lang="ru-RU" sz="1200" dirty="0"/>
              <a:t> - </a:t>
            </a:r>
            <a:r>
              <a:rPr lang="en-US" sz="1200" dirty="0"/>
              <a:t>12</a:t>
            </a:r>
            <a:r>
              <a:rPr lang="ru-RU" sz="1200" dirty="0"/>
              <a:t>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15227A-2555-4978-8381-0DBCA105B9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083" y="4802325"/>
            <a:ext cx="2090917" cy="21012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15AB16-20FA-4AD6-9CFF-4A036DC14F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963" y="1258324"/>
            <a:ext cx="731838" cy="6972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D0242C-4974-43B5-8330-5DAADB0376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480" r="20479"/>
          <a:stretch/>
        </p:blipFill>
        <p:spPr>
          <a:xfrm>
            <a:off x="355478" y="2156901"/>
            <a:ext cx="719431" cy="697231"/>
          </a:xfrm>
          <a:prstGeom prst="rect">
            <a:avLst/>
          </a:prstGeom>
        </p:spPr>
      </p:pic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F82C9540-E5C6-4DB4-A12A-0756226DF892}"/>
              </a:ext>
            </a:extLst>
          </p:cNvPr>
          <p:cNvSpPr/>
          <p:nvPr/>
        </p:nvSpPr>
        <p:spPr>
          <a:xfrm>
            <a:off x="343072" y="3037046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E897EFAD-A345-4CDC-A2FC-E8D9D712FC55}"/>
              </a:ext>
            </a:extLst>
          </p:cNvPr>
          <p:cNvSpPr/>
          <p:nvPr/>
        </p:nvSpPr>
        <p:spPr>
          <a:xfrm>
            <a:off x="341673" y="3925945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48F7E199-1FAA-4DBE-93BB-364CA7D9B4A0}"/>
              </a:ext>
            </a:extLst>
          </p:cNvPr>
          <p:cNvSpPr/>
          <p:nvPr/>
        </p:nvSpPr>
        <p:spPr>
          <a:xfrm>
            <a:off x="334963" y="4809927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id="{A003362F-9636-40E8-8F9A-3211E541034A}"/>
              </a:ext>
            </a:extLst>
          </p:cNvPr>
          <p:cNvSpPr/>
          <p:nvPr/>
        </p:nvSpPr>
        <p:spPr>
          <a:xfrm>
            <a:off x="334963" y="5649445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0032F0A-E422-4419-A7D3-B5213F886218}"/>
              </a:ext>
            </a:extLst>
          </p:cNvPr>
          <p:cNvSpPr txBox="1"/>
          <p:nvPr/>
        </p:nvSpPr>
        <p:spPr>
          <a:xfrm>
            <a:off x="1162051" y="3023886"/>
            <a:ext cx="1720722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L-INDUSTRY</a:t>
            </a:r>
            <a:br>
              <a:rPr lang="en-US" sz="11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TURBINE EM</a:t>
            </a:r>
            <a:endParaRPr lang="ru-RU" sz="11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89" name="TextBox 176">
            <a:extLst>
              <a:ext uri="{FF2B5EF4-FFF2-40B4-BE49-F238E27FC236}">
                <a16:creationId xmlns:a16="http://schemas.microsoft.com/office/drawing/2014/main" id="{92D09C8F-B662-428C-9C4C-782D9FD3F66D}"/>
              </a:ext>
            </a:extLst>
          </p:cNvPr>
          <p:cNvSpPr txBox="1"/>
          <p:nvPr/>
        </p:nvSpPr>
        <p:spPr>
          <a:xfrm>
            <a:off x="1258910" y="3391411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50</a:t>
            </a:r>
            <a:r>
              <a:rPr lang="ru-RU" sz="1200" dirty="0"/>
              <a:t> - </a:t>
            </a:r>
            <a:r>
              <a:rPr lang="en-US" sz="1200" dirty="0"/>
              <a:t>36</a:t>
            </a:r>
            <a:r>
              <a:rPr lang="ru-RU" sz="1200" dirty="0"/>
              <a:t>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A279B48-F10F-4BC1-B60D-617440C81299}"/>
              </a:ext>
            </a:extLst>
          </p:cNvPr>
          <p:cNvSpPr txBox="1"/>
          <p:nvPr/>
        </p:nvSpPr>
        <p:spPr>
          <a:xfrm>
            <a:off x="1171110" y="3955205"/>
            <a:ext cx="1714823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L-TRADE II</a:t>
            </a:r>
            <a:br>
              <a:rPr lang="en-US" sz="11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EM</a:t>
            </a:r>
            <a:endParaRPr lang="ru-RU" sz="11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91" name="TextBox 176">
            <a:extLst>
              <a:ext uri="{FF2B5EF4-FFF2-40B4-BE49-F238E27FC236}">
                <a16:creationId xmlns:a16="http://schemas.microsoft.com/office/drawing/2014/main" id="{8213FADD-67C2-420B-A849-F8AD77102C9A}"/>
              </a:ext>
            </a:extLst>
          </p:cNvPr>
          <p:cNvSpPr txBox="1"/>
          <p:nvPr/>
        </p:nvSpPr>
        <p:spPr>
          <a:xfrm>
            <a:off x="1271961" y="4311156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19</a:t>
            </a:r>
            <a:r>
              <a:rPr lang="ru-RU" sz="1200" dirty="0"/>
              <a:t> - </a:t>
            </a:r>
            <a:r>
              <a:rPr lang="en-US" sz="1200" dirty="0"/>
              <a:t>112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C527A65-E278-4CED-94AD-2D81B1AE8260}"/>
              </a:ext>
            </a:extLst>
          </p:cNvPr>
          <p:cNvSpPr txBox="1"/>
          <p:nvPr/>
        </p:nvSpPr>
        <p:spPr>
          <a:xfrm>
            <a:off x="1162051" y="4802325"/>
            <a:ext cx="1123553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ДСО АБ</a:t>
            </a:r>
          </a:p>
        </p:txBody>
      </p:sp>
      <p:sp>
        <p:nvSpPr>
          <p:cNvPr id="93" name="TextBox 176">
            <a:extLst>
              <a:ext uri="{FF2B5EF4-FFF2-40B4-BE49-F238E27FC236}">
                <a16:creationId xmlns:a16="http://schemas.microsoft.com/office/drawing/2014/main" id="{71CC832A-E1CB-4E33-ABD8-E165FD12023F}"/>
              </a:ext>
            </a:extLst>
          </p:cNvPr>
          <p:cNvSpPr txBox="1"/>
          <p:nvPr/>
        </p:nvSpPr>
        <p:spPr>
          <a:xfrm>
            <a:off x="1258910" y="5169849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24 - 70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A5E9A507-4461-42B2-8EED-F804C3E28987}"/>
              </a:ext>
            </a:extLst>
          </p:cNvPr>
          <p:cNvSpPr txBox="1"/>
          <p:nvPr/>
        </p:nvSpPr>
        <p:spPr>
          <a:xfrm>
            <a:off x="1172509" y="5684262"/>
            <a:ext cx="1714823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L-FUSION</a:t>
            </a:r>
            <a:br>
              <a:rPr lang="en-US" sz="11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EM</a:t>
            </a:r>
            <a:endParaRPr lang="ru-RU" sz="11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122" name="TextBox 176">
            <a:extLst>
              <a:ext uri="{FF2B5EF4-FFF2-40B4-BE49-F238E27FC236}">
                <a16:creationId xmlns:a16="http://schemas.microsoft.com/office/drawing/2014/main" id="{C62F60D8-4D97-4F56-918F-15D77AC7CC38}"/>
              </a:ext>
            </a:extLst>
          </p:cNvPr>
          <p:cNvSpPr txBox="1"/>
          <p:nvPr/>
        </p:nvSpPr>
        <p:spPr>
          <a:xfrm>
            <a:off x="1273360" y="604021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30</a:t>
            </a:r>
            <a:r>
              <a:rPr lang="ru-RU" sz="1200" dirty="0"/>
              <a:t> - </a:t>
            </a:r>
            <a:r>
              <a:rPr lang="en-US" sz="1200" dirty="0"/>
              <a:t>100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A9CF7D19-DF83-4DC8-8033-9D8BC590E521}"/>
              </a:ext>
            </a:extLst>
          </p:cNvPr>
          <p:cNvSpPr/>
          <p:nvPr/>
        </p:nvSpPr>
        <p:spPr>
          <a:xfrm>
            <a:off x="2921284" y="1281055"/>
            <a:ext cx="719430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02D0F05F-97EF-4122-A70C-07DD2435C9C7}"/>
              </a:ext>
            </a:extLst>
          </p:cNvPr>
          <p:cNvSpPr/>
          <p:nvPr/>
        </p:nvSpPr>
        <p:spPr>
          <a:xfrm>
            <a:off x="2916985" y="2165037"/>
            <a:ext cx="731838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38F5397-7CE4-4E31-A980-9F6CA16FE338}"/>
              </a:ext>
            </a:extLst>
          </p:cNvPr>
          <p:cNvSpPr txBox="1"/>
          <p:nvPr/>
        </p:nvSpPr>
        <p:spPr>
          <a:xfrm>
            <a:off x="3735964" y="1275214"/>
            <a:ext cx="1725281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FPL </a:t>
            </a: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АБ</a:t>
            </a:r>
          </a:p>
        </p:txBody>
      </p:sp>
      <p:sp>
        <p:nvSpPr>
          <p:cNvPr id="80" name="TextBox 176">
            <a:extLst>
              <a:ext uri="{FF2B5EF4-FFF2-40B4-BE49-F238E27FC236}">
                <a16:creationId xmlns:a16="http://schemas.microsoft.com/office/drawing/2014/main" id="{613A25DE-353D-4EB7-8380-EB0CE35CA5C6}"/>
              </a:ext>
            </a:extLst>
          </p:cNvPr>
          <p:cNvSpPr txBox="1"/>
          <p:nvPr/>
        </p:nvSpPr>
        <p:spPr>
          <a:xfrm>
            <a:off x="3832823" y="1642738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24 - 70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7FDEFB70-DE03-4D21-8D52-A1B7928FD89A}"/>
              </a:ext>
            </a:extLst>
          </p:cNvPr>
          <p:cNvSpPr txBox="1"/>
          <p:nvPr/>
        </p:nvSpPr>
        <p:spPr>
          <a:xfrm>
            <a:off x="3740080" y="2195441"/>
            <a:ext cx="1550473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SVETECO NEW 8 EM</a:t>
            </a:r>
            <a:endParaRPr lang="ru-RU" sz="11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123" name="TextBox 176">
            <a:extLst>
              <a:ext uri="{FF2B5EF4-FFF2-40B4-BE49-F238E27FC236}">
                <a16:creationId xmlns:a16="http://schemas.microsoft.com/office/drawing/2014/main" id="{4EE41341-DA5F-4A2E-8D95-18D26DDF2760}"/>
              </a:ext>
            </a:extLst>
          </p:cNvPr>
          <p:cNvSpPr txBox="1"/>
          <p:nvPr/>
        </p:nvSpPr>
        <p:spPr>
          <a:xfrm>
            <a:off x="3840931" y="2551392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10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26" name="Прямоугольник 125">
            <a:extLst>
              <a:ext uri="{FF2B5EF4-FFF2-40B4-BE49-F238E27FC236}">
                <a16:creationId xmlns:a16="http://schemas.microsoft.com/office/drawing/2014/main" id="{7395E284-EEB9-460E-B643-7248CF609608}"/>
              </a:ext>
            </a:extLst>
          </p:cNvPr>
          <p:cNvSpPr/>
          <p:nvPr/>
        </p:nvSpPr>
        <p:spPr>
          <a:xfrm>
            <a:off x="2923695" y="3959240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27" name="Прямоугольник 126">
            <a:extLst>
              <a:ext uri="{FF2B5EF4-FFF2-40B4-BE49-F238E27FC236}">
                <a16:creationId xmlns:a16="http://schemas.microsoft.com/office/drawing/2014/main" id="{F6091B7E-4827-4508-A66A-C0EE5EB7C385}"/>
              </a:ext>
            </a:extLst>
          </p:cNvPr>
          <p:cNvSpPr/>
          <p:nvPr/>
        </p:nvSpPr>
        <p:spPr>
          <a:xfrm>
            <a:off x="2915586" y="3055433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1BF9DC31-0399-4E69-A6BE-B1C0E46971EA}"/>
              </a:ext>
            </a:extLst>
          </p:cNvPr>
          <p:cNvSpPr txBox="1"/>
          <p:nvPr/>
        </p:nvSpPr>
        <p:spPr>
          <a:xfrm>
            <a:off x="3742674" y="3946081"/>
            <a:ext cx="1412989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ДВО АБ</a:t>
            </a:r>
          </a:p>
        </p:txBody>
      </p:sp>
      <p:sp>
        <p:nvSpPr>
          <p:cNvPr id="131" name="TextBox 176">
            <a:extLst>
              <a:ext uri="{FF2B5EF4-FFF2-40B4-BE49-F238E27FC236}">
                <a16:creationId xmlns:a16="http://schemas.microsoft.com/office/drawing/2014/main" id="{9813D1FF-05AC-479C-8EC9-F311220DDC6D}"/>
              </a:ext>
            </a:extLst>
          </p:cNvPr>
          <p:cNvSpPr txBox="1"/>
          <p:nvPr/>
        </p:nvSpPr>
        <p:spPr>
          <a:xfrm>
            <a:off x="3839533" y="4313605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22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E3CAD633-73FB-47E2-8032-D138D11F03B8}"/>
              </a:ext>
            </a:extLst>
          </p:cNvPr>
          <p:cNvSpPr txBox="1"/>
          <p:nvPr/>
        </p:nvSpPr>
        <p:spPr>
          <a:xfrm>
            <a:off x="3745023" y="3084693"/>
            <a:ext cx="1408145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CCB </a:t>
            </a: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АБ</a:t>
            </a:r>
          </a:p>
        </p:txBody>
      </p:sp>
      <p:sp>
        <p:nvSpPr>
          <p:cNvPr id="133" name="TextBox 176">
            <a:extLst>
              <a:ext uri="{FF2B5EF4-FFF2-40B4-BE49-F238E27FC236}">
                <a16:creationId xmlns:a16="http://schemas.microsoft.com/office/drawing/2014/main" id="{D000D0D1-649D-454D-8812-92DAB5BC1718}"/>
              </a:ext>
            </a:extLst>
          </p:cNvPr>
          <p:cNvSpPr txBox="1"/>
          <p:nvPr/>
        </p:nvSpPr>
        <p:spPr>
          <a:xfrm>
            <a:off x="3845874" y="3440644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26 - 35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5EB25990-2BAC-4FDA-902F-D0DC82F08773}"/>
              </a:ext>
            </a:extLst>
          </p:cNvPr>
          <p:cNvSpPr txBox="1"/>
          <p:nvPr/>
        </p:nvSpPr>
        <p:spPr>
          <a:xfrm>
            <a:off x="3735964" y="4819215"/>
            <a:ext cx="1352785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RADIAN NEW EM</a:t>
            </a:r>
          </a:p>
        </p:txBody>
      </p:sp>
      <p:sp>
        <p:nvSpPr>
          <p:cNvPr id="135" name="TextBox 176">
            <a:extLst>
              <a:ext uri="{FF2B5EF4-FFF2-40B4-BE49-F238E27FC236}">
                <a16:creationId xmlns:a16="http://schemas.microsoft.com/office/drawing/2014/main" id="{002D2FA2-3F15-40E3-9C8E-AFF9CC742CFB}"/>
              </a:ext>
            </a:extLst>
          </p:cNvPr>
          <p:cNvSpPr txBox="1"/>
          <p:nvPr/>
        </p:nvSpPr>
        <p:spPr>
          <a:xfrm>
            <a:off x="3832823" y="5186739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23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A63978-34EE-4D85-B9BE-2AA42B9ED2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513" y="3041963"/>
            <a:ext cx="731838" cy="7311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688EB6-D213-45B5-B1D0-3A22C18D8F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962" y="3925946"/>
            <a:ext cx="717389" cy="744364"/>
          </a:xfrm>
          <a:prstGeom prst="rect">
            <a:avLst/>
          </a:prstGeom>
        </p:spPr>
      </p:pic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E51F85F6-F2E2-41A6-972C-1FADC99EF6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673" y="4919356"/>
            <a:ext cx="718106" cy="5863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1F60333-499A-4B32-9AA2-63BE17E0B41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180" t="8365" r="9897" b="42976"/>
          <a:stretch/>
        </p:blipFill>
        <p:spPr>
          <a:xfrm>
            <a:off x="334963" y="5649445"/>
            <a:ext cx="717388" cy="7293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8BCEED3-A4A4-42AA-AA86-063A09F85E3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875203" y="4017911"/>
            <a:ext cx="731167" cy="65040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4E46A31-7771-4849-902F-1E392F5A938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36217" y="2299258"/>
            <a:ext cx="619856" cy="46111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66FBA07-6867-4E3C-B361-393C5AD93F6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7996" y="3055433"/>
            <a:ext cx="682169" cy="723765"/>
          </a:xfrm>
          <a:prstGeom prst="rect">
            <a:avLst/>
          </a:prstGeom>
        </p:spPr>
      </p:pic>
      <p:sp>
        <p:nvSpPr>
          <p:cNvPr id="139" name="Прямоугольник 138">
            <a:extLst>
              <a:ext uri="{FF2B5EF4-FFF2-40B4-BE49-F238E27FC236}">
                <a16:creationId xmlns:a16="http://schemas.microsoft.com/office/drawing/2014/main" id="{58D95395-0FDE-4A6B-855E-DA883B088E61}"/>
              </a:ext>
            </a:extLst>
          </p:cNvPr>
          <p:cNvSpPr/>
          <p:nvPr/>
        </p:nvSpPr>
        <p:spPr>
          <a:xfrm rot="20794068">
            <a:off x="8650213" y="1194077"/>
            <a:ext cx="731838" cy="736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169EEA46-5BD9-4634-877D-E49BD9F8309A}"/>
              </a:ext>
            </a:extLst>
          </p:cNvPr>
          <p:cNvSpPr txBox="1"/>
          <p:nvPr/>
        </p:nvSpPr>
        <p:spPr>
          <a:xfrm>
            <a:off x="8429170" y="4793557"/>
            <a:ext cx="1717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cs typeface="Arial" panose="020B0604020202020204" pitchFamily="34" charset="0"/>
              </a:rPr>
              <a:t>Время работы</a:t>
            </a:r>
            <a:br>
              <a:rPr lang="ru-RU" sz="1600" dirty="0">
                <a:cs typeface="Arial" panose="020B0604020202020204" pitchFamily="34" charset="0"/>
              </a:rPr>
            </a:br>
            <a:r>
              <a:rPr lang="ru-RU" sz="1600" dirty="0">
                <a:cs typeface="Arial" panose="020B0604020202020204" pitchFamily="34" charset="0"/>
              </a:rPr>
              <a:t>в аварийном режиме: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7812BF8A-80BC-4466-B9C1-23E3565C4D7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2930873" y="1307242"/>
            <a:ext cx="713784" cy="719431"/>
          </a:xfrm>
          <a:prstGeom prst="rect">
            <a:avLst/>
          </a:prstGeom>
        </p:spPr>
      </p:pic>
      <p:sp>
        <p:nvSpPr>
          <p:cNvPr id="63" name="Заголовок 17">
            <a:extLst>
              <a:ext uri="{FF2B5EF4-FFF2-40B4-BE49-F238E27FC236}">
                <a16:creationId xmlns:a16="http://schemas.microsoft.com/office/drawing/2014/main" id="{415F46A7-AF65-4C98-9822-E056EEFE789D}"/>
              </a:ext>
            </a:extLst>
          </p:cNvPr>
          <p:cNvSpPr txBox="1">
            <a:spLocks/>
          </p:cNvSpPr>
          <p:nvPr/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lIns="72000" tIns="180000" rIns="0"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800" b="0" dirty="0">
                <a:solidFill>
                  <a:schemeClr val="accent1"/>
                </a:solidFill>
              </a:rPr>
              <a:t>АВАРИЙНЫЕ СВЕТИЛЬНИКИ</a:t>
            </a:r>
          </a:p>
        </p:txBody>
      </p:sp>
      <p:sp>
        <p:nvSpPr>
          <p:cNvPr id="137" name="Прямоугольник 136">
            <a:extLst>
              <a:ext uri="{FF2B5EF4-FFF2-40B4-BE49-F238E27FC236}">
                <a16:creationId xmlns:a16="http://schemas.microsoft.com/office/drawing/2014/main" id="{2E8B59C0-60DF-4465-A857-6B79887B5BE2}"/>
              </a:ext>
            </a:extLst>
          </p:cNvPr>
          <p:cNvSpPr/>
          <p:nvPr/>
        </p:nvSpPr>
        <p:spPr>
          <a:xfrm>
            <a:off x="5795555" y="1274915"/>
            <a:ext cx="719430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41" name="Прямоугольник 140">
            <a:extLst>
              <a:ext uri="{FF2B5EF4-FFF2-40B4-BE49-F238E27FC236}">
                <a16:creationId xmlns:a16="http://schemas.microsoft.com/office/drawing/2014/main" id="{14699912-C2E6-45B7-AB0E-E784701F88DD}"/>
              </a:ext>
            </a:extLst>
          </p:cNvPr>
          <p:cNvSpPr/>
          <p:nvPr/>
        </p:nvSpPr>
        <p:spPr>
          <a:xfrm>
            <a:off x="5797967" y="3047753"/>
            <a:ext cx="731838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9A77312A-1982-41EF-9179-2D51C969E014}"/>
              </a:ext>
            </a:extLst>
          </p:cNvPr>
          <p:cNvSpPr txBox="1"/>
          <p:nvPr/>
        </p:nvSpPr>
        <p:spPr>
          <a:xfrm>
            <a:off x="6610235" y="1269073"/>
            <a:ext cx="1066943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FHB </a:t>
            </a: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АБ</a:t>
            </a:r>
          </a:p>
        </p:txBody>
      </p:sp>
      <p:sp>
        <p:nvSpPr>
          <p:cNvPr id="143" name="TextBox 176">
            <a:extLst>
              <a:ext uri="{FF2B5EF4-FFF2-40B4-BE49-F238E27FC236}">
                <a16:creationId xmlns:a16="http://schemas.microsoft.com/office/drawing/2014/main" id="{4BC8CD49-835C-4AAC-B950-D5D0881AA350}"/>
              </a:ext>
            </a:extLst>
          </p:cNvPr>
          <p:cNvSpPr txBox="1"/>
          <p:nvPr/>
        </p:nvSpPr>
        <p:spPr>
          <a:xfrm>
            <a:off x="6707094" y="1636598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7</a:t>
            </a:r>
            <a:r>
              <a:rPr lang="en-US" sz="1200" dirty="0"/>
              <a:t>0</a:t>
            </a:r>
            <a:r>
              <a:rPr lang="ru-RU" sz="1200" dirty="0"/>
              <a:t> - 2</a:t>
            </a:r>
            <a:r>
              <a:rPr lang="en-US" sz="1200" dirty="0"/>
              <a:t>3</a:t>
            </a:r>
            <a:r>
              <a:rPr lang="ru-RU" sz="1200" dirty="0"/>
              <a:t>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AD19A927-E549-4FB4-9276-4502D785F4B9}"/>
              </a:ext>
            </a:extLst>
          </p:cNvPr>
          <p:cNvSpPr txBox="1"/>
          <p:nvPr/>
        </p:nvSpPr>
        <p:spPr>
          <a:xfrm>
            <a:off x="6621063" y="3078156"/>
            <a:ext cx="1628422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FBL </a:t>
            </a: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АБ</a:t>
            </a:r>
          </a:p>
        </p:txBody>
      </p:sp>
      <p:sp>
        <p:nvSpPr>
          <p:cNvPr id="145" name="TextBox 176">
            <a:extLst>
              <a:ext uri="{FF2B5EF4-FFF2-40B4-BE49-F238E27FC236}">
                <a16:creationId xmlns:a16="http://schemas.microsoft.com/office/drawing/2014/main" id="{40520326-0DD7-459D-804D-E695B428C70F}"/>
              </a:ext>
            </a:extLst>
          </p:cNvPr>
          <p:cNvSpPr txBox="1"/>
          <p:nvPr/>
        </p:nvSpPr>
        <p:spPr>
          <a:xfrm>
            <a:off x="6721913" y="3434108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35 - 52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46" name="Прямоугольник 145">
            <a:extLst>
              <a:ext uri="{FF2B5EF4-FFF2-40B4-BE49-F238E27FC236}">
                <a16:creationId xmlns:a16="http://schemas.microsoft.com/office/drawing/2014/main" id="{7CBA423C-2C08-46A3-9F37-5BCE50F04BB9}"/>
              </a:ext>
            </a:extLst>
          </p:cNvPr>
          <p:cNvSpPr/>
          <p:nvPr/>
        </p:nvSpPr>
        <p:spPr>
          <a:xfrm>
            <a:off x="5797967" y="3936652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47" name="Прямоугольник 146">
            <a:extLst>
              <a:ext uri="{FF2B5EF4-FFF2-40B4-BE49-F238E27FC236}">
                <a16:creationId xmlns:a16="http://schemas.microsoft.com/office/drawing/2014/main" id="{8E5B571D-C962-4F03-8037-BF00A8BC3A08}"/>
              </a:ext>
            </a:extLst>
          </p:cNvPr>
          <p:cNvSpPr/>
          <p:nvPr/>
        </p:nvSpPr>
        <p:spPr>
          <a:xfrm>
            <a:off x="5789857" y="2160042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48" name="Прямоугольник 147">
            <a:extLst>
              <a:ext uri="{FF2B5EF4-FFF2-40B4-BE49-F238E27FC236}">
                <a16:creationId xmlns:a16="http://schemas.microsoft.com/office/drawing/2014/main" id="{76FD58FB-1C0A-48CC-8816-73547E75381F}"/>
              </a:ext>
            </a:extLst>
          </p:cNvPr>
          <p:cNvSpPr/>
          <p:nvPr/>
        </p:nvSpPr>
        <p:spPr>
          <a:xfrm>
            <a:off x="5783147" y="4820677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22DBCC38-3F16-463C-A20A-615D82EFF2B4}"/>
              </a:ext>
            </a:extLst>
          </p:cNvPr>
          <p:cNvSpPr/>
          <p:nvPr/>
        </p:nvSpPr>
        <p:spPr>
          <a:xfrm>
            <a:off x="5783147" y="5660195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AA28E17-D662-49A5-9573-C4CDD8E19706}"/>
              </a:ext>
            </a:extLst>
          </p:cNvPr>
          <p:cNvSpPr txBox="1"/>
          <p:nvPr/>
        </p:nvSpPr>
        <p:spPr>
          <a:xfrm>
            <a:off x="6616946" y="3923492"/>
            <a:ext cx="1634024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FA</a:t>
            </a: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 АБ</a:t>
            </a:r>
          </a:p>
        </p:txBody>
      </p:sp>
      <p:sp>
        <p:nvSpPr>
          <p:cNvPr id="151" name="TextBox 176">
            <a:extLst>
              <a:ext uri="{FF2B5EF4-FFF2-40B4-BE49-F238E27FC236}">
                <a16:creationId xmlns:a16="http://schemas.microsoft.com/office/drawing/2014/main" id="{027DD59E-0451-40FE-A37C-A5549E304C9B}"/>
              </a:ext>
            </a:extLst>
          </p:cNvPr>
          <p:cNvSpPr txBox="1"/>
          <p:nvPr/>
        </p:nvSpPr>
        <p:spPr>
          <a:xfrm>
            <a:off x="6713805" y="4291017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20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D10C95F0-CFEA-4F39-8DA7-012019428C72}"/>
              </a:ext>
            </a:extLst>
          </p:cNvPr>
          <p:cNvSpPr txBox="1"/>
          <p:nvPr/>
        </p:nvSpPr>
        <p:spPr>
          <a:xfrm>
            <a:off x="6619295" y="2189301"/>
            <a:ext cx="1628422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WHEEL</a:t>
            </a:r>
            <a:br>
              <a:rPr lang="ru-RU" sz="1100" dirty="0">
                <a:latin typeface="+mj-lt"/>
                <a:cs typeface="Wix Madefor Display Medium" panose="020B0503020203020203" pitchFamily="34" charset="-52"/>
              </a:rPr>
            </a:b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АБ</a:t>
            </a:r>
          </a:p>
        </p:txBody>
      </p:sp>
      <p:sp>
        <p:nvSpPr>
          <p:cNvPr id="153" name="TextBox 176">
            <a:extLst>
              <a:ext uri="{FF2B5EF4-FFF2-40B4-BE49-F238E27FC236}">
                <a16:creationId xmlns:a16="http://schemas.microsoft.com/office/drawing/2014/main" id="{B6B12CE0-7A22-4B61-83F7-B6F118144706}"/>
              </a:ext>
            </a:extLst>
          </p:cNvPr>
          <p:cNvSpPr txBox="1"/>
          <p:nvPr/>
        </p:nvSpPr>
        <p:spPr>
          <a:xfrm>
            <a:off x="6720145" y="254525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100</a:t>
            </a:r>
            <a:r>
              <a:rPr lang="ru-RU" sz="1200" dirty="0"/>
              <a:t> - </a:t>
            </a:r>
            <a:r>
              <a:rPr lang="en-US" sz="1200" dirty="0"/>
              <a:t>230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43B530AC-94C1-49C9-BBC6-325CCF1D3710}"/>
              </a:ext>
            </a:extLst>
          </p:cNvPr>
          <p:cNvSpPr txBox="1"/>
          <p:nvPr/>
        </p:nvSpPr>
        <p:spPr>
          <a:xfrm>
            <a:off x="6610235" y="4813074"/>
            <a:ext cx="1066943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FDL</a:t>
            </a: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 АБ</a:t>
            </a:r>
          </a:p>
        </p:txBody>
      </p:sp>
      <p:sp>
        <p:nvSpPr>
          <p:cNvPr id="155" name="TextBox 176">
            <a:extLst>
              <a:ext uri="{FF2B5EF4-FFF2-40B4-BE49-F238E27FC236}">
                <a16:creationId xmlns:a16="http://schemas.microsoft.com/office/drawing/2014/main" id="{5710E53A-6B02-48B2-AE8A-36F376AB0158}"/>
              </a:ext>
            </a:extLst>
          </p:cNvPr>
          <p:cNvSpPr txBox="1"/>
          <p:nvPr/>
        </p:nvSpPr>
        <p:spPr>
          <a:xfrm>
            <a:off x="6707094" y="5180599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43</a:t>
            </a:r>
            <a:r>
              <a:rPr lang="ru-RU" sz="1200" dirty="0"/>
              <a:t> - </a:t>
            </a:r>
            <a:r>
              <a:rPr lang="en-US" sz="1200" dirty="0"/>
              <a:t>130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CF7887B8-8B50-45A8-93ED-A87A6BC81CB6}"/>
              </a:ext>
            </a:extLst>
          </p:cNvPr>
          <p:cNvSpPr txBox="1"/>
          <p:nvPr/>
        </p:nvSpPr>
        <p:spPr>
          <a:xfrm>
            <a:off x="6620694" y="5695011"/>
            <a:ext cx="1628422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FLT</a:t>
            </a: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 АБ</a:t>
            </a:r>
          </a:p>
        </p:txBody>
      </p:sp>
      <p:sp>
        <p:nvSpPr>
          <p:cNvPr id="157" name="TextBox 176">
            <a:extLst>
              <a:ext uri="{FF2B5EF4-FFF2-40B4-BE49-F238E27FC236}">
                <a16:creationId xmlns:a16="http://schemas.microsoft.com/office/drawing/2014/main" id="{68EAFD36-CE0B-4973-936E-801B73960B8D}"/>
              </a:ext>
            </a:extLst>
          </p:cNvPr>
          <p:cNvSpPr txBox="1"/>
          <p:nvPr/>
        </p:nvSpPr>
        <p:spPr>
          <a:xfrm>
            <a:off x="6721544" y="605096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43</a:t>
            </a:r>
            <a:r>
              <a:rPr lang="ru-RU" sz="1200" dirty="0"/>
              <a:t> - </a:t>
            </a:r>
            <a:r>
              <a:rPr lang="en-US" sz="1200" dirty="0"/>
              <a:t>60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58" name="Прямоугольник 157">
            <a:extLst>
              <a:ext uri="{FF2B5EF4-FFF2-40B4-BE49-F238E27FC236}">
                <a16:creationId xmlns:a16="http://schemas.microsoft.com/office/drawing/2014/main" id="{F03EFA09-EFB0-4ACF-B569-F29F86DCAAB7}"/>
              </a:ext>
            </a:extLst>
          </p:cNvPr>
          <p:cNvSpPr/>
          <p:nvPr/>
        </p:nvSpPr>
        <p:spPr>
          <a:xfrm>
            <a:off x="2933537" y="5659301"/>
            <a:ext cx="719430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59" name="Прямоугольник 158">
            <a:extLst>
              <a:ext uri="{FF2B5EF4-FFF2-40B4-BE49-F238E27FC236}">
                <a16:creationId xmlns:a16="http://schemas.microsoft.com/office/drawing/2014/main" id="{95805E00-1279-4D28-A2F2-2F7F07ABC4AE}"/>
              </a:ext>
            </a:extLst>
          </p:cNvPr>
          <p:cNvSpPr/>
          <p:nvPr/>
        </p:nvSpPr>
        <p:spPr>
          <a:xfrm>
            <a:off x="8541721" y="1275341"/>
            <a:ext cx="731838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097D167D-8F67-44DB-AA5F-6913EE4C52DA}"/>
              </a:ext>
            </a:extLst>
          </p:cNvPr>
          <p:cNvSpPr txBox="1"/>
          <p:nvPr/>
        </p:nvSpPr>
        <p:spPr>
          <a:xfrm>
            <a:off x="3748217" y="5653459"/>
            <a:ext cx="1066943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FDBB </a:t>
            </a: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АБ</a:t>
            </a:r>
          </a:p>
        </p:txBody>
      </p:sp>
      <p:sp>
        <p:nvSpPr>
          <p:cNvPr id="161" name="TextBox 176">
            <a:extLst>
              <a:ext uri="{FF2B5EF4-FFF2-40B4-BE49-F238E27FC236}">
                <a16:creationId xmlns:a16="http://schemas.microsoft.com/office/drawing/2014/main" id="{C0BA2D87-5B5B-43F2-AB7C-3B4C7C812CF8}"/>
              </a:ext>
            </a:extLst>
          </p:cNvPr>
          <p:cNvSpPr txBox="1"/>
          <p:nvPr/>
        </p:nvSpPr>
        <p:spPr>
          <a:xfrm>
            <a:off x="3845076" y="6020984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17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6806BEA2-8A3B-4EA1-93DF-E5CB291E67EA}"/>
              </a:ext>
            </a:extLst>
          </p:cNvPr>
          <p:cNvSpPr txBox="1"/>
          <p:nvPr/>
        </p:nvSpPr>
        <p:spPr>
          <a:xfrm>
            <a:off x="9364816" y="1305744"/>
            <a:ext cx="1793015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ДСБ АБ</a:t>
            </a:r>
          </a:p>
        </p:txBody>
      </p:sp>
      <p:sp>
        <p:nvSpPr>
          <p:cNvPr id="163" name="TextBox 176">
            <a:extLst>
              <a:ext uri="{FF2B5EF4-FFF2-40B4-BE49-F238E27FC236}">
                <a16:creationId xmlns:a16="http://schemas.microsoft.com/office/drawing/2014/main" id="{148891AF-061E-49EC-8963-50EF0CF858D0}"/>
              </a:ext>
            </a:extLst>
          </p:cNvPr>
          <p:cNvSpPr txBox="1"/>
          <p:nvPr/>
        </p:nvSpPr>
        <p:spPr>
          <a:xfrm>
            <a:off x="9465667" y="1661696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28 - 40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64" name="Прямоугольник 163">
            <a:extLst>
              <a:ext uri="{FF2B5EF4-FFF2-40B4-BE49-F238E27FC236}">
                <a16:creationId xmlns:a16="http://schemas.microsoft.com/office/drawing/2014/main" id="{3ADABF17-C2CD-457C-8DC7-ADAC253B34D9}"/>
              </a:ext>
            </a:extLst>
          </p:cNvPr>
          <p:cNvSpPr/>
          <p:nvPr/>
        </p:nvSpPr>
        <p:spPr>
          <a:xfrm>
            <a:off x="8541721" y="2164240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65" name="Прямоугольник 164">
            <a:extLst>
              <a:ext uri="{FF2B5EF4-FFF2-40B4-BE49-F238E27FC236}">
                <a16:creationId xmlns:a16="http://schemas.microsoft.com/office/drawing/2014/main" id="{A936DB94-DB12-45CB-9076-38FD61202B05}"/>
              </a:ext>
            </a:extLst>
          </p:cNvPr>
          <p:cNvSpPr/>
          <p:nvPr/>
        </p:nvSpPr>
        <p:spPr>
          <a:xfrm>
            <a:off x="8549709" y="3054891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66" name="Прямоугольник 165">
            <a:extLst>
              <a:ext uri="{FF2B5EF4-FFF2-40B4-BE49-F238E27FC236}">
                <a16:creationId xmlns:a16="http://schemas.microsoft.com/office/drawing/2014/main" id="{DE32F154-A9E8-4A2B-A7CA-4927FB4EC53C}"/>
              </a:ext>
            </a:extLst>
          </p:cNvPr>
          <p:cNvSpPr/>
          <p:nvPr/>
        </p:nvSpPr>
        <p:spPr>
          <a:xfrm>
            <a:off x="8549709" y="3894409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8336B6BD-7EF2-4A5D-AE7D-A879E000BD07}"/>
              </a:ext>
            </a:extLst>
          </p:cNvPr>
          <p:cNvSpPr txBox="1"/>
          <p:nvPr/>
        </p:nvSpPr>
        <p:spPr>
          <a:xfrm>
            <a:off x="9360700" y="2151080"/>
            <a:ext cx="1634024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L-SCHOOL</a:t>
            </a:r>
            <a:br>
              <a:rPr lang="ru-RU" sz="11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EM</a:t>
            </a:r>
            <a:endParaRPr lang="ru-RU" sz="11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168" name="TextBox 176">
            <a:extLst>
              <a:ext uri="{FF2B5EF4-FFF2-40B4-BE49-F238E27FC236}">
                <a16:creationId xmlns:a16="http://schemas.microsoft.com/office/drawing/2014/main" id="{228F4B55-B508-44BC-9CA3-FBD7944518C9}"/>
              </a:ext>
            </a:extLst>
          </p:cNvPr>
          <p:cNvSpPr txBox="1"/>
          <p:nvPr/>
        </p:nvSpPr>
        <p:spPr>
          <a:xfrm>
            <a:off x="9457559" y="2518605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20 - 50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C3BD4417-D39D-44CC-931D-521AACB84A37}"/>
              </a:ext>
            </a:extLst>
          </p:cNvPr>
          <p:cNvSpPr txBox="1"/>
          <p:nvPr/>
        </p:nvSpPr>
        <p:spPr>
          <a:xfrm>
            <a:off x="9376797" y="3047288"/>
            <a:ext cx="1204315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L-OFFICE EM</a:t>
            </a:r>
            <a:endParaRPr lang="ru-RU" sz="11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170" name="TextBox 176">
            <a:extLst>
              <a:ext uri="{FF2B5EF4-FFF2-40B4-BE49-F238E27FC236}">
                <a16:creationId xmlns:a16="http://schemas.microsoft.com/office/drawing/2014/main" id="{5D08A0BE-BDDB-41F5-8521-EFD2835A1FA1}"/>
              </a:ext>
            </a:extLst>
          </p:cNvPr>
          <p:cNvSpPr txBox="1"/>
          <p:nvPr/>
        </p:nvSpPr>
        <p:spPr>
          <a:xfrm>
            <a:off x="9473656" y="3414813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20</a:t>
            </a:r>
            <a:r>
              <a:rPr lang="ru-RU" sz="1200" dirty="0"/>
              <a:t> - </a:t>
            </a:r>
            <a:r>
              <a:rPr lang="en-US" sz="1200" dirty="0"/>
              <a:t>5</a:t>
            </a:r>
            <a:r>
              <a:rPr lang="ru-RU" sz="1200" dirty="0"/>
              <a:t>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D68A4BFC-6E5E-4A0F-9654-5CA8A544FAFC}"/>
              </a:ext>
            </a:extLst>
          </p:cNvPr>
          <p:cNvSpPr txBox="1"/>
          <p:nvPr/>
        </p:nvSpPr>
        <p:spPr>
          <a:xfrm>
            <a:off x="9387256" y="3929225"/>
            <a:ext cx="1628422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ССК АБ</a:t>
            </a:r>
          </a:p>
        </p:txBody>
      </p:sp>
      <p:sp>
        <p:nvSpPr>
          <p:cNvPr id="172" name="TextBox 176">
            <a:extLst>
              <a:ext uri="{FF2B5EF4-FFF2-40B4-BE49-F238E27FC236}">
                <a16:creationId xmlns:a16="http://schemas.microsoft.com/office/drawing/2014/main" id="{86DCDE72-0310-44DD-A447-8B82AEAB821D}"/>
              </a:ext>
            </a:extLst>
          </p:cNvPr>
          <p:cNvSpPr txBox="1"/>
          <p:nvPr/>
        </p:nvSpPr>
        <p:spPr>
          <a:xfrm>
            <a:off x="9488106" y="4285177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26 - 35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pic>
        <p:nvPicPr>
          <p:cNvPr id="173" name="Рисунок 172">
            <a:extLst>
              <a:ext uri="{FF2B5EF4-FFF2-40B4-BE49-F238E27FC236}">
                <a16:creationId xmlns:a16="http://schemas.microsoft.com/office/drawing/2014/main" id="{978D1C5D-F149-4E70-9DF3-787F13DC86B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3066" y="5644263"/>
            <a:ext cx="649228" cy="742955"/>
          </a:xfrm>
          <a:prstGeom prst="rect">
            <a:avLst/>
          </a:prstGeom>
        </p:spPr>
      </p:pic>
      <p:pic>
        <p:nvPicPr>
          <p:cNvPr id="174" name="Рисунок 173">
            <a:extLst>
              <a:ext uri="{FF2B5EF4-FFF2-40B4-BE49-F238E27FC236}">
                <a16:creationId xmlns:a16="http://schemas.microsoft.com/office/drawing/2014/main" id="{8CF68683-E26F-428F-97DC-996E4A15DC9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9707" y="3085723"/>
            <a:ext cx="710517" cy="705253"/>
          </a:xfrm>
          <a:prstGeom prst="rect">
            <a:avLst/>
          </a:prstGeom>
        </p:spPr>
      </p:pic>
      <p:pic>
        <p:nvPicPr>
          <p:cNvPr id="175" name="Рисунок 174">
            <a:extLst>
              <a:ext uri="{FF2B5EF4-FFF2-40B4-BE49-F238E27FC236}">
                <a16:creationId xmlns:a16="http://schemas.microsoft.com/office/drawing/2014/main" id="{2A39FEAD-F21C-40F9-AD05-36557CEEF4E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3368" y="4001991"/>
            <a:ext cx="702957" cy="567654"/>
          </a:xfrm>
          <a:prstGeom prst="rect">
            <a:avLst/>
          </a:prstGeom>
        </p:spPr>
      </p:pic>
      <p:pic>
        <p:nvPicPr>
          <p:cNvPr id="176" name="Рисунок 175">
            <a:extLst>
              <a:ext uri="{FF2B5EF4-FFF2-40B4-BE49-F238E27FC236}">
                <a16:creationId xmlns:a16="http://schemas.microsoft.com/office/drawing/2014/main" id="{35882739-B031-4EF8-807D-C6C4CAA5E8A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7025" y="2315888"/>
            <a:ext cx="673199" cy="584437"/>
          </a:xfrm>
          <a:prstGeom prst="rect">
            <a:avLst/>
          </a:prstGeom>
        </p:spPr>
      </p:pic>
      <p:pic>
        <p:nvPicPr>
          <p:cNvPr id="177" name="Рисунок 176">
            <a:extLst>
              <a:ext uri="{FF2B5EF4-FFF2-40B4-BE49-F238E27FC236}">
                <a16:creationId xmlns:a16="http://schemas.microsoft.com/office/drawing/2014/main" id="{29EBAE4E-0712-479A-8B3A-9F04D35FD8B5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8537030" y="1290954"/>
            <a:ext cx="721976" cy="696617"/>
          </a:xfrm>
          <a:prstGeom prst="rect">
            <a:avLst/>
          </a:prstGeom>
        </p:spPr>
      </p:pic>
      <p:pic>
        <p:nvPicPr>
          <p:cNvPr id="178" name="Рисунок 177">
            <a:extLst>
              <a:ext uri="{FF2B5EF4-FFF2-40B4-BE49-F238E27FC236}">
                <a16:creationId xmlns:a16="http://schemas.microsoft.com/office/drawing/2014/main" id="{05F97EF3-EE6E-408F-A08D-37D620148225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783146" y="1322739"/>
            <a:ext cx="719429" cy="665234"/>
          </a:xfrm>
          <a:prstGeom prst="rect">
            <a:avLst/>
          </a:prstGeom>
        </p:spPr>
      </p:pic>
      <p:pic>
        <p:nvPicPr>
          <p:cNvPr id="179" name="Рисунок 178">
            <a:extLst>
              <a:ext uri="{FF2B5EF4-FFF2-40B4-BE49-F238E27FC236}">
                <a16:creationId xmlns:a16="http://schemas.microsoft.com/office/drawing/2014/main" id="{7583B7E1-1BB0-4F3C-9D2C-2FC642F6C84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9858" y="3050919"/>
            <a:ext cx="719428" cy="732919"/>
          </a:xfrm>
          <a:prstGeom prst="rect">
            <a:avLst/>
          </a:prstGeom>
        </p:spPr>
      </p:pic>
      <p:pic>
        <p:nvPicPr>
          <p:cNvPr id="180" name="Рисунок 179">
            <a:extLst>
              <a:ext uri="{FF2B5EF4-FFF2-40B4-BE49-F238E27FC236}">
                <a16:creationId xmlns:a16="http://schemas.microsoft.com/office/drawing/2014/main" id="{A506B64C-CD72-416F-B166-0CA88CE2ADD4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9857" y="3941569"/>
            <a:ext cx="730440" cy="731168"/>
          </a:xfrm>
          <a:prstGeom prst="rect">
            <a:avLst/>
          </a:prstGeom>
        </p:spPr>
      </p:pic>
      <p:pic>
        <p:nvPicPr>
          <p:cNvPr id="181" name="Рисунок 180">
            <a:extLst>
              <a:ext uri="{FF2B5EF4-FFF2-40B4-BE49-F238E27FC236}">
                <a16:creationId xmlns:a16="http://schemas.microsoft.com/office/drawing/2014/main" id="{6F7690E5-EB0A-4AA2-A193-F9796CE608DD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3146" y="2306345"/>
            <a:ext cx="730440" cy="477814"/>
          </a:xfrm>
          <a:prstGeom prst="rect">
            <a:avLst/>
          </a:prstGeom>
        </p:spPr>
      </p:pic>
      <p:pic>
        <p:nvPicPr>
          <p:cNvPr id="182" name="Рисунок 181">
            <a:extLst>
              <a:ext uri="{FF2B5EF4-FFF2-40B4-BE49-F238E27FC236}">
                <a16:creationId xmlns:a16="http://schemas.microsoft.com/office/drawing/2014/main" id="{A6C527F1-49DB-460A-977F-FA70C31F0154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5783497" y="4827039"/>
            <a:ext cx="736084" cy="723361"/>
          </a:xfrm>
          <a:prstGeom prst="rect">
            <a:avLst/>
          </a:prstGeom>
        </p:spPr>
      </p:pic>
      <p:pic>
        <p:nvPicPr>
          <p:cNvPr id="183" name="Рисунок 182">
            <a:extLst>
              <a:ext uri="{FF2B5EF4-FFF2-40B4-BE49-F238E27FC236}">
                <a16:creationId xmlns:a16="http://schemas.microsoft.com/office/drawing/2014/main" id="{E73B6E27-68F7-430B-BEB9-3445C81EC4D0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5781555" y="5668498"/>
            <a:ext cx="729322" cy="712718"/>
          </a:xfrm>
          <a:prstGeom prst="rect">
            <a:avLst/>
          </a:prstGeom>
        </p:spPr>
      </p:pic>
      <p:sp>
        <p:nvSpPr>
          <p:cNvPr id="184" name="Текст 3">
            <a:extLst>
              <a:ext uri="{FF2B5EF4-FFF2-40B4-BE49-F238E27FC236}">
                <a16:creationId xmlns:a16="http://schemas.microsoft.com/office/drawing/2014/main" id="{0042A1CF-0EE8-46F3-8CEC-E229B10261B5}"/>
              </a:ext>
            </a:extLst>
          </p:cNvPr>
          <p:cNvSpPr txBox="1">
            <a:spLocks/>
          </p:cNvSpPr>
          <p:nvPr/>
        </p:nvSpPr>
        <p:spPr>
          <a:xfrm>
            <a:off x="8499516" y="5731027"/>
            <a:ext cx="966151" cy="637978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lnSpc>
                <a:spcPct val="10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5"/>
              </a:buBlip>
              <a:defRPr/>
            </a:pPr>
            <a:r>
              <a:rPr lang="ru-RU" sz="1600" dirty="0">
                <a:solidFill>
                  <a:schemeClr val="accent1"/>
                </a:solidFill>
                <a:ea typeface="Cambria" panose="02040503050406030204" pitchFamily="18" charset="0"/>
              </a:rPr>
              <a:t>1 час</a:t>
            </a:r>
            <a:endParaRPr lang="ru-RU" sz="1600" b="1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5"/>
              </a:buBlip>
              <a:defRPr/>
            </a:pPr>
            <a:r>
              <a:rPr lang="ru-RU" sz="1600" dirty="0">
                <a:solidFill>
                  <a:schemeClr val="accent1"/>
                </a:solidFill>
                <a:ea typeface="Cambria" panose="02040503050406030204" pitchFamily="18" charset="0"/>
              </a:rPr>
              <a:t>3 часа</a:t>
            </a:r>
          </a:p>
        </p:txBody>
      </p:sp>
    </p:spTree>
    <p:extLst>
      <p:ext uri="{BB962C8B-B14F-4D97-AF65-F5344CB8AC3E}">
        <p14:creationId xmlns:p14="http://schemas.microsoft.com/office/powerpoint/2010/main" val="3584169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Текст 2">
            <a:extLst>
              <a:ext uri="{FF2B5EF4-FFF2-40B4-BE49-F238E27FC236}">
                <a16:creationId xmlns:a16="http://schemas.microsoft.com/office/drawing/2014/main" id="{66B122E9-C97A-484F-B68D-A1A1A6D06EC4}"/>
              </a:ext>
            </a:extLst>
          </p:cNvPr>
          <p:cNvSpPr txBox="1">
            <a:spLocks/>
          </p:cNvSpPr>
          <p:nvPr/>
        </p:nvSpPr>
        <p:spPr>
          <a:xfrm>
            <a:off x="9908511" y="1894697"/>
            <a:ext cx="1404093" cy="2847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 err="1"/>
              <a:t>fpl</a:t>
            </a:r>
            <a:endParaRPr lang="ru-RU" sz="1600" b="0" dirty="0"/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CE88064F-B22D-481E-8C13-3A36DDE41051}"/>
              </a:ext>
            </a:extLst>
          </p:cNvPr>
          <p:cNvGrpSpPr/>
          <p:nvPr/>
        </p:nvGrpSpPr>
        <p:grpSpPr>
          <a:xfrm>
            <a:off x="8457959" y="1700090"/>
            <a:ext cx="1274812" cy="1286773"/>
            <a:chOff x="7858981" y="1453943"/>
            <a:chExt cx="1274812" cy="1286773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0D2F44FA-79CD-4EF5-AA37-260C26277651}"/>
                </a:ext>
              </a:extLst>
            </p:cNvPr>
            <p:cNvGrpSpPr/>
            <p:nvPr/>
          </p:nvGrpSpPr>
          <p:grpSpPr>
            <a:xfrm>
              <a:off x="8044293" y="1574060"/>
              <a:ext cx="1089500" cy="1166656"/>
              <a:chOff x="8353474" y="1791814"/>
              <a:chExt cx="1089500" cy="1166656"/>
            </a:xfrm>
          </p:grpSpPr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2616A066-5C07-4C5C-93F9-08CF65C156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923817">
                <a:off x="8353474" y="2358068"/>
                <a:ext cx="570763" cy="600402"/>
              </a:xfrm>
              <a:prstGeom prst="rect">
                <a:avLst/>
              </a:prstGeom>
            </p:spPr>
          </p:pic>
          <p:pic>
            <p:nvPicPr>
              <p:cNvPr id="82" name="Рисунок 81">
                <a:extLst>
                  <a:ext uri="{FF2B5EF4-FFF2-40B4-BE49-F238E27FC236}">
                    <a16:creationId xmlns:a16="http://schemas.microsoft.com/office/drawing/2014/main" id="{700A5242-7C53-4F3E-99B3-CCA6BF037F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923817">
                <a:off x="8715844" y="1791814"/>
                <a:ext cx="727130" cy="1106773"/>
              </a:xfrm>
              <a:prstGeom prst="rect">
                <a:avLst/>
              </a:prstGeom>
            </p:spPr>
          </p:pic>
        </p:grpSp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401207E2-5774-4FC1-B91C-4CFE24564F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964528">
              <a:off x="7858981" y="1453943"/>
              <a:ext cx="1072250" cy="1284816"/>
            </a:xfrm>
            <a:prstGeom prst="rect">
              <a:avLst/>
            </a:prstGeom>
          </p:spPr>
        </p:pic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800" dirty="0">
                <a:solidFill>
                  <a:schemeClr val="accent2"/>
                </a:solidFill>
              </a:rPr>
              <a:t>5 </a:t>
            </a:r>
            <a:r>
              <a:rPr lang="ru-RU" sz="2800" dirty="0">
                <a:solidFill>
                  <a:schemeClr val="accent2"/>
                </a:solidFill>
              </a:rPr>
              <a:t>РЕШЕНИЙ </a:t>
            </a:r>
            <a:r>
              <a:rPr lang="ru-RU" sz="2800" dirty="0">
                <a:solidFill>
                  <a:schemeClr val="bg1"/>
                </a:solidFill>
              </a:rPr>
              <a:t>ДЛЯ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ПРОИЗВОДСТВА</a:t>
            </a:r>
          </a:p>
        </p:txBody>
      </p:sp>
      <p:graphicFrame>
        <p:nvGraphicFramePr>
          <p:cNvPr id="40" name="Таблица 39">
            <a:extLst>
              <a:ext uri="{FF2B5EF4-FFF2-40B4-BE49-F238E27FC236}">
                <a16:creationId xmlns:a16="http://schemas.microsoft.com/office/drawing/2014/main" id="{8CB9D0FC-556B-4C85-AD7C-419EF59DA4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029357"/>
              </p:ext>
            </p:extLst>
          </p:nvPr>
        </p:nvGraphicFramePr>
        <p:xfrm>
          <a:off x="550862" y="3223495"/>
          <a:ext cx="11198225" cy="286933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847409">
                  <a:extLst>
                    <a:ext uri="{9D8B030D-6E8A-4147-A177-3AD203B41FA5}">
                      <a16:colId xmlns:a16="http://schemas.microsoft.com/office/drawing/2014/main" val="469730892"/>
                    </a:ext>
                  </a:extLst>
                </a:gridCol>
                <a:gridCol w="1866128">
                  <a:extLst>
                    <a:ext uri="{9D8B030D-6E8A-4147-A177-3AD203B41FA5}">
                      <a16:colId xmlns:a16="http://schemas.microsoft.com/office/drawing/2014/main" val="2647339665"/>
                    </a:ext>
                  </a:extLst>
                </a:gridCol>
                <a:gridCol w="1886303">
                  <a:extLst>
                    <a:ext uri="{9D8B030D-6E8A-4147-A177-3AD203B41FA5}">
                      <a16:colId xmlns:a16="http://schemas.microsoft.com/office/drawing/2014/main" val="147678930"/>
                    </a:ext>
                  </a:extLst>
                </a:gridCol>
                <a:gridCol w="1835867">
                  <a:extLst>
                    <a:ext uri="{9D8B030D-6E8A-4147-A177-3AD203B41FA5}">
                      <a16:colId xmlns:a16="http://schemas.microsoft.com/office/drawing/2014/main" val="131063394"/>
                    </a:ext>
                  </a:extLst>
                </a:gridCol>
                <a:gridCol w="1896390">
                  <a:extLst>
                    <a:ext uri="{9D8B030D-6E8A-4147-A177-3AD203B41FA5}">
                      <a16:colId xmlns:a16="http://schemas.microsoft.com/office/drawing/2014/main" val="1366398950"/>
                    </a:ext>
                  </a:extLst>
                </a:gridCol>
                <a:gridCol w="1866128">
                  <a:extLst>
                    <a:ext uri="{9D8B030D-6E8A-4147-A177-3AD203B41FA5}">
                      <a16:colId xmlns:a16="http://schemas.microsoft.com/office/drawing/2014/main" val="2970746842"/>
                    </a:ext>
                  </a:extLst>
                </a:gridCol>
              </a:tblGrid>
              <a:tr h="5467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Мощность,</a:t>
                      </a:r>
                      <a:b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</a:b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Вт</a:t>
                      </a:r>
                      <a:endParaRPr kumimoji="0" lang="ru-RU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252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50 - 100</a:t>
                      </a:r>
                      <a:endParaRPr kumimoji="0" lang="ru-RU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00 - 230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90 - 230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2 - 100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2 - 82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810602"/>
                  </a:ext>
                </a:extLst>
              </a:tr>
              <a:tr h="65987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Световой</a:t>
                      </a:r>
                      <a:b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</a:b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поток, лм</a:t>
                      </a:r>
                      <a:endParaRPr kumimoji="0" lang="ru-RU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252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baseline="0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8500 - 18100</a:t>
                      </a:r>
                      <a:endParaRPr lang="ru-RU" sz="1400" b="0" i="0" u="none" strike="noStrike" baseline="0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13100 - 37697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10682 - 35000</a:t>
                      </a:r>
                      <a:endParaRPr lang="en-US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1776 - 13500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1367 - 10823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3421766"/>
                  </a:ext>
                </a:extLst>
              </a:tr>
              <a:tr h="54848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252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КСС</a:t>
                      </a: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baseline="0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C120</a:t>
                      </a:r>
                      <a:r>
                        <a:rPr lang="ru-RU" sz="1400" b="0" i="0" u="none" strike="noStrike" baseline="0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, Г60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Д, Г60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Д, Г60, Г30, К15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Д, 25х100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434780"/>
                  </a:ext>
                </a:extLst>
              </a:tr>
              <a:tr h="56557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Световая</a:t>
                      </a:r>
                      <a:b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отдача, лм/Вт</a:t>
                      </a: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180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</a:t>
                      </a: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160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150</a:t>
                      </a:r>
                      <a:endParaRPr lang="en-US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150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130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0329508"/>
                  </a:ext>
                </a:extLst>
              </a:tr>
              <a:tr h="4710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Степень</a:t>
                      </a:r>
                      <a:b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защиты</a:t>
                      </a: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IP65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IP65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IP66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IP66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IP66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283380"/>
                  </a:ext>
                </a:extLst>
              </a:tr>
            </a:tbl>
          </a:graphicData>
        </a:graphic>
      </p:graphicFrame>
      <p:sp>
        <p:nvSpPr>
          <p:cNvPr id="56" name="Текст 2">
            <a:extLst>
              <a:ext uri="{FF2B5EF4-FFF2-40B4-BE49-F238E27FC236}">
                <a16:creationId xmlns:a16="http://schemas.microsoft.com/office/drawing/2014/main" id="{8B2C2EC6-69A8-42AB-99D8-FAF4F195D3CF}"/>
              </a:ext>
            </a:extLst>
          </p:cNvPr>
          <p:cNvSpPr txBox="1">
            <a:spLocks/>
          </p:cNvSpPr>
          <p:nvPr/>
        </p:nvSpPr>
        <p:spPr>
          <a:xfrm>
            <a:off x="8061792" y="1894698"/>
            <a:ext cx="1112180" cy="25965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 err="1"/>
              <a:t>дсо</a:t>
            </a:r>
            <a:endParaRPr lang="ru-RU" sz="1600" b="0" dirty="0"/>
          </a:p>
        </p:txBody>
      </p:sp>
      <p:sp>
        <p:nvSpPr>
          <p:cNvPr id="62" name="Текст 2">
            <a:extLst>
              <a:ext uri="{FF2B5EF4-FFF2-40B4-BE49-F238E27FC236}">
                <a16:creationId xmlns:a16="http://schemas.microsoft.com/office/drawing/2014/main" id="{61D119F6-DFE8-42A5-87B5-46A2B5B740D5}"/>
              </a:ext>
            </a:extLst>
          </p:cNvPr>
          <p:cNvSpPr txBox="1">
            <a:spLocks/>
          </p:cNvSpPr>
          <p:nvPr/>
        </p:nvSpPr>
        <p:spPr>
          <a:xfrm>
            <a:off x="2387600" y="1882437"/>
            <a:ext cx="1401629" cy="2847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 err="1"/>
              <a:t>unibay</a:t>
            </a:r>
            <a:endParaRPr lang="ru-RU" sz="1600" b="0" dirty="0"/>
          </a:p>
        </p:txBody>
      </p:sp>
      <p:sp>
        <p:nvSpPr>
          <p:cNvPr id="65" name="Текст 2">
            <a:extLst>
              <a:ext uri="{FF2B5EF4-FFF2-40B4-BE49-F238E27FC236}">
                <a16:creationId xmlns:a16="http://schemas.microsoft.com/office/drawing/2014/main" id="{84831DCF-9F01-4DDC-81D6-7847C98A7B9E}"/>
              </a:ext>
            </a:extLst>
          </p:cNvPr>
          <p:cNvSpPr txBox="1">
            <a:spLocks/>
          </p:cNvSpPr>
          <p:nvPr/>
        </p:nvSpPr>
        <p:spPr>
          <a:xfrm>
            <a:off x="4326335" y="1894697"/>
            <a:ext cx="1404093" cy="25965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/>
              <a:t>wheel</a:t>
            </a:r>
            <a:endParaRPr lang="ru-RU" sz="1600" b="0" dirty="0"/>
          </a:p>
        </p:txBody>
      </p:sp>
      <p:sp>
        <p:nvSpPr>
          <p:cNvPr id="66" name="Текст 2">
            <a:extLst>
              <a:ext uri="{FF2B5EF4-FFF2-40B4-BE49-F238E27FC236}">
                <a16:creationId xmlns:a16="http://schemas.microsoft.com/office/drawing/2014/main" id="{9F4E0BC7-7F3F-4202-8968-D0B35AC033D2}"/>
              </a:ext>
            </a:extLst>
          </p:cNvPr>
          <p:cNvSpPr txBox="1">
            <a:spLocks/>
          </p:cNvSpPr>
          <p:nvPr/>
        </p:nvSpPr>
        <p:spPr>
          <a:xfrm>
            <a:off x="6175209" y="1882437"/>
            <a:ext cx="1404093" cy="25965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/>
              <a:t>fhb</a:t>
            </a:r>
            <a:endParaRPr lang="ru-RU" sz="1600" b="0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7429A3CB-8786-4B04-81EC-AAF2397245E7}"/>
              </a:ext>
            </a:extLst>
          </p:cNvPr>
          <p:cNvGrpSpPr/>
          <p:nvPr/>
        </p:nvGrpSpPr>
        <p:grpSpPr>
          <a:xfrm>
            <a:off x="6500917" y="1869100"/>
            <a:ext cx="1409647" cy="1297656"/>
            <a:chOff x="6146062" y="1574774"/>
            <a:chExt cx="1409647" cy="1297656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393E5F57-F019-4EE4-810B-9849C916D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332737">
              <a:off x="6600337" y="1696187"/>
              <a:ext cx="955372" cy="751593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5118B856-1C6A-418D-A489-E5888DE46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48148" y1="17778" x2="48148" y2="17778"/>
                          <a14:foregroundMark x1="49877" y1="9877" x2="49877" y2="9877"/>
                          <a14:foregroundMark x1="53086" y1="12593" x2="53086" y2="1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46062" y="1574774"/>
              <a:ext cx="1315382" cy="1297656"/>
            </a:xfrm>
            <a:prstGeom prst="rect">
              <a:avLst/>
            </a:prstGeom>
          </p:spPr>
        </p:pic>
      </p:grp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161303D1-7CC8-488F-B1A1-80723D4675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1292" y="1700213"/>
            <a:ext cx="1068320" cy="168887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A61E25D6-BDA0-43CE-9216-C46CE482E6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133" y="1712473"/>
            <a:ext cx="1068320" cy="168887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10B85355-64AF-49C1-A30A-33CC658347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451" y="1712473"/>
            <a:ext cx="1068320" cy="168887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1CA3F576-D836-4E75-8397-00067A6B76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993" y="1700213"/>
            <a:ext cx="1068320" cy="168887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F15942F5-B119-4B3D-B119-28C9A8A3DE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5071" y="1712473"/>
            <a:ext cx="1068320" cy="168887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511589E7-AE91-4E61-A5EB-2BF8E68412F1}"/>
              </a:ext>
            </a:extLst>
          </p:cNvPr>
          <p:cNvGrpSpPr/>
          <p:nvPr/>
        </p:nvGrpSpPr>
        <p:grpSpPr>
          <a:xfrm>
            <a:off x="10306496" y="1645652"/>
            <a:ext cx="1369041" cy="1270433"/>
            <a:chOff x="9816728" y="1398260"/>
            <a:chExt cx="1369041" cy="1270433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17459FD-AA4B-44CA-8682-59324C361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887529">
              <a:off x="10150475" y="1407671"/>
              <a:ext cx="1035294" cy="1261022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9093F8FF-952D-4860-8466-E37EBF1A66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896424">
              <a:off x="9816728" y="1398260"/>
              <a:ext cx="1054156" cy="1250438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0C501F-CC1C-4CE0-99A3-C05FD2D3BAB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662" y="2008025"/>
            <a:ext cx="1486890" cy="82940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4B740B0-0EC9-4FDF-8B5B-E1638047CA8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3434" y="1881360"/>
            <a:ext cx="1867841" cy="105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01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800" dirty="0"/>
              <a:t>UNIBAY</a:t>
            </a:r>
            <a:br>
              <a:rPr lang="ru-RU" sz="2800" dirty="0"/>
            </a:br>
            <a:r>
              <a:rPr lang="ru-RU" sz="2800" dirty="0">
                <a:solidFill>
                  <a:schemeClr val="bg1"/>
                </a:solidFill>
              </a:rPr>
              <a:t>ДЛЯ ПЛОХИХ СЕТЕЙ</a:t>
            </a:r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id="{4B87EC7B-B59F-4796-92C5-219A6C70E519}"/>
              </a:ext>
            </a:extLst>
          </p:cNvPr>
          <p:cNvSpPr txBox="1">
            <a:spLocks/>
          </p:cNvSpPr>
          <p:nvPr/>
        </p:nvSpPr>
        <p:spPr>
          <a:xfrm>
            <a:off x="6301874" y="4093371"/>
            <a:ext cx="3261574" cy="603072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Степень защиты -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IP65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Алюминиевая пластина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4 мм.</a:t>
            </a:r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id="{CB343B21-2CB1-444E-936C-45627DE445B7}"/>
              </a:ext>
            </a:extLst>
          </p:cNvPr>
          <p:cNvSpPr txBox="1">
            <a:spLocks/>
          </p:cNvSpPr>
          <p:nvPr/>
        </p:nvSpPr>
        <p:spPr>
          <a:xfrm>
            <a:off x="6368547" y="3679724"/>
            <a:ext cx="58234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id="{4ACFE7E4-99A5-41A8-8D12-32A6BE6E8FE7}"/>
              </a:ext>
            </a:extLst>
          </p:cNvPr>
          <p:cNvSpPr txBox="1">
            <a:spLocks/>
          </p:cNvSpPr>
          <p:nvPr/>
        </p:nvSpPr>
        <p:spPr>
          <a:xfrm>
            <a:off x="6301874" y="5162416"/>
            <a:ext cx="5018167" cy="74067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Диапазон напряжения питания, АС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10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8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В до 305В.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Два вида драйвера 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в серийном исполнении.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Низковольтное исполнение, управление и аварийный блок доступны по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ТЗ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BA394C1A-670E-4007-8546-163C9C7ACB6E}"/>
              </a:ext>
            </a:extLst>
          </p:cNvPr>
          <p:cNvSpPr txBox="1">
            <a:spLocks/>
          </p:cNvSpPr>
          <p:nvPr/>
        </p:nvSpPr>
        <p:spPr>
          <a:xfrm>
            <a:off x="6368548" y="4748770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ДРАЙВЕР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308474-9ED5-49B0-9E28-C4FB78D03DF3}"/>
              </a:ext>
            </a:extLst>
          </p:cNvPr>
          <p:cNvSpPr txBox="1"/>
          <p:nvPr/>
        </p:nvSpPr>
        <p:spPr>
          <a:xfrm>
            <a:off x="7801158" y="1487134"/>
            <a:ext cx="36263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подвесной светильник</a:t>
            </a:r>
            <a:br>
              <a:rPr lang="ru-RU" sz="2400" dirty="0"/>
            </a:br>
            <a:r>
              <a:rPr lang="ru-RU" sz="2400" dirty="0"/>
              <a:t>с поворотной скобой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E80A30-6453-4B7E-8590-9A8AB76DA2EC}"/>
              </a:ext>
            </a:extLst>
          </p:cNvPr>
          <p:cNvSpPr txBox="1"/>
          <p:nvPr/>
        </p:nvSpPr>
        <p:spPr>
          <a:xfrm>
            <a:off x="4899081" y="1571150"/>
            <a:ext cx="2902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UNIBAY</a:t>
            </a:r>
            <a:endParaRPr lang="ru-RU" sz="3600" dirty="0">
              <a:latin typeface="+mj-lt"/>
            </a:endParaRP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39D2749E-F8E5-463E-90D1-EFD5B7A65996}"/>
              </a:ext>
            </a:extLst>
          </p:cNvPr>
          <p:cNvSpPr txBox="1">
            <a:spLocks/>
          </p:cNvSpPr>
          <p:nvPr/>
        </p:nvSpPr>
        <p:spPr>
          <a:xfrm>
            <a:off x="6301874" y="2974301"/>
            <a:ext cx="3261574" cy="562400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Мощность: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50 -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1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00 Вт.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Энергоэффективность: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до 18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0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 лм/Вт.</a:t>
            </a:r>
          </a:p>
        </p:txBody>
      </p:sp>
      <p:sp>
        <p:nvSpPr>
          <p:cNvPr id="12" name="Текст 4">
            <a:extLst>
              <a:ext uri="{FF2B5EF4-FFF2-40B4-BE49-F238E27FC236}">
                <a16:creationId xmlns:a16="http://schemas.microsoft.com/office/drawing/2014/main" id="{FFDFD9CF-CAF6-4273-ADC8-A115FF5871C8}"/>
              </a:ext>
            </a:extLst>
          </p:cNvPr>
          <p:cNvSpPr txBox="1">
            <a:spLocks/>
          </p:cNvSpPr>
          <p:nvPr/>
        </p:nvSpPr>
        <p:spPr>
          <a:xfrm>
            <a:off x="6368548" y="2560654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ХАРАКТЕРИСТИКИ</a:t>
            </a:r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C12C06BA-3F77-4361-A735-D8A899F472E0}"/>
              </a:ext>
            </a:extLst>
          </p:cNvPr>
          <p:cNvSpPr txBox="1">
            <a:spLocks/>
          </p:cNvSpPr>
          <p:nvPr/>
        </p:nvSpPr>
        <p:spPr>
          <a:xfrm>
            <a:off x="9505573" y="2964451"/>
            <a:ext cx="1636598" cy="562400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КСС: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С120, Г60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657C94E-D27E-4552-A98A-3CFCD6BDF8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6" y="1238528"/>
            <a:ext cx="4713965" cy="3564146"/>
          </a:xfrm>
          <a:prstGeom prst="rect">
            <a:avLst/>
          </a:prstGeom>
        </p:spPr>
      </p:pic>
      <p:sp>
        <p:nvSpPr>
          <p:cNvPr id="18" name="Текст 3">
            <a:extLst>
              <a:ext uri="{FF2B5EF4-FFF2-40B4-BE49-F238E27FC236}">
                <a16:creationId xmlns:a16="http://schemas.microsoft.com/office/drawing/2014/main" id="{98FD8FD0-5165-438D-A4D4-72128F3E2B7A}"/>
              </a:ext>
            </a:extLst>
          </p:cNvPr>
          <p:cNvSpPr txBox="1">
            <a:spLocks/>
          </p:cNvSpPr>
          <p:nvPr/>
        </p:nvSpPr>
        <p:spPr>
          <a:xfrm>
            <a:off x="9505573" y="4104021"/>
            <a:ext cx="2497372" cy="506027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Температура эксплуатации: </a:t>
            </a:r>
            <a:b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-40°C до +40°C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B6A8660-E76A-4621-A37C-7059A8442A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4084" y="2569836"/>
            <a:ext cx="1124745" cy="1124745"/>
          </a:xfrm>
          <a:prstGeom prst="rect">
            <a:avLst/>
          </a:prstGeom>
        </p:spPr>
      </p:pic>
      <p:sp>
        <p:nvSpPr>
          <p:cNvPr id="22" name="TextBox 176">
            <a:extLst>
              <a:ext uri="{FF2B5EF4-FFF2-40B4-BE49-F238E27FC236}">
                <a16:creationId xmlns:a16="http://schemas.microsoft.com/office/drawing/2014/main" id="{82AA286D-50D1-4CB5-B8FC-89F6A10BCCB6}"/>
              </a:ext>
            </a:extLst>
          </p:cNvPr>
          <p:cNvSpPr txBox="1"/>
          <p:nvPr/>
        </p:nvSpPr>
        <p:spPr>
          <a:xfrm>
            <a:off x="4994084" y="3708314"/>
            <a:ext cx="1124745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800" b="0" dirty="0">
                <a:latin typeface="+mj-lt"/>
              </a:rPr>
              <a:t>С120</a:t>
            </a:r>
          </a:p>
          <a:p>
            <a:pPr algn="l"/>
            <a:r>
              <a:rPr lang="ru-RU" sz="1400" b="0" dirty="0">
                <a:solidFill>
                  <a:schemeClr val="accent1"/>
                </a:solidFill>
                <a:ea typeface="Cambria" panose="02040503050406030204" pitchFamily="18" charset="0"/>
              </a:rPr>
              <a:t>до 17</a:t>
            </a:r>
            <a:r>
              <a:rPr lang="en-US" sz="1400" b="0" dirty="0">
                <a:solidFill>
                  <a:schemeClr val="accent1"/>
                </a:solidFill>
                <a:ea typeface="Cambria" panose="02040503050406030204" pitchFamily="18" charset="0"/>
              </a:rPr>
              <a:t>0</a:t>
            </a:r>
            <a:r>
              <a:rPr lang="ru-RU" sz="1400" b="0" dirty="0">
                <a:solidFill>
                  <a:schemeClr val="accent1"/>
                </a:solidFill>
                <a:ea typeface="Cambria" panose="02040503050406030204" pitchFamily="18" charset="0"/>
              </a:rPr>
              <a:t> лм/Вт</a:t>
            </a:r>
            <a:endParaRPr lang="ru-RU" sz="1400" b="0" dirty="0">
              <a:ea typeface="Cambria" panose="02040503050406030204" pitchFamily="18" charset="0"/>
            </a:endParaRPr>
          </a:p>
          <a:p>
            <a:pPr algn="l"/>
            <a:r>
              <a:rPr lang="en-US" sz="1800" b="0" dirty="0">
                <a:latin typeface="+mj-lt"/>
              </a:rPr>
              <a:t> </a:t>
            </a:r>
            <a:endParaRPr lang="ru-RU" sz="1800" b="0" dirty="0">
              <a:latin typeface="+mj-lt"/>
            </a:endParaRPr>
          </a:p>
        </p:txBody>
      </p:sp>
      <p:sp>
        <p:nvSpPr>
          <p:cNvPr id="23" name="TextBox 176">
            <a:extLst>
              <a:ext uri="{FF2B5EF4-FFF2-40B4-BE49-F238E27FC236}">
                <a16:creationId xmlns:a16="http://schemas.microsoft.com/office/drawing/2014/main" id="{2DA26A75-B60A-4028-B5A6-F645E42538AB}"/>
              </a:ext>
            </a:extLst>
          </p:cNvPr>
          <p:cNvSpPr txBox="1"/>
          <p:nvPr/>
        </p:nvSpPr>
        <p:spPr>
          <a:xfrm>
            <a:off x="4994085" y="5565457"/>
            <a:ext cx="1124744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800" b="0" dirty="0">
                <a:latin typeface="+mj-lt"/>
              </a:rPr>
              <a:t>Г60</a:t>
            </a:r>
            <a:br>
              <a:rPr lang="ru-RU" sz="1800" b="0" dirty="0">
                <a:latin typeface="+mj-lt"/>
              </a:rPr>
            </a:br>
            <a:r>
              <a:rPr lang="ru-RU" sz="1400" b="0" dirty="0">
                <a:solidFill>
                  <a:schemeClr val="accent1"/>
                </a:solidFill>
                <a:ea typeface="Cambria" panose="02040503050406030204" pitchFamily="18" charset="0"/>
              </a:rPr>
              <a:t>до 18</a:t>
            </a:r>
            <a:r>
              <a:rPr lang="en-US" sz="1400" b="0" dirty="0">
                <a:solidFill>
                  <a:schemeClr val="accent1"/>
                </a:solidFill>
                <a:ea typeface="Cambria" panose="02040503050406030204" pitchFamily="18" charset="0"/>
              </a:rPr>
              <a:t>0</a:t>
            </a:r>
            <a:r>
              <a:rPr lang="ru-RU" sz="1400" b="0" dirty="0">
                <a:solidFill>
                  <a:schemeClr val="accent1"/>
                </a:solidFill>
                <a:ea typeface="Cambria" panose="02040503050406030204" pitchFamily="18" charset="0"/>
              </a:rPr>
              <a:t> лм/Вт</a:t>
            </a:r>
            <a:endParaRPr lang="ru-RU" sz="1400" b="0"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9BA7A05-1B10-4C2E-837B-E30A175389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4084" y="4426979"/>
            <a:ext cx="1124745" cy="112474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BB5A288-DFCA-44F6-A781-0C038D14EC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391" y="5479082"/>
            <a:ext cx="524694" cy="524694"/>
          </a:xfrm>
          <a:prstGeom prst="rect">
            <a:avLst/>
          </a:prstGeom>
        </p:spPr>
      </p:pic>
      <p:sp>
        <p:nvSpPr>
          <p:cNvPr id="28" name="Text 2">
            <a:extLst>
              <a:ext uri="{FF2B5EF4-FFF2-40B4-BE49-F238E27FC236}">
                <a16:creationId xmlns:a16="http://schemas.microsoft.com/office/drawing/2014/main" id="{1018724C-BC60-4F0B-9A19-0999C27085CD}"/>
              </a:ext>
            </a:extLst>
          </p:cNvPr>
          <p:cNvSpPr txBox="1"/>
          <p:nvPr/>
        </p:nvSpPr>
        <p:spPr>
          <a:xfrm>
            <a:off x="1268750" y="5617822"/>
            <a:ext cx="1155363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/>
              <a:t>стандартная</a:t>
            </a:r>
            <a:br>
              <a:rPr lang="ru-RU" sz="1200" dirty="0"/>
            </a:br>
            <a:r>
              <a:rPr lang="ru-RU" sz="1200" dirty="0"/>
              <a:t>гарантия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2791279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800" dirty="0">
                <a:solidFill>
                  <a:schemeClr val="accent2"/>
                </a:solidFill>
              </a:rPr>
              <a:t>WHEEL</a:t>
            </a:r>
            <a:br>
              <a:rPr lang="ru-RU" sz="2800" dirty="0">
                <a:solidFill>
                  <a:schemeClr val="accent2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В ЛИТОМ КОРПУСЕ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D9ED537-1921-4DF4-8A0F-8DAA601D1D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9934" y="5785878"/>
            <a:ext cx="554889" cy="554889"/>
          </a:xfrm>
          <a:prstGeom prst="rect">
            <a:avLst/>
          </a:prstGeom>
        </p:spPr>
      </p:pic>
      <p:sp>
        <p:nvSpPr>
          <p:cNvPr id="10" name="Текст 3">
            <a:extLst>
              <a:ext uri="{FF2B5EF4-FFF2-40B4-BE49-F238E27FC236}">
                <a16:creationId xmlns:a16="http://schemas.microsoft.com/office/drawing/2014/main" id="{D39CDF21-B67E-4AC7-A3A5-77CE4AAD5A15}"/>
              </a:ext>
            </a:extLst>
          </p:cNvPr>
          <p:cNvSpPr txBox="1">
            <a:spLocks/>
          </p:cNvSpPr>
          <p:nvPr/>
        </p:nvSpPr>
        <p:spPr>
          <a:xfrm>
            <a:off x="6771774" y="3950284"/>
            <a:ext cx="3096767" cy="668302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Литой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алюминиевый корпус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Вес, кг: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4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 до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6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,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5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Текст 4">
            <a:extLst>
              <a:ext uri="{FF2B5EF4-FFF2-40B4-BE49-F238E27FC236}">
                <a16:creationId xmlns:a16="http://schemas.microsoft.com/office/drawing/2014/main" id="{F48FB16A-F238-44B2-BA47-ACBF5B71820F}"/>
              </a:ext>
            </a:extLst>
          </p:cNvPr>
          <p:cNvSpPr txBox="1">
            <a:spLocks/>
          </p:cNvSpPr>
          <p:nvPr/>
        </p:nvSpPr>
        <p:spPr>
          <a:xfrm>
            <a:off x="6838447" y="3536637"/>
            <a:ext cx="53535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id="{F152600F-C661-4785-8E55-C80D930CDD0D}"/>
              </a:ext>
            </a:extLst>
          </p:cNvPr>
          <p:cNvSpPr txBox="1">
            <a:spLocks/>
          </p:cNvSpPr>
          <p:nvPr/>
        </p:nvSpPr>
        <p:spPr>
          <a:xfrm>
            <a:off x="6771774" y="4918646"/>
            <a:ext cx="5125154" cy="485894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Проводное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 управление. 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Диапазон напряжения питания, АС: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120В до 305В.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Исполнение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 с гальванической развязкой.</a:t>
            </a:r>
          </a:p>
        </p:txBody>
      </p:sp>
      <p:sp>
        <p:nvSpPr>
          <p:cNvPr id="13" name="Текст 4">
            <a:extLst>
              <a:ext uri="{FF2B5EF4-FFF2-40B4-BE49-F238E27FC236}">
                <a16:creationId xmlns:a16="http://schemas.microsoft.com/office/drawing/2014/main" id="{6DC1531C-1357-42EC-A08A-FD80989843F5}"/>
              </a:ext>
            </a:extLst>
          </p:cNvPr>
          <p:cNvSpPr txBox="1">
            <a:spLocks/>
          </p:cNvSpPr>
          <p:nvPr/>
        </p:nvSpPr>
        <p:spPr>
          <a:xfrm>
            <a:off x="6838447" y="4553639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ДРАЙВЕР</a:t>
            </a: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2E7B2B90-2C43-4D6C-97D1-67ED44069694}"/>
              </a:ext>
            </a:extLst>
          </p:cNvPr>
          <p:cNvSpPr txBox="1">
            <a:spLocks/>
          </p:cNvSpPr>
          <p:nvPr/>
        </p:nvSpPr>
        <p:spPr>
          <a:xfrm>
            <a:off x="6771774" y="6152080"/>
            <a:ext cx="4121895" cy="68507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Индекс цветопередачи: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CRI70, CRI80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  <a:endParaRPr lang="en-US" b="1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С закаленным стеклом.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A5CE0021-B2AE-4187-9013-617687A3655D}"/>
              </a:ext>
            </a:extLst>
          </p:cNvPr>
          <p:cNvSpPr txBox="1">
            <a:spLocks/>
          </p:cNvSpPr>
          <p:nvPr/>
        </p:nvSpPr>
        <p:spPr>
          <a:xfrm>
            <a:off x="6838448" y="5738433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ОПТИКА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E27D87-EE7E-49EB-B4EF-B7BA5608336A}"/>
              </a:ext>
            </a:extLst>
          </p:cNvPr>
          <p:cNvSpPr txBox="1"/>
          <p:nvPr/>
        </p:nvSpPr>
        <p:spPr>
          <a:xfrm>
            <a:off x="9647117" y="1487134"/>
            <a:ext cx="20345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для высоких</a:t>
            </a:r>
            <a:br>
              <a:rPr lang="ru-RU" sz="2400" dirty="0"/>
            </a:br>
            <a:r>
              <a:rPr lang="ru-RU" sz="2400" dirty="0"/>
              <a:t>потолков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D398C5-8D20-4C03-80A2-1F27E9580245}"/>
              </a:ext>
            </a:extLst>
          </p:cNvPr>
          <p:cNvSpPr txBox="1"/>
          <p:nvPr/>
        </p:nvSpPr>
        <p:spPr>
          <a:xfrm>
            <a:off x="4109601" y="1579466"/>
            <a:ext cx="5504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FEREKS WHEEL</a:t>
            </a:r>
            <a:endParaRPr lang="ru-RU" sz="3600" dirty="0">
              <a:latin typeface="+mj-lt"/>
            </a:endParaRPr>
          </a:p>
        </p:txBody>
      </p:sp>
      <p:sp>
        <p:nvSpPr>
          <p:cNvPr id="18" name="Текст 3">
            <a:extLst>
              <a:ext uri="{FF2B5EF4-FFF2-40B4-BE49-F238E27FC236}">
                <a16:creationId xmlns:a16="http://schemas.microsoft.com/office/drawing/2014/main" id="{E9E59A8F-F2A4-44CE-A6C9-608223A45452}"/>
              </a:ext>
            </a:extLst>
          </p:cNvPr>
          <p:cNvSpPr txBox="1">
            <a:spLocks/>
          </p:cNvSpPr>
          <p:nvPr/>
        </p:nvSpPr>
        <p:spPr>
          <a:xfrm>
            <a:off x="6771774" y="2974301"/>
            <a:ext cx="3261574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Мощность: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10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0 -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23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0 Вт.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Энергоэффективность: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до 160 лм/Вт.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4F6162C7-C408-4001-AC63-8BC4F937FBEC}"/>
              </a:ext>
            </a:extLst>
          </p:cNvPr>
          <p:cNvSpPr txBox="1">
            <a:spLocks/>
          </p:cNvSpPr>
          <p:nvPr/>
        </p:nvSpPr>
        <p:spPr>
          <a:xfrm>
            <a:off x="6838448" y="2560654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ХАРАКТЕРИСТИКИ</a:t>
            </a:r>
          </a:p>
        </p:txBody>
      </p:sp>
      <p:sp>
        <p:nvSpPr>
          <p:cNvPr id="21" name="Text 2">
            <a:extLst>
              <a:ext uri="{FF2B5EF4-FFF2-40B4-BE49-F238E27FC236}">
                <a16:creationId xmlns:a16="http://schemas.microsoft.com/office/drawing/2014/main" id="{B53305F9-2179-4A51-AEE1-B5BEEBDFA158}"/>
              </a:ext>
            </a:extLst>
          </p:cNvPr>
          <p:cNvSpPr txBox="1"/>
          <p:nvPr/>
        </p:nvSpPr>
        <p:spPr>
          <a:xfrm>
            <a:off x="4585284" y="5940280"/>
            <a:ext cx="1155363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/>
              <a:t>стандартная</a:t>
            </a:r>
            <a:br>
              <a:rPr lang="ru-RU" sz="1200" dirty="0"/>
            </a:br>
            <a:r>
              <a:rPr lang="ru-RU" sz="1200" dirty="0"/>
              <a:t>гарантия</a:t>
            </a:r>
            <a:endParaRPr sz="1200" dirty="0"/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id="{B215D84E-6D96-4C92-8677-B2B5809199C1}"/>
              </a:ext>
            </a:extLst>
          </p:cNvPr>
          <p:cNvSpPr txBox="1">
            <a:spLocks/>
          </p:cNvSpPr>
          <p:nvPr/>
        </p:nvSpPr>
        <p:spPr>
          <a:xfrm>
            <a:off x="9868541" y="2974301"/>
            <a:ext cx="2323459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КСС: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Д, Г60.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Степень защиты: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IP65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id="{E8D340AB-173F-457B-AE4C-C45F6A535FC2}"/>
              </a:ext>
            </a:extLst>
          </p:cNvPr>
          <p:cNvSpPr txBox="1">
            <a:spLocks/>
          </p:cNvSpPr>
          <p:nvPr/>
        </p:nvSpPr>
        <p:spPr>
          <a:xfrm>
            <a:off x="9896475" y="3953389"/>
            <a:ext cx="2323459" cy="747770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Подвесной или поворотный.</a:t>
            </a: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CAD5345-56E3-4778-8BE6-00ABCCD46F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323475"/>
            <a:ext cx="5504008" cy="446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45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bIns="180000" anchor="ctr"/>
          <a:lstStyle/>
          <a:p>
            <a:r>
              <a:rPr lang="ru-RU" sz="3200" dirty="0">
                <a:solidFill>
                  <a:schemeClr val="bg1"/>
                </a:solidFill>
              </a:rPr>
              <a:t>ХОЛДИНГ КОМПЛЕКСНЫХ РЕШЕНИЙ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321771-3DE1-4E20-8458-4958679B6E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21" y="1831506"/>
            <a:ext cx="1023234" cy="3925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2118AF-E182-4337-A59B-9B4A5D797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721" y="2675438"/>
            <a:ext cx="1027883" cy="5922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8A42DFB-5E08-4287-A4E7-0722E3C39E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721" y="4739164"/>
            <a:ext cx="1023235" cy="5765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8B81D9-72A3-4C8D-868C-D9FDEAD68F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3776464"/>
            <a:ext cx="1703382" cy="37975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768E123-23E4-4755-925A-7EBCC39FDF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21" y="5767027"/>
            <a:ext cx="1530219" cy="30735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5B01B75-7DA7-4556-AD16-7B58FF1B63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21" y="3719062"/>
            <a:ext cx="1023432" cy="56875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338EBCC-CE55-464D-9276-9AC94AFB8A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1888412"/>
            <a:ext cx="1496070" cy="27876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BC713BC-419C-4A3C-8DA7-8F068F6919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2832438"/>
            <a:ext cx="1763368" cy="278765"/>
          </a:xfrm>
          <a:prstGeom prst="rect">
            <a:avLst/>
          </a:prstGeom>
        </p:spPr>
      </p:pic>
      <p:sp>
        <p:nvSpPr>
          <p:cNvPr id="20" name="Текст 6">
            <a:extLst>
              <a:ext uri="{FF2B5EF4-FFF2-40B4-BE49-F238E27FC236}">
                <a16:creationId xmlns:a16="http://schemas.microsoft.com/office/drawing/2014/main" id="{8E50A989-C3EF-4D7E-B951-C56C84D967B8}"/>
              </a:ext>
            </a:extLst>
          </p:cNvPr>
          <p:cNvSpPr txBox="1">
            <a:spLocks/>
          </p:cNvSpPr>
          <p:nvPr/>
        </p:nvSpPr>
        <p:spPr>
          <a:xfrm>
            <a:off x="8632866" y="1668698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Проектная светотехника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Профессиональные решения для освещения и управления светом 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1" name="Текст 6">
            <a:extLst>
              <a:ext uri="{FF2B5EF4-FFF2-40B4-BE49-F238E27FC236}">
                <a16:creationId xmlns:a16="http://schemas.microsoft.com/office/drawing/2014/main" id="{D62C3F99-A727-4DDF-844A-DC5E0A6BC18B}"/>
              </a:ext>
            </a:extLst>
          </p:cNvPr>
          <p:cNvSpPr txBox="1">
            <a:spLocks/>
          </p:cNvSpPr>
          <p:nvPr/>
        </p:nvSpPr>
        <p:spPr>
          <a:xfrm>
            <a:off x="8632866" y="2629909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Проектная светотехника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Стандарт современного светодиодного освещения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2" name="Текст 6">
            <a:extLst>
              <a:ext uri="{FF2B5EF4-FFF2-40B4-BE49-F238E27FC236}">
                <a16:creationId xmlns:a16="http://schemas.microsoft.com/office/drawing/2014/main" id="{88B8EFD7-D6A9-43B5-9B39-7F5B967087E2}"/>
              </a:ext>
            </a:extLst>
          </p:cNvPr>
          <p:cNvSpPr txBox="1">
            <a:spLocks/>
          </p:cNvSpPr>
          <p:nvPr/>
        </p:nvSpPr>
        <p:spPr>
          <a:xfrm>
            <a:off x="8632866" y="3644339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Автоматизация освещения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IoT </a:t>
            </a: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платформа для управления внутренним и наружным освещением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3" name="Текст 6">
            <a:extLst>
              <a:ext uri="{FF2B5EF4-FFF2-40B4-BE49-F238E27FC236}">
                <a16:creationId xmlns:a16="http://schemas.microsoft.com/office/drawing/2014/main" id="{F1057517-63F8-4A2D-A5D2-3708DFFE460E}"/>
              </a:ext>
            </a:extLst>
          </p:cNvPr>
          <p:cNvSpPr txBox="1">
            <a:spLocks/>
          </p:cNvSpPr>
          <p:nvPr/>
        </p:nvSpPr>
        <p:spPr>
          <a:xfrm>
            <a:off x="2318243" y="1670362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Электротехника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Модульное оборудование и системы прокладки кабеля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Текст 6">
            <a:extLst>
              <a:ext uri="{FF2B5EF4-FFF2-40B4-BE49-F238E27FC236}">
                <a16:creationId xmlns:a16="http://schemas.microsoft.com/office/drawing/2014/main" id="{799123B5-52B7-4E11-8CAD-D40D39DDEF7D}"/>
              </a:ext>
            </a:extLst>
          </p:cNvPr>
          <p:cNvSpPr txBox="1">
            <a:spLocks/>
          </p:cNvSpPr>
          <p:nvPr/>
        </p:nvSpPr>
        <p:spPr>
          <a:xfrm>
            <a:off x="2318243" y="2630396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Телеком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Кабельная продукция</a:t>
            </a:r>
            <a:b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и телекоммуникационные шкафы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Текст 6">
            <a:extLst>
              <a:ext uri="{FF2B5EF4-FFF2-40B4-BE49-F238E27FC236}">
                <a16:creationId xmlns:a16="http://schemas.microsoft.com/office/drawing/2014/main" id="{18BB4877-40BE-4559-9C75-DB5F02E4CB40}"/>
              </a:ext>
            </a:extLst>
          </p:cNvPr>
          <p:cNvSpPr txBox="1">
            <a:spLocks/>
          </p:cNvSpPr>
          <p:nvPr/>
        </p:nvSpPr>
        <p:spPr>
          <a:xfrm>
            <a:off x="2318243" y="3644340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Программные продукты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Экосистема программных компонентов для автоматизации  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6" name="Текст 6">
            <a:extLst>
              <a:ext uri="{FF2B5EF4-FFF2-40B4-BE49-F238E27FC236}">
                <a16:creationId xmlns:a16="http://schemas.microsoft.com/office/drawing/2014/main" id="{28323134-AEC4-4DD0-8DAD-ACFAA5E12AD8}"/>
              </a:ext>
            </a:extLst>
          </p:cNvPr>
          <p:cNvSpPr txBox="1">
            <a:spLocks/>
          </p:cNvSpPr>
          <p:nvPr/>
        </p:nvSpPr>
        <p:spPr>
          <a:xfrm>
            <a:off x="2318243" y="4668340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Автоматизация производства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Комплекс оборудования для эффективного управления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7" name="Текст 6">
            <a:extLst>
              <a:ext uri="{FF2B5EF4-FFF2-40B4-BE49-F238E27FC236}">
                <a16:creationId xmlns:a16="http://schemas.microsoft.com/office/drawing/2014/main" id="{37781178-DD12-4071-A041-984D5CF11421}"/>
              </a:ext>
            </a:extLst>
          </p:cNvPr>
          <p:cNvSpPr txBox="1">
            <a:spLocks/>
          </p:cNvSpPr>
          <p:nvPr/>
        </p:nvSpPr>
        <p:spPr>
          <a:xfrm>
            <a:off x="2318242" y="5561607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Модульное оборудование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Силовые автоматические выключатели</a:t>
            </a:r>
            <a:b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и низковольтная аппаратура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E710C77-08BB-480D-881A-CFF4D9AC43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4939441"/>
            <a:ext cx="2053259" cy="22736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5A75E90-C4F6-4662-ACD3-701E1B3BB8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5780226"/>
            <a:ext cx="1294964" cy="278765"/>
          </a:xfrm>
          <a:prstGeom prst="rect">
            <a:avLst/>
          </a:prstGeom>
        </p:spPr>
      </p:pic>
      <p:sp>
        <p:nvSpPr>
          <p:cNvPr id="32" name="Текст 6">
            <a:extLst>
              <a:ext uri="{FF2B5EF4-FFF2-40B4-BE49-F238E27FC236}">
                <a16:creationId xmlns:a16="http://schemas.microsoft.com/office/drawing/2014/main" id="{1066B0C4-F00D-4568-8D7E-60A09772CA03}"/>
              </a:ext>
            </a:extLst>
          </p:cNvPr>
          <p:cNvSpPr txBox="1">
            <a:spLocks/>
          </p:cNvSpPr>
          <p:nvPr/>
        </p:nvSpPr>
        <p:spPr>
          <a:xfrm>
            <a:off x="8632866" y="4668340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Инвестиционные проекты</a:t>
            </a: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 Энергосбережение через механизм государственно-частного партнерства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3" name="Текст 6">
            <a:extLst>
              <a:ext uri="{FF2B5EF4-FFF2-40B4-BE49-F238E27FC236}">
                <a16:creationId xmlns:a16="http://schemas.microsoft.com/office/drawing/2014/main" id="{8CEB91BF-62FC-443F-B2D4-06556045F051}"/>
              </a:ext>
            </a:extLst>
          </p:cNvPr>
          <p:cNvSpPr txBox="1">
            <a:spLocks/>
          </p:cNvSpPr>
          <p:nvPr/>
        </p:nvSpPr>
        <p:spPr>
          <a:xfrm>
            <a:off x="8632866" y="5561607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Потолки и стеновые панели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Проектирование и производство  решений из листового металла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0531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800" dirty="0"/>
              <a:t>EX-FHB</a:t>
            </a:r>
            <a:br>
              <a:rPr lang="en-US" sz="2800" dirty="0"/>
            </a:br>
            <a:r>
              <a:rPr lang="ru-RU" sz="2800" dirty="0">
                <a:solidFill>
                  <a:schemeClr val="bg1"/>
                </a:solidFill>
              </a:rPr>
              <a:t>ПРОВЕРЕННОЕ РЕШЕНИЕ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9" name="Текст 4">
            <a:extLst>
              <a:ext uri="{FF2B5EF4-FFF2-40B4-BE49-F238E27FC236}">
                <a16:creationId xmlns:a16="http://schemas.microsoft.com/office/drawing/2014/main" id="{4232EDDD-45EE-4B90-88E4-B107860AED1F}"/>
              </a:ext>
            </a:extLst>
          </p:cNvPr>
          <p:cNvSpPr txBox="1">
            <a:spLocks/>
          </p:cNvSpPr>
          <p:nvPr/>
        </p:nvSpPr>
        <p:spPr>
          <a:xfrm>
            <a:off x="4015921" y="2728290"/>
            <a:ext cx="3042739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1F8B87B3-E573-4EED-96BC-4C5E99DF9C34}"/>
              </a:ext>
            </a:extLst>
          </p:cNvPr>
          <p:cNvSpPr txBox="1">
            <a:spLocks/>
          </p:cNvSpPr>
          <p:nvPr/>
        </p:nvSpPr>
        <p:spPr>
          <a:xfrm>
            <a:off x="4015921" y="3174469"/>
            <a:ext cx="3177359" cy="1478007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4 типа корпуса из сплава алюминия разного диаметра и высоты 3,5-9,5 кг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Температура эксплуатации: </a:t>
            </a:r>
            <a:b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-40°C до +50°C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Защита заливкой компаундом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Защитная решетка (опционально)</a:t>
            </a: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2B47D0F5-CE5A-4328-944F-B0EC73984B0E}"/>
              </a:ext>
            </a:extLst>
          </p:cNvPr>
          <p:cNvSpPr txBox="1">
            <a:spLocks/>
          </p:cNvSpPr>
          <p:nvPr/>
        </p:nvSpPr>
        <p:spPr>
          <a:xfrm>
            <a:off x="3995784" y="1402081"/>
            <a:ext cx="8892175" cy="63578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28611" indent="-22861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1Ex eb mb IIC T6/</a:t>
            </a:r>
            <a:r>
              <a:rPr lang="ru-RU" sz="2000" dirty="0"/>
              <a:t>Т5 </a:t>
            </a:r>
            <a:r>
              <a:rPr lang="fr-FR" sz="2000" dirty="0"/>
              <a:t>Gb X</a:t>
            </a:r>
            <a:r>
              <a:rPr lang="ru-RU" sz="2000" dirty="0"/>
              <a:t> </a:t>
            </a:r>
            <a:r>
              <a:rPr lang="fr-FR" sz="2000" dirty="0"/>
              <a:t>/ Ex tb mb IIIC T</a:t>
            </a:r>
            <a:r>
              <a:rPr lang="fr-FR" sz="2000" baseline="-25000" dirty="0"/>
              <a:t>200</a:t>
            </a:r>
            <a:r>
              <a:rPr lang="fr-FR" sz="2000" dirty="0"/>
              <a:t> 125/135 </a:t>
            </a:r>
            <a:r>
              <a:rPr lang="fr-FR" sz="2000" baseline="30000" dirty="0"/>
              <a:t>0</a:t>
            </a:r>
            <a:r>
              <a:rPr lang="fr-FR" sz="2000" dirty="0"/>
              <a:t>C Db X</a:t>
            </a:r>
            <a:endParaRPr lang="ru-RU" sz="2000" dirty="0"/>
          </a:p>
          <a:p>
            <a:pPr marL="228611" indent="-22861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2Ex e</a:t>
            </a:r>
            <a:r>
              <a:rPr lang="ru-RU" sz="2000" dirty="0"/>
              <a:t>с </a:t>
            </a:r>
            <a:r>
              <a:rPr lang="fr-FR" sz="2000" dirty="0"/>
              <a:t>mb IIC T4 G</a:t>
            </a:r>
            <a:r>
              <a:rPr lang="ru-RU" sz="2000" dirty="0"/>
              <a:t>с </a:t>
            </a:r>
            <a:r>
              <a:rPr lang="fr-FR" sz="2000" dirty="0"/>
              <a:t>X / Ex tb mb IIIC T</a:t>
            </a:r>
            <a:r>
              <a:rPr lang="fr-FR" sz="2000" baseline="-25000" dirty="0"/>
              <a:t>200</a:t>
            </a:r>
            <a:r>
              <a:rPr lang="fr-FR" sz="2000" dirty="0"/>
              <a:t> 125/135 </a:t>
            </a:r>
            <a:r>
              <a:rPr lang="fr-FR" sz="2000" baseline="30000" dirty="0"/>
              <a:t>0</a:t>
            </a:r>
            <a:r>
              <a:rPr lang="fr-FR" sz="2000" dirty="0"/>
              <a:t>C Db X</a:t>
            </a: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fr-FR" sz="1600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id="{FF81A4B6-DAAE-4046-B935-79FA0357255D}"/>
              </a:ext>
            </a:extLst>
          </p:cNvPr>
          <p:cNvSpPr txBox="1">
            <a:spLocks/>
          </p:cNvSpPr>
          <p:nvPr/>
        </p:nvSpPr>
        <p:spPr>
          <a:xfrm>
            <a:off x="3995784" y="2097952"/>
            <a:ext cx="8303357" cy="46901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r>
              <a:rPr lang="ru-RU" sz="1400" b="1" dirty="0"/>
              <a:t>Область применения</a:t>
            </a:r>
            <a:r>
              <a:rPr lang="ru-RU" sz="1400" dirty="0"/>
              <a:t>: зоны класса 1 и 2 по газу, </a:t>
            </a:r>
            <a: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  <a:t>зоны класса 21 и 22 по пыли</a:t>
            </a:r>
          </a:p>
          <a:p>
            <a:pPr mar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sz="1600" dirty="0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F4B1736-8F4D-4036-AF11-15CA1CC4C1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23" t="15158" r="33829" b="33928"/>
          <a:stretch/>
        </p:blipFill>
        <p:spPr>
          <a:xfrm>
            <a:off x="10399821" y="5232720"/>
            <a:ext cx="1432479" cy="1117505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AB8587F2-B603-4BA8-99AF-320F873E6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755780" y="4291034"/>
            <a:ext cx="2306237" cy="230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 - фото №">
            <a:extLst>
              <a:ext uri="{FF2B5EF4-FFF2-40B4-BE49-F238E27FC236}">
                <a16:creationId xmlns:a16="http://schemas.microsoft.com/office/drawing/2014/main" id="{E29B8761-AA8C-4EEA-B515-D8CF8A1EA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954" y="4403914"/>
            <a:ext cx="1615672" cy="210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2F1D7EA-34F2-4CF6-B966-98F84C7293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321" y="1119730"/>
            <a:ext cx="2132784" cy="213278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93F3199-D172-4929-A588-2317BFBC52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8291" y="1715777"/>
            <a:ext cx="2132783" cy="213278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AA180CF-7B8A-42B9-AEF1-F19281BC5FA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457377"/>
            <a:ext cx="3121869" cy="3400623"/>
          </a:xfrm>
          <a:prstGeom prst="rect">
            <a:avLst/>
          </a:prstGeom>
        </p:spPr>
      </p:pic>
      <p:sp>
        <p:nvSpPr>
          <p:cNvPr id="40" name="Текст 4">
            <a:extLst>
              <a:ext uri="{FF2B5EF4-FFF2-40B4-BE49-F238E27FC236}">
                <a16:creationId xmlns:a16="http://schemas.microsoft.com/office/drawing/2014/main" id="{382C81F5-BE24-4DC0-90CA-C3BF2810A595}"/>
              </a:ext>
            </a:extLst>
          </p:cNvPr>
          <p:cNvSpPr txBox="1">
            <a:spLocks/>
          </p:cNvSpPr>
          <p:nvPr/>
        </p:nvSpPr>
        <p:spPr>
          <a:xfrm>
            <a:off x="7665264" y="2733712"/>
            <a:ext cx="3062875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КРЕПЛЕНИЕ</a:t>
            </a:r>
          </a:p>
        </p:txBody>
      </p:sp>
      <p:sp>
        <p:nvSpPr>
          <p:cNvPr id="41" name="Текст 3">
            <a:extLst>
              <a:ext uri="{FF2B5EF4-FFF2-40B4-BE49-F238E27FC236}">
                <a16:creationId xmlns:a16="http://schemas.microsoft.com/office/drawing/2014/main" id="{91783591-05D5-4C56-B33D-915DC336D9F9}"/>
              </a:ext>
            </a:extLst>
          </p:cNvPr>
          <p:cNvSpPr txBox="1">
            <a:spLocks/>
          </p:cNvSpPr>
          <p:nvPr/>
        </p:nvSpPr>
        <p:spPr>
          <a:xfrm>
            <a:off x="7665264" y="3179892"/>
            <a:ext cx="3288246" cy="1439903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Подвесное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На поворотном кронштейне;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На трубу с резьбой М25х2 с ВРК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На поворотном кронштейне с ВРК</a:t>
            </a: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42" name="Текст 4">
            <a:extLst>
              <a:ext uri="{FF2B5EF4-FFF2-40B4-BE49-F238E27FC236}">
                <a16:creationId xmlns:a16="http://schemas.microsoft.com/office/drawing/2014/main" id="{928F2F87-11A1-407E-B727-A7231E9187D7}"/>
              </a:ext>
            </a:extLst>
          </p:cNvPr>
          <p:cNvSpPr txBox="1">
            <a:spLocks/>
          </p:cNvSpPr>
          <p:nvPr/>
        </p:nvSpPr>
        <p:spPr>
          <a:xfrm>
            <a:off x="4076987" y="4775705"/>
            <a:ext cx="2867610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ОПТИКА</a:t>
            </a:r>
          </a:p>
        </p:txBody>
      </p:sp>
      <p:sp>
        <p:nvSpPr>
          <p:cNvPr id="43" name="Текст 3">
            <a:extLst>
              <a:ext uri="{FF2B5EF4-FFF2-40B4-BE49-F238E27FC236}">
                <a16:creationId xmlns:a16="http://schemas.microsoft.com/office/drawing/2014/main" id="{E351E2B5-960B-40B3-BDFF-C18DC103C9DF}"/>
              </a:ext>
            </a:extLst>
          </p:cNvPr>
          <p:cNvSpPr txBox="1">
            <a:spLocks/>
          </p:cNvSpPr>
          <p:nvPr/>
        </p:nvSpPr>
        <p:spPr>
          <a:xfrm>
            <a:off x="4076988" y="5221885"/>
            <a:ext cx="2852240" cy="632291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Закаленное стекло </a:t>
            </a:r>
            <a:r>
              <a:rPr lang="en-US" dirty="0">
                <a:solidFill>
                  <a:schemeClr val="accent1"/>
                </a:solidFill>
                <a:ea typeface="Cambria" panose="02040503050406030204" pitchFamily="18" charset="0"/>
              </a:rPr>
              <a:t>IK10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Диаграммы: С120, </a:t>
            </a:r>
            <a:r>
              <a:rPr lang="en-US" dirty="0">
                <a:solidFill>
                  <a:schemeClr val="accent1"/>
                </a:solidFill>
                <a:ea typeface="Cambria" panose="02040503050406030204" pitchFamily="18" charset="0"/>
              </a:rPr>
              <a:t>D60, F30, F15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660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2800" dirty="0">
                <a:solidFill>
                  <a:schemeClr val="accent2"/>
                </a:solidFill>
              </a:rPr>
              <a:t>ДСО </a:t>
            </a:r>
            <a:r>
              <a:rPr lang="ru-RU" sz="2800" dirty="0">
                <a:solidFill>
                  <a:schemeClr val="bg1"/>
                </a:solidFill>
              </a:rPr>
              <a:t>УНИВЕРСАЛЬНЫЙ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СВЕТИЛЬНИК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2FFF0A0-F650-4EFD-8C3B-E1B1BC0DA0D7}"/>
              </a:ext>
            </a:extLst>
          </p:cNvPr>
          <p:cNvGrpSpPr/>
          <p:nvPr/>
        </p:nvGrpSpPr>
        <p:grpSpPr>
          <a:xfrm>
            <a:off x="502187" y="1421949"/>
            <a:ext cx="4478101" cy="3876079"/>
            <a:chOff x="8162263" y="1704975"/>
            <a:chExt cx="3513801" cy="3012435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F8B25569-4720-471C-9151-95916517CAC2}"/>
                </a:ext>
              </a:extLst>
            </p:cNvPr>
            <p:cNvGrpSpPr/>
            <p:nvPr/>
          </p:nvGrpSpPr>
          <p:grpSpPr>
            <a:xfrm>
              <a:off x="9155706" y="1704975"/>
              <a:ext cx="2520358" cy="2651457"/>
              <a:chOff x="8353474" y="1791814"/>
              <a:chExt cx="1089499" cy="1166656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8DD75D76-6805-4958-B02C-60F6B9BE65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923817">
                <a:off x="8353474" y="2358068"/>
                <a:ext cx="570763" cy="600402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27E5406D-B7DE-4261-BB7D-E2BA5D63D4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923817">
                <a:off x="8715843" y="1791814"/>
                <a:ext cx="727130" cy="1106773"/>
              </a:xfrm>
              <a:prstGeom prst="rect">
                <a:avLst/>
              </a:prstGeom>
            </p:spPr>
          </p:pic>
        </p:grp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14194EE7-E662-457E-B6C7-FE567DEF68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964528">
              <a:off x="8162263" y="1745222"/>
              <a:ext cx="2480455" cy="2972188"/>
            </a:xfrm>
            <a:prstGeom prst="rect">
              <a:avLst/>
            </a:prstGeom>
          </p:spPr>
        </p:pic>
      </p:grpSp>
      <p:sp>
        <p:nvSpPr>
          <p:cNvPr id="9" name="Текст 3">
            <a:extLst>
              <a:ext uri="{FF2B5EF4-FFF2-40B4-BE49-F238E27FC236}">
                <a16:creationId xmlns:a16="http://schemas.microsoft.com/office/drawing/2014/main" id="{C5F4C925-8544-4B09-A8E4-FE72357348AF}"/>
              </a:ext>
            </a:extLst>
          </p:cNvPr>
          <p:cNvSpPr txBox="1">
            <a:spLocks/>
          </p:cNvSpPr>
          <p:nvPr/>
        </p:nvSpPr>
        <p:spPr>
          <a:xfrm>
            <a:off x="6301874" y="3901644"/>
            <a:ext cx="2715666" cy="668302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lnSpc>
                <a:spcPct val="10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Степень защиты -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IP66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 err="1">
                <a:solidFill>
                  <a:schemeClr val="accent1"/>
                </a:solidFill>
                <a:ea typeface="Cambria" panose="02040503050406030204" pitchFamily="18" charset="0"/>
              </a:rPr>
              <a:t>Экструдированный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 алюминиевый профиль.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269B7C5C-BFFB-4AF3-858E-76957615D028}"/>
              </a:ext>
            </a:extLst>
          </p:cNvPr>
          <p:cNvSpPr txBox="1">
            <a:spLocks/>
          </p:cNvSpPr>
          <p:nvPr/>
        </p:nvSpPr>
        <p:spPr>
          <a:xfrm>
            <a:off x="6368547" y="3556093"/>
            <a:ext cx="58234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B784B61E-DEEA-4458-8067-6326B786EA4E}"/>
              </a:ext>
            </a:extLst>
          </p:cNvPr>
          <p:cNvSpPr txBox="1">
            <a:spLocks/>
          </p:cNvSpPr>
          <p:nvPr/>
        </p:nvSpPr>
        <p:spPr>
          <a:xfrm>
            <a:off x="6301874" y="5136553"/>
            <a:ext cx="4733365" cy="322950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Диапазон напряжения питания, АС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176В до 264В.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16" name="Текст 4">
            <a:extLst>
              <a:ext uri="{FF2B5EF4-FFF2-40B4-BE49-F238E27FC236}">
                <a16:creationId xmlns:a16="http://schemas.microsoft.com/office/drawing/2014/main" id="{0DD7D60C-BE6D-4376-9272-8EF4B9734034}"/>
              </a:ext>
            </a:extLst>
          </p:cNvPr>
          <p:cNvSpPr txBox="1">
            <a:spLocks/>
          </p:cNvSpPr>
          <p:nvPr/>
        </p:nvSpPr>
        <p:spPr>
          <a:xfrm>
            <a:off x="6368548" y="4791002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ДРАЙВЕР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C18769-BA26-4984-9C1B-092BA8D2D988}"/>
              </a:ext>
            </a:extLst>
          </p:cNvPr>
          <p:cNvSpPr txBox="1"/>
          <p:nvPr/>
        </p:nvSpPr>
        <p:spPr>
          <a:xfrm>
            <a:off x="7801158" y="1487134"/>
            <a:ext cx="3523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решение для</a:t>
            </a:r>
            <a:br>
              <a:rPr lang="ru-RU" sz="2400" dirty="0"/>
            </a:br>
            <a:r>
              <a:rPr lang="ru-RU" sz="2400" dirty="0"/>
              <a:t>предприятия и склада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32283B-5A5C-4701-B29F-D9CBA1BE8051}"/>
              </a:ext>
            </a:extLst>
          </p:cNvPr>
          <p:cNvSpPr txBox="1"/>
          <p:nvPr/>
        </p:nvSpPr>
        <p:spPr>
          <a:xfrm>
            <a:off x="6034328" y="1578670"/>
            <a:ext cx="1766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+mj-lt"/>
              </a:rPr>
              <a:t>ДСО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C342455E-A4DB-42BF-832D-29DCBA22BF9A}"/>
              </a:ext>
            </a:extLst>
          </p:cNvPr>
          <p:cNvSpPr txBox="1">
            <a:spLocks/>
          </p:cNvSpPr>
          <p:nvPr/>
        </p:nvSpPr>
        <p:spPr>
          <a:xfrm>
            <a:off x="6301874" y="2974301"/>
            <a:ext cx="3261574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Мощность: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12 - 100 Вт.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Энергоэффективность: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до 14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0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 лм/Вт.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id="{C21481FF-9157-481D-A2F2-0B86311B0C27}"/>
              </a:ext>
            </a:extLst>
          </p:cNvPr>
          <p:cNvSpPr txBox="1">
            <a:spLocks/>
          </p:cNvSpPr>
          <p:nvPr/>
        </p:nvSpPr>
        <p:spPr>
          <a:xfrm>
            <a:off x="6368548" y="2560654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ХАРАКТЕРИСТИКИ</a:t>
            </a:r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id="{D3E9E2B8-9719-4235-9C53-5A8E9418FEDD}"/>
              </a:ext>
            </a:extLst>
          </p:cNvPr>
          <p:cNvSpPr txBox="1">
            <a:spLocks/>
          </p:cNvSpPr>
          <p:nvPr/>
        </p:nvSpPr>
        <p:spPr>
          <a:xfrm>
            <a:off x="9716142" y="2974301"/>
            <a:ext cx="1636598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КСС: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Д90, Д110,</a:t>
            </a:r>
            <a:b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Д120, 25х100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2" name="Текст 4">
            <a:extLst>
              <a:ext uri="{FF2B5EF4-FFF2-40B4-BE49-F238E27FC236}">
                <a16:creationId xmlns:a16="http://schemas.microsoft.com/office/drawing/2014/main" id="{D8361128-35A1-4134-ADD3-226EFAF23628}"/>
              </a:ext>
            </a:extLst>
          </p:cNvPr>
          <p:cNvSpPr txBox="1">
            <a:spLocks/>
          </p:cNvSpPr>
          <p:nvPr/>
        </p:nvSpPr>
        <p:spPr>
          <a:xfrm>
            <a:off x="6368547" y="5466561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1"/>
                </a:solidFill>
                <a:latin typeface="+mj-lt"/>
              </a:rPr>
              <a:t>EX</a:t>
            </a:r>
            <a:endParaRPr lang="ru-RU" sz="18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646A62-E588-4779-8A10-89E826DFF012}"/>
              </a:ext>
            </a:extLst>
          </p:cNvPr>
          <p:cNvSpPr txBox="1"/>
          <p:nvPr/>
        </p:nvSpPr>
        <p:spPr>
          <a:xfrm>
            <a:off x="6368547" y="6121400"/>
            <a:ext cx="6392192" cy="348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479" tIns="30479" rIns="30479" bIns="30479" numCol="1" spcCol="38100" rtlCol="0" anchor="t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b="1" dirty="0"/>
              <a:t>Область применения: </a:t>
            </a:r>
            <a:r>
              <a:rPr lang="ru-RU" sz="1200" dirty="0"/>
              <a:t>зоны класса 2 по газу, зоны класса 21 и 22 по пыли.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F3A074-4A08-4043-83FE-0342424BD418}"/>
              </a:ext>
            </a:extLst>
          </p:cNvPr>
          <p:cNvSpPr txBox="1"/>
          <p:nvPr/>
        </p:nvSpPr>
        <p:spPr>
          <a:xfrm>
            <a:off x="6368547" y="5875175"/>
            <a:ext cx="5737987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479" tIns="30479" rIns="30479" bIns="30479" numCol="1" spcCol="38100" rtlCol="0" anchor="t">
            <a:spAutoFit/>
          </a:bodyPr>
          <a:lstStyle/>
          <a:p>
            <a:r>
              <a:rPr lang="ru-RU" sz="1200" dirty="0"/>
              <a:t>2Ех е</a:t>
            </a:r>
            <a:r>
              <a:rPr lang="fr-FR" sz="1200" dirty="0"/>
              <a:t>c mb II T4 Gc X / Ex tb mb III</a:t>
            </a:r>
            <a:r>
              <a:rPr lang="ru-RU" sz="1200" dirty="0"/>
              <a:t>С </a:t>
            </a:r>
            <a:r>
              <a:rPr lang="fr-FR" sz="1200" dirty="0"/>
              <a:t>T</a:t>
            </a:r>
            <a:r>
              <a:rPr lang="fr-FR" sz="1200" baseline="-25000" dirty="0"/>
              <a:t>200</a:t>
            </a:r>
            <a:r>
              <a:rPr lang="fr-FR" sz="1200" dirty="0"/>
              <a:t> 80/90</a:t>
            </a:r>
            <a:r>
              <a:rPr lang="ru-RU" sz="1200" dirty="0"/>
              <a:t> </a:t>
            </a:r>
            <a:r>
              <a:rPr lang="fr-FR" sz="1200" dirty="0"/>
              <a:t>°C Db X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6CC0D31-4FB1-420B-BCEC-A5A95162F9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7142" y="5545436"/>
            <a:ext cx="524694" cy="524694"/>
          </a:xfrm>
          <a:prstGeom prst="rect">
            <a:avLst/>
          </a:prstGeom>
        </p:spPr>
      </p:pic>
      <p:sp>
        <p:nvSpPr>
          <p:cNvPr id="26" name="Text 2">
            <a:extLst>
              <a:ext uri="{FF2B5EF4-FFF2-40B4-BE49-F238E27FC236}">
                <a16:creationId xmlns:a16="http://schemas.microsoft.com/office/drawing/2014/main" id="{947BC05A-1F7D-4D43-BABE-0DEBA3300DC9}"/>
              </a:ext>
            </a:extLst>
          </p:cNvPr>
          <p:cNvSpPr txBox="1"/>
          <p:nvPr/>
        </p:nvSpPr>
        <p:spPr>
          <a:xfrm>
            <a:off x="1152964" y="5598133"/>
            <a:ext cx="93805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в серии</a:t>
            </a:r>
            <a:br>
              <a:rPr lang="ru-RU" sz="1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</a:br>
            <a:r>
              <a:rPr lang="ru-RU" sz="28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2013</a:t>
            </a:r>
            <a:endParaRPr sz="28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</p:txBody>
      </p:sp>
      <p:sp>
        <p:nvSpPr>
          <p:cNvPr id="27" name="Text 2">
            <a:extLst>
              <a:ext uri="{FF2B5EF4-FFF2-40B4-BE49-F238E27FC236}">
                <a16:creationId xmlns:a16="http://schemas.microsoft.com/office/drawing/2014/main" id="{86A537F6-44EA-46CF-9DB3-FA8E431B4A1D}"/>
              </a:ext>
            </a:extLst>
          </p:cNvPr>
          <p:cNvSpPr txBox="1"/>
          <p:nvPr/>
        </p:nvSpPr>
        <p:spPr>
          <a:xfrm>
            <a:off x="3590501" y="5684176"/>
            <a:ext cx="1155363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/>
              <a:t>стандартная</a:t>
            </a:r>
            <a:br>
              <a:rPr lang="ru-RU" sz="1200" dirty="0"/>
            </a:br>
            <a:r>
              <a:rPr lang="ru-RU" sz="1200" dirty="0"/>
              <a:t>гарантия</a:t>
            </a:r>
            <a:endParaRPr sz="1200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4DB3463-DC50-4054-8E1E-71E8A1426A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605" y="5545436"/>
            <a:ext cx="524694" cy="524694"/>
          </a:xfrm>
          <a:prstGeom prst="rect">
            <a:avLst/>
          </a:prstGeom>
        </p:spPr>
      </p:pic>
      <p:sp>
        <p:nvSpPr>
          <p:cNvPr id="29" name="Текст 3">
            <a:extLst>
              <a:ext uri="{FF2B5EF4-FFF2-40B4-BE49-F238E27FC236}">
                <a16:creationId xmlns:a16="http://schemas.microsoft.com/office/drawing/2014/main" id="{255AFE7C-0E92-489C-A31F-E34DEB2F5E69}"/>
              </a:ext>
            </a:extLst>
          </p:cNvPr>
          <p:cNvSpPr txBox="1">
            <a:spLocks/>
          </p:cNvSpPr>
          <p:nvPr/>
        </p:nvSpPr>
        <p:spPr>
          <a:xfrm>
            <a:off x="9099923" y="3904749"/>
            <a:ext cx="2727655" cy="836097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lnSpc>
                <a:spcPct val="10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Степень механической </a:t>
            </a:r>
            <a:b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защиты: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IK10</a:t>
            </a: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lnSpc>
                <a:spcPct val="10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Температура эксплуатации: </a:t>
            </a:r>
            <a:b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-40°C до +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5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0°C</a:t>
            </a:r>
          </a:p>
        </p:txBody>
      </p:sp>
    </p:spTree>
    <p:extLst>
      <p:ext uri="{BB962C8B-B14F-4D97-AF65-F5344CB8AC3E}">
        <p14:creationId xmlns:p14="http://schemas.microsoft.com/office/powerpoint/2010/main" val="479893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800" dirty="0"/>
              <a:t>FPL </a:t>
            </a:r>
            <a:r>
              <a:rPr lang="ru-RU" sz="2800" dirty="0">
                <a:solidFill>
                  <a:schemeClr val="bg1"/>
                </a:solidFill>
              </a:rPr>
              <a:t>ДЛЯ РАВНОМЕРНОЙ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ЗАСВЕТКИ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FBD348A-4034-4EEC-9EA3-1A658D617E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87529">
            <a:off x="1262362" y="2539432"/>
            <a:ext cx="3400246" cy="414161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13EFB7C-FD63-416C-BD3B-547234CD29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96424">
            <a:off x="279759" y="2562744"/>
            <a:ext cx="3462195" cy="4106850"/>
          </a:xfrm>
          <a:prstGeom prst="rect">
            <a:avLst/>
          </a:prstGeom>
        </p:spPr>
      </p:pic>
      <p:sp>
        <p:nvSpPr>
          <p:cNvPr id="7" name="Текст 3">
            <a:extLst>
              <a:ext uri="{FF2B5EF4-FFF2-40B4-BE49-F238E27FC236}">
                <a16:creationId xmlns:a16="http://schemas.microsoft.com/office/drawing/2014/main" id="{D31C8366-E9B2-4EFA-933B-B34F8869E7D4}"/>
              </a:ext>
            </a:extLst>
          </p:cNvPr>
          <p:cNvSpPr txBox="1">
            <a:spLocks/>
          </p:cNvSpPr>
          <p:nvPr/>
        </p:nvSpPr>
        <p:spPr>
          <a:xfrm>
            <a:off x="6301874" y="3989196"/>
            <a:ext cx="3183770" cy="668302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Трубка из поликарбоната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2мм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Температура эксплуатации: </a:t>
            </a:r>
            <a:b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-40°C до +50°C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987F8593-144E-478B-8491-7596DE38802A}"/>
              </a:ext>
            </a:extLst>
          </p:cNvPr>
          <p:cNvSpPr txBox="1">
            <a:spLocks/>
          </p:cNvSpPr>
          <p:nvPr/>
        </p:nvSpPr>
        <p:spPr>
          <a:xfrm>
            <a:off x="6368547" y="3575549"/>
            <a:ext cx="58234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B4465E80-6851-402F-8524-B4383DA9D279}"/>
              </a:ext>
            </a:extLst>
          </p:cNvPr>
          <p:cNvSpPr txBox="1">
            <a:spLocks/>
          </p:cNvSpPr>
          <p:nvPr/>
        </p:nvSpPr>
        <p:spPr>
          <a:xfrm>
            <a:off x="6301874" y="5110895"/>
            <a:ext cx="4733365" cy="322950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Диапазон напряжения питания, АС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176В до 264В.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1C537926-44BC-485A-AA08-31BE0367CAC1}"/>
              </a:ext>
            </a:extLst>
          </p:cNvPr>
          <p:cNvSpPr txBox="1">
            <a:spLocks/>
          </p:cNvSpPr>
          <p:nvPr/>
        </p:nvSpPr>
        <p:spPr>
          <a:xfrm>
            <a:off x="6368548" y="4737440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ДРАЙВЕР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999DBE-CC6E-4C80-BCC4-D8C7D981476F}"/>
              </a:ext>
            </a:extLst>
          </p:cNvPr>
          <p:cNvSpPr txBox="1"/>
          <p:nvPr/>
        </p:nvSpPr>
        <p:spPr>
          <a:xfrm>
            <a:off x="7924983" y="1487134"/>
            <a:ext cx="26933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решение для</a:t>
            </a:r>
            <a:br>
              <a:rPr lang="ru-RU" sz="2400" dirty="0"/>
            </a:br>
            <a:r>
              <a:rPr lang="ru-RU" sz="2400" dirty="0"/>
              <a:t>низких потолков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82EF79-F9CE-4256-8530-F5DAE85D12A6}"/>
              </a:ext>
            </a:extLst>
          </p:cNvPr>
          <p:cNvSpPr txBox="1"/>
          <p:nvPr/>
        </p:nvSpPr>
        <p:spPr>
          <a:xfrm>
            <a:off x="6262928" y="1578670"/>
            <a:ext cx="1495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FPL</a:t>
            </a:r>
            <a:endParaRPr lang="ru-RU" sz="3600" dirty="0">
              <a:latin typeface="+mj-lt"/>
            </a:endParaRPr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C52AEB94-42F4-471E-AEDD-8A37859421FE}"/>
              </a:ext>
            </a:extLst>
          </p:cNvPr>
          <p:cNvSpPr txBox="1">
            <a:spLocks/>
          </p:cNvSpPr>
          <p:nvPr/>
        </p:nvSpPr>
        <p:spPr>
          <a:xfrm>
            <a:off x="6301874" y="2974301"/>
            <a:ext cx="3261574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Мощность: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12 - 82 Вт.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Энергоэффективность: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до 13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0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 лм/Вт.</a:t>
            </a:r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50B782A3-9742-4003-8AAA-058B6584890D}"/>
              </a:ext>
            </a:extLst>
          </p:cNvPr>
          <p:cNvSpPr txBox="1">
            <a:spLocks/>
          </p:cNvSpPr>
          <p:nvPr/>
        </p:nvSpPr>
        <p:spPr>
          <a:xfrm>
            <a:off x="6368548" y="2560654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ХАРАКТЕРИСТИКИ</a:t>
            </a:r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2C8C7137-6714-499D-B707-5677ED4538B7}"/>
              </a:ext>
            </a:extLst>
          </p:cNvPr>
          <p:cNvSpPr txBox="1">
            <a:spLocks/>
          </p:cNvSpPr>
          <p:nvPr/>
        </p:nvSpPr>
        <p:spPr>
          <a:xfrm>
            <a:off x="9716141" y="2974301"/>
            <a:ext cx="2311735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КСС: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Степень защиты -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IP66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16" name="Текст 4">
            <a:extLst>
              <a:ext uri="{FF2B5EF4-FFF2-40B4-BE49-F238E27FC236}">
                <a16:creationId xmlns:a16="http://schemas.microsoft.com/office/drawing/2014/main" id="{07D80012-FFB9-4F8D-9687-B7B6C43389F0}"/>
              </a:ext>
            </a:extLst>
          </p:cNvPr>
          <p:cNvSpPr txBox="1">
            <a:spLocks/>
          </p:cNvSpPr>
          <p:nvPr/>
        </p:nvSpPr>
        <p:spPr>
          <a:xfrm>
            <a:off x="6368547" y="5498951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1"/>
                </a:solidFill>
                <a:latin typeface="+mj-lt"/>
              </a:rPr>
              <a:t>EX</a:t>
            </a:r>
            <a:endParaRPr lang="ru-RU" sz="18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0C8194-76BF-4C66-8472-76C574010B74}"/>
              </a:ext>
            </a:extLst>
          </p:cNvPr>
          <p:cNvSpPr txBox="1"/>
          <p:nvPr/>
        </p:nvSpPr>
        <p:spPr>
          <a:xfrm>
            <a:off x="6368547" y="5865133"/>
            <a:ext cx="5737987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479" tIns="30479" rIns="30479" bIns="30479" numCol="1" spcCol="38100" rtlCol="0" anchor="t">
            <a:spAutoFit/>
          </a:bodyPr>
          <a:lstStyle/>
          <a:p>
            <a:r>
              <a:rPr lang="ru-RU" sz="1200" dirty="0"/>
              <a:t>2Ех е</a:t>
            </a:r>
            <a:r>
              <a:rPr lang="fr-FR" sz="1200" dirty="0"/>
              <a:t>c mb II T4 Gc X / Ex tb mb III</a:t>
            </a:r>
            <a:r>
              <a:rPr lang="ru-RU" sz="1200" dirty="0"/>
              <a:t>С </a:t>
            </a:r>
            <a:r>
              <a:rPr lang="fr-FR" sz="1200" dirty="0"/>
              <a:t>T</a:t>
            </a:r>
            <a:r>
              <a:rPr lang="fr-FR" sz="1200" baseline="-25000" dirty="0"/>
              <a:t>200</a:t>
            </a:r>
            <a:r>
              <a:rPr lang="fr-FR" sz="1200" dirty="0"/>
              <a:t> 80/90</a:t>
            </a:r>
            <a:r>
              <a:rPr lang="ru-RU" sz="1200" dirty="0"/>
              <a:t> </a:t>
            </a:r>
            <a:r>
              <a:rPr lang="fr-FR" sz="1200" dirty="0"/>
              <a:t>°C Db X</a:t>
            </a:r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01520B27-B544-4A8E-A041-ADC9EA1117CB}"/>
              </a:ext>
            </a:extLst>
          </p:cNvPr>
          <p:cNvSpPr txBox="1">
            <a:spLocks/>
          </p:cNvSpPr>
          <p:nvPr/>
        </p:nvSpPr>
        <p:spPr>
          <a:xfrm>
            <a:off x="9716141" y="3988886"/>
            <a:ext cx="2542534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465-2626*70*75 мм 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(Д*Ш*В).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Вес: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0,9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 -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 3,6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кг.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24B804-B837-4CD4-A29E-4FAA56B8FF2B}"/>
              </a:ext>
            </a:extLst>
          </p:cNvPr>
          <p:cNvSpPr txBox="1"/>
          <p:nvPr/>
        </p:nvSpPr>
        <p:spPr>
          <a:xfrm>
            <a:off x="6368547" y="6121400"/>
            <a:ext cx="5588991" cy="348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479" tIns="30479" rIns="30479" bIns="30479" numCol="1" spcCol="38100" rtlCol="0" anchor="t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b="1" dirty="0"/>
              <a:t>Область применения: </a:t>
            </a:r>
            <a:r>
              <a:rPr lang="ru-RU" sz="1200" dirty="0"/>
              <a:t>зоны класса 2 по газу, зоны класса 21 и 22 по пыли.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C4105A0-E9F7-46A7-83E5-917643F7D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054" y="4839495"/>
            <a:ext cx="1505743" cy="150574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D566EB6-C00C-40CD-9C64-CC558429331A}"/>
              </a:ext>
            </a:extLst>
          </p:cNvPr>
          <p:cNvSpPr txBox="1"/>
          <p:nvPr/>
        </p:nvSpPr>
        <p:spPr>
          <a:xfrm rot="16200000">
            <a:off x="5077358" y="5359890"/>
            <a:ext cx="1389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A1A5A7"/>
                </a:solidFill>
                <a:latin typeface="+mj-lt"/>
              </a:rPr>
              <a:t>КСС Д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621C3E1-228B-4CB4-9D68-3932C88AD838}"/>
              </a:ext>
            </a:extLst>
          </p:cNvPr>
          <p:cNvGrpSpPr/>
          <p:nvPr/>
        </p:nvGrpSpPr>
        <p:grpSpPr>
          <a:xfrm>
            <a:off x="463550" y="1682081"/>
            <a:ext cx="1791659" cy="1310382"/>
            <a:chOff x="359673" y="1663919"/>
            <a:chExt cx="1791659" cy="1310382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799FCAEE-F394-46AF-AA8B-665F59504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610" y="1663919"/>
              <a:ext cx="524694" cy="524694"/>
            </a:xfrm>
            <a:prstGeom prst="rect">
              <a:avLst/>
            </a:prstGeom>
          </p:spPr>
        </p:pic>
        <p:sp>
          <p:nvSpPr>
            <p:cNvPr id="26" name="Text 2">
              <a:extLst>
                <a:ext uri="{FF2B5EF4-FFF2-40B4-BE49-F238E27FC236}">
                  <a16:creationId xmlns:a16="http://schemas.microsoft.com/office/drawing/2014/main" id="{BC25EFD8-DA41-44B9-95C5-9D577E456976}"/>
                </a:ext>
              </a:extLst>
            </p:cNvPr>
            <p:cNvSpPr txBox="1"/>
            <p:nvPr/>
          </p:nvSpPr>
          <p:spPr>
            <a:xfrm>
              <a:off x="995969" y="1802659"/>
              <a:ext cx="1155363" cy="3323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0" tIns="0" rIns="0" bIns="0">
              <a:spAutoFit/>
            </a:bodyPr>
            <a:lstStyle>
              <a:defPPr/>
            </a:lstStyle>
            <a:p>
              <a:pPr>
                <a:lnSpc>
                  <a:spcPct val="90000"/>
                </a:lnSpc>
                <a:defRPr b="1">
                  <a:latin typeface="+mn-lt"/>
                  <a:ea typeface="+mn-ea"/>
                  <a:cs typeface="+mn-cs"/>
                  <a:sym typeface="Calibri"/>
                </a:defRPr>
              </a:pPr>
              <a:r>
                <a:rPr lang="ru-RU" sz="1200" dirty="0"/>
                <a:t>стандартная</a:t>
              </a:r>
              <a:br>
                <a:rPr lang="ru-RU" sz="1200" dirty="0"/>
              </a:br>
              <a:r>
                <a:rPr lang="ru-RU" sz="1200" dirty="0"/>
                <a:t>гарантия</a:t>
              </a:r>
              <a:endParaRPr sz="1200" dirty="0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BEF40901-097F-4DF7-A81D-264D831B6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673" y="2420303"/>
              <a:ext cx="550635" cy="550635"/>
            </a:xfrm>
            <a:prstGeom prst="rect">
              <a:avLst/>
            </a:prstGeom>
          </p:spPr>
        </p:pic>
        <p:sp>
          <p:nvSpPr>
            <p:cNvPr id="28" name="Text 2">
              <a:extLst>
                <a:ext uri="{FF2B5EF4-FFF2-40B4-BE49-F238E27FC236}">
                  <a16:creationId xmlns:a16="http://schemas.microsoft.com/office/drawing/2014/main" id="{8167D13D-CF6B-441A-9AEC-94250257BF52}"/>
                </a:ext>
              </a:extLst>
            </p:cNvPr>
            <p:cNvSpPr txBox="1"/>
            <p:nvPr/>
          </p:nvSpPr>
          <p:spPr>
            <a:xfrm>
              <a:off x="995969" y="2420303"/>
              <a:ext cx="938059" cy="5539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0" tIns="0" rIns="0" bIns="0">
              <a:spAutoFit/>
            </a:bodyPr>
            <a:lstStyle>
              <a:defPPr/>
            </a:lstStyle>
            <a:p>
              <a:pPr>
                <a:lnSpc>
                  <a:spcPct val="90000"/>
                </a:lnSpc>
                <a:defRPr sz="6000" b="1">
                  <a:latin typeface="+mn-lt"/>
                  <a:ea typeface="+mn-ea"/>
                  <a:cs typeface="+mn-cs"/>
                  <a:sym typeface="Calibri"/>
                </a:defRPr>
              </a:pPr>
              <a:r>
                <a:rPr lang="ru-RU" sz="1200" dirty="0">
                  <a:latin typeface="Wix Madefor Display ExtraBold" panose="020B0503020203020203" pitchFamily="34" charset="-52"/>
                  <a:cs typeface="Wix Madefor Display ExtraBold" panose="020B0503020203020203" pitchFamily="34" charset="-52"/>
                </a:rPr>
                <a:t>в реестре </a:t>
              </a:r>
              <a:br>
                <a:rPr lang="ru-RU" sz="1200" dirty="0">
                  <a:latin typeface="Wix Madefor Display ExtraBold" panose="020B0503020203020203" pitchFamily="34" charset="-52"/>
                  <a:cs typeface="Wix Madefor Display ExtraBold" panose="020B0503020203020203" pitchFamily="34" charset="-52"/>
                </a:rPr>
              </a:br>
              <a:r>
                <a:rPr lang="ru-RU" sz="2800" dirty="0">
                  <a:latin typeface="Wix Madefor Display ExtraBold" panose="020B0503020203020203" pitchFamily="34" charset="-52"/>
                  <a:cs typeface="Wix Madefor Display ExtraBold" panose="020B0503020203020203" pitchFamily="34" charset="-52"/>
                </a:rPr>
                <a:t>РЭП</a:t>
              </a:r>
              <a:endParaRPr sz="28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23422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9888"/>
            <a:ext cx="609600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3200" dirty="0">
                <a:solidFill>
                  <a:schemeClr val="bg1"/>
                </a:solidFill>
              </a:rPr>
              <a:t>ПРОЕКТНЫЙ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ПОДХОД</a:t>
            </a:r>
          </a:p>
        </p:txBody>
      </p:sp>
      <p:sp>
        <p:nvSpPr>
          <p:cNvPr id="36" name="Text 5">
            <a:extLst>
              <a:ext uri="{FF2B5EF4-FFF2-40B4-BE49-F238E27FC236}">
                <a16:creationId xmlns:a16="http://schemas.microsoft.com/office/drawing/2014/main" id="{78A50A2D-DDF2-426E-B761-9B8F818159CD}"/>
              </a:ext>
            </a:extLst>
          </p:cNvPr>
          <p:cNvSpPr txBox="1"/>
          <p:nvPr/>
        </p:nvSpPr>
        <p:spPr>
          <a:xfrm>
            <a:off x="320673" y="1785791"/>
            <a:ext cx="3144057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dirty="0">
                <a:latin typeface="Druk Text Wide Cyr (Заголовки)"/>
              </a:rPr>
              <a:t>РАСШИРЕННАЯ ГАРАНТИЯ</a:t>
            </a:r>
          </a:p>
        </p:txBody>
      </p:sp>
      <p:sp>
        <p:nvSpPr>
          <p:cNvPr id="41" name="Text 6">
            <a:extLst>
              <a:ext uri="{FF2B5EF4-FFF2-40B4-BE49-F238E27FC236}">
                <a16:creationId xmlns:a16="http://schemas.microsoft.com/office/drawing/2014/main" id="{CC5BA296-4684-4111-9668-20175A3C6F0B}"/>
              </a:ext>
            </a:extLst>
          </p:cNvPr>
          <p:cNvSpPr txBox="1"/>
          <p:nvPr/>
        </p:nvSpPr>
        <p:spPr>
          <a:xfrm>
            <a:off x="3845861" y="1785791"/>
            <a:ext cx="3037404" cy="694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b="1" dirty="0">
                <a:latin typeface="Druk Text Wide Cyr (Заголовки)"/>
              </a:rPr>
              <a:t>ФАЙЛЫ ДЛЯ СКАЧИВАНИЯ</a:t>
            </a:r>
          </a:p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endParaRPr sz="1200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42" name="Text 7">
            <a:extLst>
              <a:ext uri="{FF2B5EF4-FFF2-40B4-BE49-F238E27FC236}">
                <a16:creationId xmlns:a16="http://schemas.microsoft.com/office/drawing/2014/main" id="{AE8C46C9-FCB0-4498-AFDA-7BC69DA125F1}"/>
              </a:ext>
            </a:extLst>
          </p:cNvPr>
          <p:cNvSpPr txBox="1"/>
          <p:nvPr/>
        </p:nvSpPr>
        <p:spPr>
          <a:xfrm>
            <a:off x="3845861" y="3962317"/>
            <a:ext cx="3323882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b="1" dirty="0">
                <a:latin typeface="Druk Text Wide Cyr (Заголовки)"/>
              </a:rPr>
              <a:t>КОМПЛЕКСНОЕ РЕШЕНИЕ</a:t>
            </a:r>
          </a:p>
        </p:txBody>
      </p:sp>
      <p:sp>
        <p:nvSpPr>
          <p:cNvPr id="43" name="Text 5">
            <a:extLst>
              <a:ext uri="{FF2B5EF4-FFF2-40B4-BE49-F238E27FC236}">
                <a16:creationId xmlns:a16="http://schemas.microsoft.com/office/drawing/2014/main" id="{ED76BACB-D501-4A62-8794-9CC7061A1FF1}"/>
              </a:ext>
            </a:extLst>
          </p:cNvPr>
          <p:cNvSpPr txBox="1"/>
          <p:nvPr/>
        </p:nvSpPr>
        <p:spPr>
          <a:xfrm>
            <a:off x="318750" y="3962317"/>
            <a:ext cx="2752841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b="1" dirty="0">
                <a:latin typeface="Druk Text Wide Cyr (Заголовки)"/>
              </a:rPr>
              <a:t>ПОДМЕННЫЙ ФОНД</a:t>
            </a:r>
            <a:endParaRPr lang="ru-RU" sz="1200" dirty="0"/>
          </a:p>
        </p:txBody>
      </p:sp>
      <p:sp>
        <p:nvSpPr>
          <p:cNvPr id="46" name="Text 5">
            <a:extLst>
              <a:ext uri="{FF2B5EF4-FFF2-40B4-BE49-F238E27FC236}">
                <a16:creationId xmlns:a16="http://schemas.microsoft.com/office/drawing/2014/main" id="{E5605876-E6E1-4604-935C-0B7AA4E7ED36}"/>
              </a:ext>
            </a:extLst>
          </p:cNvPr>
          <p:cNvSpPr txBox="1"/>
          <p:nvPr/>
        </p:nvSpPr>
        <p:spPr>
          <a:xfrm>
            <a:off x="320674" y="2453437"/>
            <a:ext cx="2466362" cy="565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Индивидуальная гарантия</a:t>
            </a:r>
            <a:b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на светильники - </a:t>
            </a:r>
            <a:r>
              <a:rPr lang="ru-RU" sz="1200" b="1" dirty="0">
                <a:solidFill>
                  <a:schemeClr val="accent1"/>
                </a:solidFill>
                <a:ea typeface="Cambria" panose="02040503050406030204" pitchFamily="18" charset="0"/>
              </a:rPr>
              <a:t>7 лет</a:t>
            </a: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. Стандартная гарантия - 5 лет.</a:t>
            </a:r>
          </a:p>
        </p:txBody>
      </p:sp>
      <p:sp>
        <p:nvSpPr>
          <p:cNvPr id="47" name="Text 6">
            <a:extLst>
              <a:ext uri="{FF2B5EF4-FFF2-40B4-BE49-F238E27FC236}">
                <a16:creationId xmlns:a16="http://schemas.microsoft.com/office/drawing/2014/main" id="{9B0C1F99-B5CB-49BF-97EC-5DCF946DAB8F}"/>
              </a:ext>
            </a:extLst>
          </p:cNvPr>
          <p:cNvSpPr txBox="1"/>
          <p:nvPr/>
        </p:nvSpPr>
        <p:spPr>
          <a:xfrm>
            <a:off x="3845861" y="2434201"/>
            <a:ext cx="2466362" cy="950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Сертификаты соответствия и файлы для проектирования в</a:t>
            </a:r>
            <a:r>
              <a:rPr lang="ru-RU" sz="1200" dirty="0"/>
              <a:t>сегда доступны для скачивания </a:t>
            </a:r>
            <a:r>
              <a:rPr lang="ru-RU" sz="1200" b="1" dirty="0"/>
              <a:t>на сайте</a:t>
            </a:r>
            <a:r>
              <a:rPr lang="ru-RU" sz="1200" dirty="0"/>
              <a:t>.</a:t>
            </a:r>
            <a:endParaRPr lang="ru-RU" sz="1200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endParaRPr lang="ru-RU" sz="1200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48" name="Text 7">
            <a:extLst>
              <a:ext uri="{FF2B5EF4-FFF2-40B4-BE49-F238E27FC236}">
                <a16:creationId xmlns:a16="http://schemas.microsoft.com/office/drawing/2014/main" id="{89ED6233-7B60-4C75-87FF-49A6E9D66CDD}"/>
              </a:ext>
            </a:extLst>
          </p:cNvPr>
          <p:cNvSpPr txBox="1"/>
          <p:nvPr/>
        </p:nvSpPr>
        <p:spPr>
          <a:xfrm>
            <a:off x="3845861" y="4605148"/>
            <a:ext cx="2841266" cy="758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Произведем и поставим оборудование </a:t>
            </a:r>
            <a:r>
              <a:rPr lang="ru-RU" sz="1200" b="1" dirty="0">
                <a:solidFill>
                  <a:schemeClr val="accent1"/>
                </a:solidFill>
                <a:ea typeface="Cambria" panose="02040503050406030204" pitchFamily="18" charset="0"/>
              </a:rPr>
              <a:t>для любого помещения</a:t>
            </a: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 на объекте.</a:t>
            </a:r>
            <a:b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endParaRPr lang="ru-RU" sz="1200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49" name="Text 5">
            <a:extLst>
              <a:ext uri="{FF2B5EF4-FFF2-40B4-BE49-F238E27FC236}">
                <a16:creationId xmlns:a16="http://schemas.microsoft.com/office/drawing/2014/main" id="{23041E6A-B23C-4918-BED0-4816A530A427}"/>
              </a:ext>
            </a:extLst>
          </p:cNvPr>
          <p:cNvSpPr txBox="1"/>
          <p:nvPr/>
        </p:nvSpPr>
        <p:spPr>
          <a:xfrm>
            <a:off x="318750" y="4455564"/>
            <a:ext cx="2752841" cy="758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endParaRPr sz="1200" dirty="0"/>
          </a:p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b="1" dirty="0"/>
              <a:t>Складской запас </a:t>
            </a:r>
            <a:r>
              <a:rPr lang="ru-RU" sz="1200" dirty="0"/>
              <a:t>готовой продукции на случай выхода оборудования из строя.</a:t>
            </a:r>
            <a:endParaRPr sz="1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C6FD5DB2-5CD4-4466-88E6-3A27B1C7F3CA}"/>
              </a:ext>
            </a:extLst>
          </p:cNvPr>
          <p:cNvSpPr txBox="1">
            <a:spLocks/>
          </p:cNvSpPr>
          <p:nvPr/>
        </p:nvSpPr>
        <p:spPr>
          <a:xfrm>
            <a:off x="463549" y="370430"/>
            <a:ext cx="10946995" cy="749300"/>
          </a:xfrm>
          <a:prstGeom prst="rect">
            <a:avLst/>
          </a:prstGeom>
        </p:spPr>
        <p:txBody>
          <a:bodyPr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ПРОЕКТНЫЙ</a:t>
            </a:r>
            <a:br>
              <a:rPr lang="ru-RU" sz="3200" dirty="0"/>
            </a:br>
            <a:r>
              <a:rPr lang="ru-RU" sz="3200" dirty="0"/>
              <a:t>ПОДХОД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B98087C-976F-4DF1-AE11-A9DE80686F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6283326"/>
            <a:ext cx="821215" cy="31432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ED29940-2090-431B-A810-9434E3CE98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5091" y="0"/>
            <a:ext cx="4566909" cy="68580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EA0E496-2955-4051-8651-5F70162AE331}"/>
              </a:ext>
            </a:extLst>
          </p:cNvPr>
          <p:cNvSpPr txBox="1"/>
          <p:nvPr/>
        </p:nvSpPr>
        <p:spPr>
          <a:xfrm>
            <a:off x="7850263" y="260350"/>
            <a:ext cx="410554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solidFill>
                  <a:schemeClr val="bg1"/>
                </a:solidFill>
              </a:rPr>
              <a:t>ЦОД «Иннополис»</a:t>
            </a:r>
            <a:br>
              <a:rPr lang="ru-RU" sz="1200" dirty="0">
                <a:solidFill>
                  <a:schemeClr val="bg1"/>
                </a:solidFill>
              </a:rPr>
            </a:br>
            <a:r>
              <a:rPr lang="ru-RU" sz="1200" dirty="0">
                <a:solidFill>
                  <a:schemeClr val="bg1"/>
                </a:solidFill>
              </a:rPr>
              <a:t>Республика Татарстан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6235E4A-2462-486D-928E-7F2AFF471B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143" y="6358959"/>
            <a:ext cx="1936657" cy="16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996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2800" b="0" dirty="0">
                <a:solidFill>
                  <a:schemeClr val="bg1"/>
                </a:solidFill>
              </a:rPr>
              <a:t>МЫ</a:t>
            </a:r>
            <a:br>
              <a:rPr lang="ru-RU" sz="2800" b="0" dirty="0">
                <a:solidFill>
                  <a:schemeClr val="bg1"/>
                </a:solidFill>
              </a:rPr>
            </a:br>
            <a:r>
              <a:rPr lang="ru-RU" sz="2800" b="0" dirty="0">
                <a:solidFill>
                  <a:schemeClr val="bg1"/>
                </a:solidFill>
              </a:rPr>
              <a:t>В ВЕНДОР ЛИСТАХ: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EFD155D-BAE3-439D-B00A-765A6F9FC098}"/>
              </a:ext>
            </a:extLst>
          </p:cNvPr>
          <p:cNvSpPr txBox="1"/>
          <p:nvPr/>
        </p:nvSpPr>
        <p:spPr>
          <a:xfrm>
            <a:off x="5886120" y="1636012"/>
            <a:ext cx="713531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РУСАЛ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96B5A4C-4D35-437C-A85D-37130BE16AE1}"/>
              </a:ext>
            </a:extLst>
          </p:cNvPr>
          <p:cNvSpPr txBox="1"/>
          <p:nvPr/>
        </p:nvSpPr>
        <p:spPr>
          <a:xfrm>
            <a:off x="8235066" y="2373478"/>
            <a:ext cx="166104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НОРНИКЕЛЬ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C402C09-C892-45BF-87D3-DE3F63FB1F5D}"/>
              </a:ext>
            </a:extLst>
          </p:cNvPr>
          <p:cNvSpPr txBox="1"/>
          <p:nvPr/>
        </p:nvSpPr>
        <p:spPr>
          <a:xfrm>
            <a:off x="8235066" y="3922464"/>
            <a:ext cx="166104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ГК «АЗОТ»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F577DFC-6828-4554-8A42-D5E9918CB80D}"/>
              </a:ext>
            </a:extLst>
          </p:cNvPr>
          <p:cNvSpPr txBox="1"/>
          <p:nvPr/>
        </p:nvSpPr>
        <p:spPr>
          <a:xfrm>
            <a:off x="8235066" y="1636012"/>
            <a:ext cx="1071216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«Полюс»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BBC2CAB-F030-42FA-A9E7-47CDDF4D399B}"/>
              </a:ext>
            </a:extLst>
          </p:cNvPr>
          <p:cNvSpPr txBox="1"/>
          <p:nvPr/>
        </p:nvSpPr>
        <p:spPr>
          <a:xfrm>
            <a:off x="10482663" y="1636012"/>
            <a:ext cx="72487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ЕВРАЗ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A13E0B7-C3F8-42B1-8278-1AE27A8D2B14}"/>
              </a:ext>
            </a:extLst>
          </p:cNvPr>
          <p:cNvSpPr txBox="1"/>
          <p:nvPr/>
        </p:nvSpPr>
        <p:spPr>
          <a:xfrm>
            <a:off x="3213757" y="2304228"/>
            <a:ext cx="2265144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Сибирская угольная энергетическая компания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ECE1A1F-8CB0-4AB8-9708-087D6D89C7CE}"/>
              </a:ext>
            </a:extLst>
          </p:cNvPr>
          <p:cNvSpPr txBox="1"/>
          <p:nvPr/>
        </p:nvSpPr>
        <p:spPr>
          <a:xfrm>
            <a:off x="1250675" y="2234979"/>
            <a:ext cx="1313425" cy="5078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Сибирская генерирующая компания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163956E-B5E8-472B-B34E-104400CB24E6}"/>
              </a:ext>
            </a:extLst>
          </p:cNvPr>
          <p:cNvSpPr txBox="1"/>
          <p:nvPr/>
        </p:nvSpPr>
        <p:spPr>
          <a:xfrm>
            <a:off x="1250675" y="4615925"/>
            <a:ext cx="1313425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НОВАПОРТ ХОЛДИНГ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5375987-EA94-4DC1-AE73-67CD3A5C77A2}"/>
              </a:ext>
            </a:extLst>
          </p:cNvPr>
          <p:cNvSpPr txBox="1"/>
          <p:nvPr/>
        </p:nvSpPr>
        <p:spPr>
          <a:xfrm>
            <a:off x="3213758" y="4615925"/>
            <a:ext cx="1701238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УК  «АЭРОПОРТЫ РЕГИОНОВ»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9A3927F-2A8A-429D-8146-F80EAFD57891}"/>
              </a:ext>
            </a:extLst>
          </p:cNvPr>
          <p:cNvSpPr txBox="1"/>
          <p:nvPr/>
        </p:nvSpPr>
        <p:spPr>
          <a:xfrm>
            <a:off x="10482663" y="3853214"/>
            <a:ext cx="138107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«РОССЕТИ»  -МЭС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8905993-8648-4DA9-9968-1FB7D7E3EFF3}"/>
              </a:ext>
            </a:extLst>
          </p:cNvPr>
          <p:cNvSpPr txBox="1"/>
          <p:nvPr/>
        </p:nvSpPr>
        <p:spPr>
          <a:xfrm>
            <a:off x="1251903" y="3116205"/>
            <a:ext cx="1453103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АЛРОСА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55DCB32-1D17-4726-8467-3060B5C01308}"/>
              </a:ext>
            </a:extLst>
          </p:cNvPr>
          <p:cNvSpPr txBox="1"/>
          <p:nvPr/>
        </p:nvSpPr>
        <p:spPr>
          <a:xfrm>
            <a:off x="8235066" y="3046955"/>
            <a:ext cx="1554309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</a:t>
            </a:r>
            <a:b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</a:br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«СИБУР Холдинг»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65B1EC9-165F-468F-9164-545EDD6366DE}"/>
              </a:ext>
            </a:extLst>
          </p:cNvPr>
          <p:cNvSpPr txBox="1"/>
          <p:nvPr/>
        </p:nvSpPr>
        <p:spPr>
          <a:xfrm>
            <a:off x="3215197" y="3853214"/>
            <a:ext cx="188216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Лукойл-ПЕРМНЕФТЕОРГСИНТЕЗ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9D2F2F7-F4F8-4878-92AC-D4334C834D3D}"/>
              </a:ext>
            </a:extLst>
          </p:cNvPr>
          <p:cNvSpPr txBox="1"/>
          <p:nvPr/>
        </p:nvSpPr>
        <p:spPr>
          <a:xfrm>
            <a:off x="1250675" y="3922464"/>
            <a:ext cx="1453103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ГАЗПРОМНЕФТЬ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8C51B55-BD52-4BA4-A6F7-1E6CD814663E}"/>
              </a:ext>
            </a:extLst>
          </p:cNvPr>
          <p:cNvSpPr txBox="1"/>
          <p:nvPr/>
        </p:nvSpPr>
        <p:spPr>
          <a:xfrm>
            <a:off x="10482663" y="3046955"/>
            <a:ext cx="163403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Холдинг «</a:t>
            </a:r>
            <a:r>
              <a:rPr lang="ru-RU" sz="900" dirty="0" err="1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Технодинамика</a:t>
            </a:r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BAC4EF5-C093-41B1-B6E7-17EB91A205EE}"/>
              </a:ext>
            </a:extLst>
          </p:cNvPr>
          <p:cNvSpPr txBox="1"/>
          <p:nvPr/>
        </p:nvSpPr>
        <p:spPr>
          <a:xfrm>
            <a:off x="1250675" y="1497513"/>
            <a:ext cx="1221829" cy="5078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«Русская медная компания»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CA417DA-FB18-4DA8-A9A6-AAEB490F55E5}"/>
              </a:ext>
            </a:extLst>
          </p:cNvPr>
          <p:cNvSpPr txBox="1"/>
          <p:nvPr/>
        </p:nvSpPr>
        <p:spPr>
          <a:xfrm>
            <a:off x="3240509" y="1636012"/>
            <a:ext cx="170123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ОАО «УГМК»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7E67042-D549-49A6-BFC3-784CECF47F4D}"/>
              </a:ext>
            </a:extLst>
          </p:cNvPr>
          <p:cNvSpPr txBox="1"/>
          <p:nvPr/>
        </p:nvSpPr>
        <p:spPr>
          <a:xfrm>
            <a:off x="5886121" y="2373478"/>
            <a:ext cx="1153212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«ММК»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9B2E56C-C020-483B-87C9-F6317AA2BA65}"/>
              </a:ext>
            </a:extLst>
          </p:cNvPr>
          <p:cNvSpPr txBox="1"/>
          <p:nvPr/>
        </p:nvSpPr>
        <p:spPr>
          <a:xfrm>
            <a:off x="3213759" y="3116205"/>
            <a:ext cx="204070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«СЕВЕРСТАЛЬ»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E4EFB01-FF56-4FCD-BC07-B1208477799E}"/>
              </a:ext>
            </a:extLst>
          </p:cNvPr>
          <p:cNvSpPr txBox="1"/>
          <p:nvPr/>
        </p:nvSpPr>
        <p:spPr>
          <a:xfrm>
            <a:off x="5886121" y="3922464"/>
            <a:ext cx="1144514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«РОСХИМ»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98E971B-132A-4A3D-A179-386C195738FD}"/>
              </a:ext>
            </a:extLst>
          </p:cNvPr>
          <p:cNvSpPr txBox="1"/>
          <p:nvPr/>
        </p:nvSpPr>
        <p:spPr>
          <a:xfrm>
            <a:off x="10482663" y="5351090"/>
            <a:ext cx="144740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«АКРОН ХОЛДИНГ»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E194DC7-8BD2-431E-92FE-6BF5ED7D5404}"/>
              </a:ext>
            </a:extLst>
          </p:cNvPr>
          <p:cNvSpPr txBox="1"/>
          <p:nvPr/>
        </p:nvSpPr>
        <p:spPr>
          <a:xfrm>
            <a:off x="3213759" y="6028064"/>
            <a:ext cx="1795687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фирма «Агрокомплекс»</a:t>
            </a:r>
            <a:b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</a:br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им. Н.И. Ткачёва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C30BAD6-9114-46C5-8612-3F503AB0DB8C}"/>
              </a:ext>
            </a:extLst>
          </p:cNvPr>
          <p:cNvSpPr txBox="1"/>
          <p:nvPr/>
        </p:nvSpPr>
        <p:spPr>
          <a:xfrm>
            <a:off x="8235067" y="6097314"/>
            <a:ext cx="155430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ГК «РУСАГРО»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B7880F8-5CC7-4437-BD02-27408773B5D2}"/>
              </a:ext>
            </a:extLst>
          </p:cNvPr>
          <p:cNvSpPr txBox="1"/>
          <p:nvPr/>
        </p:nvSpPr>
        <p:spPr>
          <a:xfrm>
            <a:off x="5886191" y="5420340"/>
            <a:ext cx="1274279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ГК «АГРОЭКО»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C726231-CA1A-4E31-B7CA-EC8620038A23}"/>
              </a:ext>
            </a:extLst>
          </p:cNvPr>
          <p:cNvSpPr txBox="1"/>
          <p:nvPr/>
        </p:nvSpPr>
        <p:spPr>
          <a:xfrm>
            <a:off x="8235067" y="5420340"/>
            <a:ext cx="155430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ГК «ЭКОНИВА»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6CF6B92-CE7A-459B-ABC8-A51AB5AD6DEB}"/>
              </a:ext>
            </a:extLst>
          </p:cNvPr>
          <p:cNvSpPr txBox="1"/>
          <p:nvPr/>
        </p:nvSpPr>
        <p:spPr>
          <a:xfrm>
            <a:off x="5895421" y="6097314"/>
            <a:ext cx="1413373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АПХ «МИРАТОРГ»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A3D10C7-FF64-4376-BE48-C6CE29246EBC}"/>
              </a:ext>
            </a:extLst>
          </p:cNvPr>
          <p:cNvSpPr txBox="1"/>
          <p:nvPr/>
        </p:nvSpPr>
        <p:spPr>
          <a:xfrm>
            <a:off x="10482664" y="6097314"/>
            <a:ext cx="144740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«СИБАГРО»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19F1C2B-5550-4C54-9CBB-6D0169CC812D}"/>
              </a:ext>
            </a:extLst>
          </p:cNvPr>
          <p:cNvSpPr txBox="1"/>
          <p:nvPr/>
        </p:nvSpPr>
        <p:spPr>
          <a:xfrm>
            <a:off x="10482663" y="2373478"/>
            <a:ext cx="876084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РОСТЕХ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5B82E5B-8D91-44C3-9A05-38CCDABABE5A}"/>
              </a:ext>
            </a:extLst>
          </p:cNvPr>
          <p:cNvSpPr txBox="1"/>
          <p:nvPr/>
        </p:nvSpPr>
        <p:spPr>
          <a:xfrm>
            <a:off x="1250675" y="5420340"/>
            <a:ext cx="86791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«ОДК»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CCC31A5-9D4A-4A19-926A-FB52E7055934}"/>
              </a:ext>
            </a:extLst>
          </p:cNvPr>
          <p:cNvSpPr txBox="1"/>
          <p:nvPr/>
        </p:nvSpPr>
        <p:spPr>
          <a:xfrm>
            <a:off x="1279743" y="6097314"/>
            <a:ext cx="93686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«ОАК»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DAEFDCD-DB1F-4B5E-9D8A-F1C48C02D0FE}"/>
              </a:ext>
            </a:extLst>
          </p:cNvPr>
          <p:cNvSpPr txBox="1"/>
          <p:nvPr/>
        </p:nvSpPr>
        <p:spPr>
          <a:xfrm>
            <a:off x="10482664" y="4685175"/>
            <a:ext cx="144740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«ГАЗ»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874D9C-2DB8-42DA-A56C-6FBC0DB7FD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3294" y="1536151"/>
            <a:ext cx="470956" cy="434381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E22671C7-FFFB-40EB-913A-90093BCE76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6996" y="2308836"/>
            <a:ext cx="537764" cy="3601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E44593-EC9E-44B1-AB40-AFF40796D5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5584" y="3919462"/>
            <a:ext cx="580589" cy="236837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27A4C7A0-E39F-49C3-83B7-959A1DC954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3358" y="1488526"/>
            <a:ext cx="525040" cy="485894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1444D731-BA30-40EC-AC68-A0822EAC47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348" y="3770178"/>
            <a:ext cx="980232" cy="535405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7E67D9A1-9620-465C-B369-D7028CFBD94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8390" y="1536151"/>
            <a:ext cx="421057" cy="412234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C5DADE74-E2B5-48FD-A8E7-F8B96CE5B41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6330" y="2234979"/>
            <a:ext cx="537764" cy="507831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7DE4894F-AAB9-4155-BB97-F3B779961AC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547" y="2278162"/>
            <a:ext cx="461835" cy="421464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66CAD2C2-F39D-4118-9161-FCD1246199E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727" y="4584554"/>
            <a:ext cx="487474" cy="432074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581CEB04-E84E-4469-825A-24A430C5D4A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8413" y="4552215"/>
            <a:ext cx="484718" cy="496752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49E36E52-0759-44F1-816E-06B410A23C0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5115" y="3807549"/>
            <a:ext cx="487723" cy="460663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5DE34CB5-F70E-495A-B134-6B207B313E4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344" y="3022269"/>
            <a:ext cx="718240" cy="418704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457CE6A1-747E-4700-BED5-E9F9D80C0A7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1373" y="3152625"/>
            <a:ext cx="809011" cy="157993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3F17A89D-E4AB-4806-9FC9-FB4923B73DA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901" y="3776797"/>
            <a:ext cx="409379" cy="522166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0CFC5F90-0D16-47A3-87FB-CCAEF12B397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71675" y="3001290"/>
            <a:ext cx="702036" cy="460663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F6EB8C0D-8BC1-46FC-BE68-BFA23C549A4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3294" y="2299994"/>
            <a:ext cx="470956" cy="377800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0BC70EDE-5A8A-436A-9FAC-98D93DBDFF25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9277" y="2980789"/>
            <a:ext cx="537764" cy="501665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7D92FBA9-27B2-4C41-93D6-60F56D73859C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7596" y="3770177"/>
            <a:ext cx="582353" cy="535406"/>
          </a:xfrm>
          <a:prstGeom prst="rect">
            <a:avLst/>
          </a:prstGeom>
        </p:spPr>
      </p:pic>
      <p:pic>
        <p:nvPicPr>
          <p:cNvPr id="120" name="Рисунок 119">
            <a:extLst>
              <a:ext uri="{FF2B5EF4-FFF2-40B4-BE49-F238E27FC236}">
                <a16:creationId xmlns:a16="http://schemas.microsoft.com/office/drawing/2014/main" id="{2ABA673D-D0F8-46A8-9E48-5F83DD3F592A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8603" y="5328841"/>
            <a:ext cx="455349" cy="413830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7D7F28A5-9259-4264-8209-B8C24A69C1B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8390" y="2277091"/>
            <a:ext cx="421057" cy="576006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55E9F584-8D07-45AB-8E72-B4FC76DAF486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17"/>
          <a:stretch/>
        </p:blipFill>
        <p:spPr>
          <a:xfrm>
            <a:off x="598567" y="5311839"/>
            <a:ext cx="435794" cy="447834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6E7736B5-06B2-4216-9728-1BD193B72A36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457"/>
          <a:stretch/>
        </p:blipFill>
        <p:spPr>
          <a:xfrm>
            <a:off x="405142" y="6062122"/>
            <a:ext cx="822645" cy="301217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E8B0610C-7819-41F8-A42E-051AE805CB89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70744" y="4658931"/>
            <a:ext cx="769585" cy="283320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B80A9A53-BB08-4D7A-AEBF-2EFC8E29EB5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3558" y="5971583"/>
            <a:ext cx="482295" cy="482295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63C87605-896E-4E64-87A1-F831F7CFC06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0985" y="5305969"/>
            <a:ext cx="475575" cy="478624"/>
          </a:xfrm>
          <a:prstGeom prst="rect">
            <a:avLst/>
          </a:prstGeom>
        </p:spPr>
      </p:pic>
      <p:pic>
        <p:nvPicPr>
          <p:cNvPr id="136" name="Рисунок 135">
            <a:extLst>
              <a:ext uri="{FF2B5EF4-FFF2-40B4-BE49-F238E27FC236}">
                <a16:creationId xmlns:a16="http://schemas.microsoft.com/office/drawing/2014/main" id="{D1062815-86F4-443C-99C8-8FCD5137EC12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373" y="5408121"/>
            <a:ext cx="809011" cy="255271"/>
          </a:xfrm>
          <a:prstGeom prst="rect">
            <a:avLst/>
          </a:prstGeom>
        </p:spPr>
      </p:pic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6FBFB50C-F8B8-4728-81FC-3CF793D95D7D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7352" y="6109918"/>
            <a:ext cx="662841" cy="205624"/>
          </a:xfrm>
          <a:prstGeom prst="rect">
            <a:avLst/>
          </a:prstGeom>
        </p:spPr>
      </p:pic>
      <p:pic>
        <p:nvPicPr>
          <p:cNvPr id="140" name="Рисунок 139">
            <a:extLst>
              <a:ext uri="{FF2B5EF4-FFF2-40B4-BE49-F238E27FC236}">
                <a16:creationId xmlns:a16="http://schemas.microsoft.com/office/drawing/2014/main" id="{57162ED8-327B-4EE0-9EBE-77D2ABCD4EEF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6294" y="5971583"/>
            <a:ext cx="539169" cy="482294"/>
          </a:xfrm>
          <a:prstGeom prst="rect">
            <a:avLst/>
          </a:prstGeom>
        </p:spPr>
      </p:pic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BC33CDA3-AE0C-4069-A17B-70F94B5FE26A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8136" y="6072626"/>
            <a:ext cx="749114" cy="213324"/>
          </a:xfrm>
          <a:prstGeom prst="rect">
            <a:avLst/>
          </a:prstGeom>
        </p:spPr>
      </p:pic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BB6D413A-52EC-4D29-8FD9-8E6F9D50053B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793" y="1536151"/>
            <a:ext cx="411343" cy="469697"/>
          </a:xfrm>
          <a:prstGeom prst="rect">
            <a:avLst/>
          </a:prstGeom>
        </p:spPr>
      </p:pic>
      <p:pic>
        <p:nvPicPr>
          <p:cNvPr id="146" name="Рисунок 145">
            <a:extLst>
              <a:ext uri="{FF2B5EF4-FFF2-40B4-BE49-F238E27FC236}">
                <a16:creationId xmlns:a16="http://schemas.microsoft.com/office/drawing/2014/main" id="{1D71C1B8-A700-41BA-962A-D8FE10CFE9F5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0337" y="1536151"/>
            <a:ext cx="509750" cy="461665"/>
          </a:xfrm>
          <a:prstGeom prst="rect">
            <a:avLst/>
          </a:prstGeom>
        </p:spPr>
      </p:pic>
      <p:pic>
        <p:nvPicPr>
          <p:cNvPr id="147" name="Рисунок 146">
            <a:extLst>
              <a:ext uri="{FF2B5EF4-FFF2-40B4-BE49-F238E27FC236}">
                <a16:creationId xmlns:a16="http://schemas.microsoft.com/office/drawing/2014/main" id="{44857E8F-F8F9-4041-8830-AFD88D8D61B7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7838" y="2982624"/>
            <a:ext cx="514819" cy="458350"/>
          </a:xfrm>
          <a:prstGeom prst="rect">
            <a:avLst/>
          </a:prstGeom>
        </p:spPr>
      </p:pic>
      <p:pic>
        <p:nvPicPr>
          <p:cNvPr id="149" name="Рисунок 148">
            <a:extLst>
              <a:ext uri="{FF2B5EF4-FFF2-40B4-BE49-F238E27FC236}">
                <a16:creationId xmlns:a16="http://schemas.microsoft.com/office/drawing/2014/main" id="{CC1942D7-70A2-46D8-8219-9FECB02CAA23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0990" y="5296445"/>
            <a:ext cx="435794" cy="478623"/>
          </a:xfrm>
          <a:prstGeom prst="rect">
            <a:avLst/>
          </a:prstGeom>
        </p:spPr>
      </p:pic>
      <p:sp>
        <p:nvSpPr>
          <p:cNvPr id="150" name="TextBox 149">
            <a:extLst>
              <a:ext uri="{FF2B5EF4-FFF2-40B4-BE49-F238E27FC236}">
                <a16:creationId xmlns:a16="http://schemas.microsoft.com/office/drawing/2014/main" id="{05F9516F-949E-4346-970F-A47C78AF3DB8}"/>
              </a:ext>
            </a:extLst>
          </p:cNvPr>
          <p:cNvSpPr txBox="1"/>
          <p:nvPr/>
        </p:nvSpPr>
        <p:spPr>
          <a:xfrm>
            <a:off x="5881436" y="3116205"/>
            <a:ext cx="887363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РОСАТОМ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090DDCB5-0483-4541-9C4F-2E24BBF0D72E}"/>
              </a:ext>
            </a:extLst>
          </p:cNvPr>
          <p:cNvSpPr txBox="1"/>
          <p:nvPr/>
        </p:nvSpPr>
        <p:spPr>
          <a:xfrm>
            <a:off x="3240509" y="5420340"/>
            <a:ext cx="170123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«СОЛЛЕРС»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pic>
        <p:nvPicPr>
          <p:cNvPr id="152" name="Рисунок 151">
            <a:extLst>
              <a:ext uri="{FF2B5EF4-FFF2-40B4-BE49-F238E27FC236}">
                <a16:creationId xmlns:a16="http://schemas.microsoft.com/office/drawing/2014/main" id="{FC7F27F9-C762-4E21-AF5E-D11AB8E34C50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0167" y="4623868"/>
            <a:ext cx="531423" cy="353446"/>
          </a:xfrm>
          <a:prstGeom prst="rect">
            <a:avLst/>
          </a:prstGeom>
        </p:spPr>
      </p:pic>
      <p:sp>
        <p:nvSpPr>
          <p:cNvPr id="154" name="TextBox 153">
            <a:extLst>
              <a:ext uri="{FF2B5EF4-FFF2-40B4-BE49-F238E27FC236}">
                <a16:creationId xmlns:a16="http://schemas.microsoft.com/office/drawing/2014/main" id="{C1C40CA2-14CF-4A12-BCCC-0595CB9C408D}"/>
              </a:ext>
            </a:extLst>
          </p:cNvPr>
          <p:cNvSpPr txBox="1"/>
          <p:nvPr/>
        </p:nvSpPr>
        <p:spPr>
          <a:xfrm>
            <a:off x="8235066" y="4685175"/>
            <a:ext cx="1295755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НПК «УВЗ»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5F77EE39-F6A7-43B8-B52D-1735AC414989}"/>
              </a:ext>
            </a:extLst>
          </p:cNvPr>
          <p:cNvSpPr txBox="1"/>
          <p:nvPr/>
        </p:nvSpPr>
        <p:spPr>
          <a:xfrm>
            <a:off x="5891032" y="4685175"/>
            <a:ext cx="109274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«ТМК»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pic>
        <p:nvPicPr>
          <p:cNvPr id="157" name="Рисунок 156">
            <a:extLst>
              <a:ext uri="{FF2B5EF4-FFF2-40B4-BE49-F238E27FC236}">
                <a16:creationId xmlns:a16="http://schemas.microsoft.com/office/drawing/2014/main" id="{0A99018C-9F97-4A0E-8201-8C470B3617CF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3195" y="4565014"/>
            <a:ext cx="471155" cy="47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253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6E4A2A-8DC9-43E6-9BBE-2549C4658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418" y="6164545"/>
            <a:ext cx="4119870" cy="34687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BC0E14D-4A33-4745-BB83-FDC16C59114F}"/>
              </a:ext>
            </a:extLst>
          </p:cNvPr>
          <p:cNvSpPr/>
          <p:nvPr/>
        </p:nvSpPr>
        <p:spPr>
          <a:xfrm>
            <a:off x="5378824" y="1987211"/>
            <a:ext cx="6813176" cy="1332595"/>
          </a:xfrm>
          <a:prstGeom prst="rect">
            <a:avLst/>
          </a:prstGeom>
          <a:solidFill>
            <a:srgbClr val="FFE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2C4D54-208E-4DBB-89FD-749F26081432}"/>
              </a:ext>
            </a:extLst>
          </p:cNvPr>
          <p:cNvSpPr txBox="1"/>
          <p:nvPr/>
        </p:nvSpPr>
        <p:spPr>
          <a:xfrm>
            <a:off x="5582205" y="2421403"/>
            <a:ext cx="658035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200" dirty="0">
                <a:latin typeface="+mj-lt"/>
              </a:rPr>
              <a:t>ПОДПИСЫВАЙТЕСЬ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F70BE7-72DF-4B59-B17F-DA69BFC63664}"/>
              </a:ext>
            </a:extLst>
          </p:cNvPr>
          <p:cNvSpPr txBox="1"/>
          <p:nvPr/>
        </p:nvSpPr>
        <p:spPr>
          <a:xfrm>
            <a:off x="5582205" y="3675605"/>
            <a:ext cx="586124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200" dirty="0">
                <a:latin typeface="+mj-lt"/>
              </a:rPr>
              <a:t>БУДЬТЕ В КУРСЕ СОБЫТИЙ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54695F5-84C0-4E3E-A6CD-ED270B1773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18" t="10886" r="9718" b="11110"/>
          <a:stretch/>
        </p:blipFill>
        <p:spPr>
          <a:xfrm>
            <a:off x="1439015" y="1987211"/>
            <a:ext cx="2694333" cy="2608729"/>
          </a:xfrm>
          <a:prstGeom prst="rect">
            <a:avLst/>
          </a:prstGeom>
        </p:spPr>
      </p:pic>
      <p:sp>
        <p:nvSpPr>
          <p:cNvPr id="38" name="Текст 3">
            <a:extLst>
              <a:ext uri="{FF2B5EF4-FFF2-40B4-BE49-F238E27FC236}">
                <a16:creationId xmlns:a16="http://schemas.microsoft.com/office/drawing/2014/main" id="{EAF1CBDA-4287-4010-A459-5DA90106DD10}"/>
              </a:ext>
            </a:extLst>
          </p:cNvPr>
          <p:cNvSpPr txBox="1">
            <a:spLocks/>
          </p:cNvSpPr>
          <p:nvPr/>
        </p:nvSpPr>
        <p:spPr>
          <a:xfrm>
            <a:off x="1439015" y="4785022"/>
            <a:ext cx="2694333" cy="602492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r>
              <a:rPr lang="en-US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TELEGRAM-</a:t>
            </a:r>
            <a:r>
              <a:rPr lang="ru-RU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КАНАЛ</a:t>
            </a:r>
            <a:endParaRPr lang="en-US" sz="2000" b="1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r>
              <a:rPr lang="en-US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LEDEL </a:t>
            </a:r>
            <a:r>
              <a:rPr lang="ru-RU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И</a:t>
            </a:r>
            <a:r>
              <a:rPr lang="en-US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 FEREKS</a:t>
            </a:r>
            <a:endParaRPr lang="ru-RU" sz="2000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FCA9C03B-F695-4961-920F-5A98D163855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bIns="180000" anchor="ctr"/>
          <a:lstStyle/>
          <a:p>
            <a:pPr>
              <a:lnSpc>
                <a:spcPct val="100000"/>
              </a:lnSpc>
            </a:pPr>
            <a:r>
              <a:rPr lang="ru-RU" sz="3200" b="0" dirty="0"/>
              <a:t>НОВОСТИ, НОВИНКИ</a:t>
            </a:r>
            <a:br>
              <a:rPr lang="ru-RU" sz="3200" b="0" dirty="0"/>
            </a:br>
            <a:r>
              <a:rPr lang="ru-RU" sz="3200" b="0" dirty="0"/>
              <a:t>И АКЦИИ</a:t>
            </a:r>
          </a:p>
        </p:txBody>
      </p:sp>
    </p:spTree>
    <p:extLst>
      <p:ext uri="{BB962C8B-B14F-4D97-AF65-F5344CB8AC3E}">
        <p14:creationId xmlns:p14="http://schemas.microsoft.com/office/powerpoint/2010/main" val="2178713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A7357B-0662-409E-BB61-43EAD55E4B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6420" y="2797179"/>
            <a:ext cx="5935579" cy="406082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bIns="180000" anchor="ctr"/>
          <a:lstStyle/>
          <a:p>
            <a:r>
              <a:rPr lang="ru-RU" sz="2400" dirty="0"/>
              <a:t>КОМПЛЕКСНОЕ РЕШЕНИЕ</a:t>
            </a:r>
            <a:br>
              <a:rPr lang="ru-RU" sz="2400" dirty="0"/>
            </a:br>
            <a:r>
              <a:rPr lang="en-US" sz="2400" dirty="0"/>
              <a:t>IEK GROUP</a:t>
            </a:r>
            <a:r>
              <a:rPr lang="ru-RU" sz="2400" dirty="0"/>
              <a:t> </a:t>
            </a:r>
            <a:r>
              <a:rPr lang="ru-RU" sz="2400" dirty="0">
                <a:solidFill>
                  <a:schemeClr val="bg1"/>
                </a:solidFill>
              </a:rPr>
              <a:t>ДЛЯ ПРОИЗВОДСТВА</a:t>
            </a:r>
          </a:p>
        </p:txBody>
      </p:sp>
      <p:cxnSp>
        <p:nvCxnSpPr>
          <p:cNvPr id="67" name="Соединитель: уступ 66">
            <a:extLst>
              <a:ext uri="{FF2B5EF4-FFF2-40B4-BE49-F238E27FC236}">
                <a16:creationId xmlns:a16="http://schemas.microsoft.com/office/drawing/2014/main" id="{162C0EA5-4606-4BC7-9A13-BCCEE5B62760}"/>
              </a:ext>
            </a:extLst>
          </p:cNvPr>
          <p:cNvCxnSpPr>
            <a:cxnSpLocks/>
          </p:cNvCxnSpPr>
          <p:nvPr/>
        </p:nvCxnSpPr>
        <p:spPr>
          <a:xfrm>
            <a:off x="1741468" y="7588330"/>
            <a:ext cx="7917884" cy="421484"/>
          </a:xfrm>
          <a:prstGeom prst="bentConnector3">
            <a:avLst>
              <a:gd name="adj1" fmla="val 99923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4" name="Соединитель: уступ 73">
            <a:extLst>
              <a:ext uri="{FF2B5EF4-FFF2-40B4-BE49-F238E27FC236}">
                <a16:creationId xmlns:a16="http://schemas.microsoft.com/office/drawing/2014/main" id="{F3720B33-8B3E-4853-AB01-05B23D67F7F0}"/>
              </a:ext>
            </a:extLst>
          </p:cNvPr>
          <p:cNvCxnSpPr>
            <a:cxnSpLocks/>
          </p:cNvCxnSpPr>
          <p:nvPr/>
        </p:nvCxnSpPr>
        <p:spPr>
          <a:xfrm>
            <a:off x="3922425" y="8360062"/>
            <a:ext cx="6232227" cy="239076"/>
          </a:xfrm>
          <a:prstGeom prst="bentConnector3">
            <a:avLst>
              <a:gd name="adj1" fmla="val 99968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8" name="Соединитель: уступ 77">
            <a:extLst>
              <a:ext uri="{FF2B5EF4-FFF2-40B4-BE49-F238E27FC236}">
                <a16:creationId xmlns:a16="http://schemas.microsoft.com/office/drawing/2014/main" id="{419DB5D1-EB02-422E-9285-0CE42AABADBC}"/>
              </a:ext>
            </a:extLst>
          </p:cNvPr>
          <p:cNvCxnSpPr>
            <a:cxnSpLocks/>
          </p:cNvCxnSpPr>
          <p:nvPr/>
        </p:nvCxnSpPr>
        <p:spPr>
          <a:xfrm>
            <a:off x="2336565" y="9739146"/>
            <a:ext cx="7119347" cy="269480"/>
          </a:xfrm>
          <a:prstGeom prst="bentConnector3">
            <a:avLst>
              <a:gd name="adj1" fmla="val 100043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116F37D6-7D43-40F2-9C4C-8E330E705E6E}"/>
              </a:ext>
            </a:extLst>
          </p:cNvPr>
          <p:cNvSpPr/>
          <p:nvPr/>
        </p:nvSpPr>
        <p:spPr>
          <a:xfrm>
            <a:off x="559328" y="1400994"/>
            <a:ext cx="3024187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67850B15-5BDB-46C4-A5AB-18FDAF7BFE04}"/>
              </a:ext>
            </a:extLst>
          </p:cNvPr>
          <p:cNvSpPr/>
          <p:nvPr/>
        </p:nvSpPr>
        <p:spPr>
          <a:xfrm>
            <a:off x="559328" y="5415261"/>
            <a:ext cx="3024187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2459C58-8DD7-4FF6-87CB-E4EF4B24E6DB}"/>
              </a:ext>
            </a:extLst>
          </p:cNvPr>
          <p:cNvSpPr txBox="1"/>
          <p:nvPr/>
        </p:nvSpPr>
        <p:spPr>
          <a:xfrm>
            <a:off x="1960350" y="5437457"/>
            <a:ext cx="1598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b="1" dirty="0"/>
              <a:t>КАБЕЛЬНАЯ</a:t>
            </a:r>
          </a:p>
          <a:p>
            <a:pPr algn="r"/>
            <a:r>
              <a:rPr lang="ru-RU" sz="1600" b="1" dirty="0"/>
              <a:t>ПРОДУКЦИЯ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BFAB518F-E488-47AB-80EC-3AB1ADA08C90}"/>
              </a:ext>
            </a:extLst>
          </p:cNvPr>
          <p:cNvSpPr/>
          <p:nvPr/>
        </p:nvSpPr>
        <p:spPr>
          <a:xfrm>
            <a:off x="1942718" y="1545353"/>
            <a:ext cx="16161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600" b="1" dirty="0"/>
              <a:t>ОСВЕЩЕНИЕ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7CAD72D0-CC08-4960-B897-E692EDEDC1FD}"/>
              </a:ext>
            </a:extLst>
          </p:cNvPr>
          <p:cNvSpPr/>
          <p:nvPr/>
        </p:nvSpPr>
        <p:spPr>
          <a:xfrm>
            <a:off x="559328" y="2739083"/>
            <a:ext cx="3024187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5C7BE55E-FA56-4003-B28C-FDF7C46D2674}"/>
              </a:ext>
            </a:extLst>
          </p:cNvPr>
          <p:cNvSpPr/>
          <p:nvPr/>
        </p:nvSpPr>
        <p:spPr>
          <a:xfrm>
            <a:off x="568391" y="4077172"/>
            <a:ext cx="3024187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73230CD-1453-40D7-B124-B817DBD3C71D}"/>
              </a:ext>
            </a:extLst>
          </p:cNvPr>
          <p:cNvSpPr txBox="1"/>
          <p:nvPr/>
        </p:nvSpPr>
        <p:spPr>
          <a:xfrm>
            <a:off x="1057275" y="2082257"/>
            <a:ext cx="25015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c</a:t>
            </a:r>
            <a:r>
              <a:rPr lang="ru-RU" sz="1100" dirty="0" err="1"/>
              <a:t>ветильники</a:t>
            </a:r>
            <a:br>
              <a:rPr lang="en-US" sz="1100" dirty="0"/>
            </a:br>
            <a:r>
              <a:rPr lang="ru-RU" sz="1100" dirty="0"/>
              <a:t>для всех зон на производстве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44C94DDC-4C26-423E-BA99-B2946A76CB1C}"/>
              </a:ext>
            </a:extLst>
          </p:cNvPr>
          <p:cNvSpPr/>
          <p:nvPr/>
        </p:nvSpPr>
        <p:spPr>
          <a:xfrm>
            <a:off x="1947527" y="4093298"/>
            <a:ext cx="16113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600" b="1" dirty="0"/>
              <a:t>ПРОКЛАДКА</a:t>
            </a:r>
          </a:p>
          <a:p>
            <a:pPr algn="r"/>
            <a:r>
              <a:rPr lang="ru-RU" sz="1600" b="1" dirty="0"/>
              <a:t>КАБЕЛЕЙ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C84F71D-91C7-4D28-896C-B7A98386E8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61052" y="4076164"/>
            <a:ext cx="976283" cy="136258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C4F55A00-9031-4291-A528-0D7CFA74E3A6}"/>
              </a:ext>
            </a:extLst>
          </p:cNvPr>
          <p:cNvSpPr txBox="1"/>
          <p:nvPr/>
        </p:nvSpPr>
        <p:spPr>
          <a:xfrm>
            <a:off x="1362095" y="4766522"/>
            <a:ext cx="2196771" cy="401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r">
              <a:lnSpc>
                <a:spcPct val="90000"/>
              </a:lnSpc>
              <a:defRPr sz="1100">
                <a:solidFill>
                  <a:schemeClr val="bg1"/>
                </a:solidFill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металлические </a:t>
            </a:r>
            <a:r>
              <a:rPr lang="ru-RU" dirty="0" err="1">
                <a:solidFill>
                  <a:schemeClr val="tx1"/>
                </a:solidFill>
              </a:rPr>
              <a:t>кабеленесущие</a:t>
            </a:r>
            <a:r>
              <a:rPr lang="ru-RU" dirty="0">
                <a:solidFill>
                  <a:schemeClr val="tx1"/>
                </a:solidFill>
              </a:rPr>
              <a:t> системы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B087D58-62B0-4FE1-B922-0E4113C4138F}"/>
              </a:ext>
            </a:extLst>
          </p:cNvPr>
          <p:cNvSpPr txBox="1"/>
          <p:nvPr/>
        </p:nvSpPr>
        <p:spPr>
          <a:xfrm>
            <a:off x="1418782" y="5978886"/>
            <a:ext cx="2140083" cy="553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100" dirty="0"/>
              <a:t>построение структурированных кабельных систем</a:t>
            </a: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E97D11CA-A322-440B-B77B-1EEC9E26F5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445" y="5409275"/>
            <a:ext cx="1446058" cy="845944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D1E8025-E3F3-44B2-9711-6E1A53ED63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3" y="2593364"/>
            <a:ext cx="969675" cy="998765"/>
          </a:xfrm>
          <a:prstGeom prst="rect">
            <a:avLst/>
          </a:prstGeom>
        </p:spPr>
      </p:pic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AD3F5224-FD80-4E5D-BACE-EA928C3CDEE6}"/>
              </a:ext>
            </a:extLst>
          </p:cNvPr>
          <p:cNvSpPr/>
          <p:nvPr/>
        </p:nvSpPr>
        <p:spPr>
          <a:xfrm>
            <a:off x="1418783" y="2752643"/>
            <a:ext cx="21400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/>
              <a:t>ЩИТОВОЕ </a:t>
            </a:r>
          </a:p>
          <a:p>
            <a:pPr algn="r"/>
            <a:r>
              <a:rPr lang="ru-RU" sz="1600" b="1" dirty="0"/>
              <a:t>ОБОРУДОВАНИЕ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CD1E44C-A87E-45C2-984E-433567365A3D}"/>
              </a:ext>
            </a:extLst>
          </p:cNvPr>
          <p:cNvSpPr txBox="1"/>
          <p:nvPr/>
        </p:nvSpPr>
        <p:spPr>
          <a:xfrm>
            <a:off x="1362095" y="3286992"/>
            <a:ext cx="2196771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100" dirty="0"/>
              <a:t>оболочки </a:t>
            </a:r>
            <a:br>
              <a:rPr lang="ru-RU" sz="1100" dirty="0"/>
            </a:br>
            <a:r>
              <a:rPr lang="ru-RU" sz="1100" dirty="0"/>
              <a:t>для электрических щитов и щитов управления </a:t>
            </a: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DB5BAD6C-B211-4BCD-B92A-EB0199796E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884" y="1257998"/>
            <a:ext cx="1388254" cy="1178706"/>
          </a:xfrm>
          <a:prstGeom prst="rect">
            <a:avLst/>
          </a:prstGeom>
        </p:spPr>
      </p:pic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5F77FD4A-114E-41F2-992D-F0DE2E2565E3}"/>
              </a:ext>
            </a:extLst>
          </p:cNvPr>
          <p:cNvSpPr/>
          <p:nvPr/>
        </p:nvSpPr>
        <p:spPr>
          <a:xfrm>
            <a:off x="3793325" y="1403216"/>
            <a:ext cx="3643763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3DD951EA-0CB2-4D82-9EC2-C0CAA583F9CB}"/>
              </a:ext>
            </a:extLst>
          </p:cNvPr>
          <p:cNvSpPr/>
          <p:nvPr/>
        </p:nvSpPr>
        <p:spPr>
          <a:xfrm>
            <a:off x="4988033" y="1422243"/>
            <a:ext cx="20986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cap="all" dirty="0"/>
              <a:t>Кабель-каналы</a:t>
            </a:r>
          </a:p>
          <a:p>
            <a:r>
              <a:rPr lang="en-US" sz="1600" b="1" cap="all" dirty="0"/>
              <a:t>PRIMER</a:t>
            </a:r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FF36BB4B-1447-4520-9B05-B951116ABD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5275" y="1401121"/>
            <a:ext cx="1020234" cy="1182389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C6A69893-73D7-40F7-B6E0-88EA017F3C7E}"/>
              </a:ext>
            </a:extLst>
          </p:cNvPr>
          <p:cNvSpPr txBox="1"/>
          <p:nvPr/>
        </p:nvSpPr>
        <p:spPr>
          <a:xfrm>
            <a:off x="4988033" y="2099184"/>
            <a:ext cx="2449055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/>
              <a:t>пластиковые </a:t>
            </a:r>
            <a:r>
              <a:rPr lang="ru-RU" sz="1100" dirty="0" err="1"/>
              <a:t>кабеленесущие</a:t>
            </a:r>
            <a:r>
              <a:rPr lang="ru-RU" sz="1100" dirty="0"/>
              <a:t> системы</a:t>
            </a: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8D5C1E9F-BD90-4242-9900-AED13A079786}"/>
              </a:ext>
            </a:extLst>
          </p:cNvPr>
          <p:cNvSpPr/>
          <p:nvPr/>
        </p:nvSpPr>
        <p:spPr>
          <a:xfrm>
            <a:off x="3793324" y="2743603"/>
            <a:ext cx="3643763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70135485-3C04-46D4-85F5-D67F5E200F56}"/>
              </a:ext>
            </a:extLst>
          </p:cNvPr>
          <p:cNvSpPr/>
          <p:nvPr/>
        </p:nvSpPr>
        <p:spPr>
          <a:xfrm>
            <a:off x="4988033" y="2752643"/>
            <a:ext cx="21673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ОБОРУДОВАНИЕ «КОНТАКТОР»</a:t>
            </a:r>
          </a:p>
        </p:txBody>
      </p: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290F571D-437D-4C12-A0C0-D0FADDA3A7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795" y="2629346"/>
            <a:ext cx="820968" cy="1188374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B6129ECF-7DCD-4077-87AB-45DDFF8584BF}"/>
              </a:ext>
            </a:extLst>
          </p:cNvPr>
          <p:cNvSpPr txBox="1"/>
          <p:nvPr/>
        </p:nvSpPr>
        <p:spPr>
          <a:xfrm>
            <a:off x="4988033" y="3286992"/>
            <a:ext cx="2784822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/>
              <a:t>автоматические выключатели модульные, в литом корпусе, воздушные</a:t>
            </a: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D9E1F317-D787-4F07-A3F2-D2361535B5A3}"/>
              </a:ext>
            </a:extLst>
          </p:cNvPr>
          <p:cNvSpPr/>
          <p:nvPr/>
        </p:nvSpPr>
        <p:spPr>
          <a:xfrm>
            <a:off x="3793325" y="5420021"/>
            <a:ext cx="3643763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3F697030-F027-43D4-8809-EA8E79ED98EF}"/>
              </a:ext>
            </a:extLst>
          </p:cNvPr>
          <p:cNvSpPr/>
          <p:nvPr/>
        </p:nvSpPr>
        <p:spPr>
          <a:xfrm>
            <a:off x="4988033" y="5437457"/>
            <a:ext cx="24511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АВТОМАТИЗАЦИЯ </a:t>
            </a:r>
            <a:r>
              <a:rPr lang="en-US" sz="1600" b="1" dirty="0"/>
              <a:t>ONI</a:t>
            </a:r>
            <a:endParaRPr lang="ru-RU" sz="1600" b="1" dirty="0"/>
          </a:p>
        </p:txBody>
      </p: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F4188A6F-555C-4E49-BA84-FF7EF46D8C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4695" y="5325977"/>
            <a:ext cx="721189" cy="1230667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0B0A2155-7BB7-478C-B22B-0CDDE1741FFF}"/>
              </a:ext>
            </a:extLst>
          </p:cNvPr>
          <p:cNvSpPr txBox="1"/>
          <p:nvPr/>
        </p:nvSpPr>
        <p:spPr>
          <a:xfrm>
            <a:off x="4988033" y="5978886"/>
            <a:ext cx="2977987" cy="553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/>
              <a:t>оборудование </a:t>
            </a:r>
            <a:br>
              <a:rPr lang="ru-RU" sz="1100" dirty="0"/>
            </a:br>
            <a:r>
              <a:rPr lang="ru-RU" sz="1100" dirty="0"/>
              <a:t>для автоматизации процессов </a:t>
            </a:r>
            <a:br>
              <a:rPr lang="ru-RU" sz="1100" dirty="0"/>
            </a:br>
            <a:r>
              <a:rPr lang="ru-RU" sz="1100" dirty="0"/>
              <a:t>и управления производством</a:t>
            </a:r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3EA834FA-B76F-4FDE-9D9F-A7192C9265F7}"/>
              </a:ext>
            </a:extLst>
          </p:cNvPr>
          <p:cNvSpPr/>
          <p:nvPr/>
        </p:nvSpPr>
        <p:spPr>
          <a:xfrm>
            <a:off x="3793324" y="4081096"/>
            <a:ext cx="3643763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6781C145-6A29-41DE-80A9-93CBE10AEE07}"/>
              </a:ext>
            </a:extLst>
          </p:cNvPr>
          <p:cNvSpPr/>
          <p:nvPr/>
        </p:nvSpPr>
        <p:spPr>
          <a:xfrm>
            <a:off x="4988033" y="4093298"/>
            <a:ext cx="17050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НКУ </a:t>
            </a:r>
            <a:br>
              <a:rPr lang="ru-RU" sz="1600" b="1" dirty="0"/>
            </a:br>
            <a:r>
              <a:rPr lang="en-US" sz="1600" b="1" dirty="0"/>
              <a:t>FORMAT PRO</a:t>
            </a:r>
            <a:endParaRPr lang="ru-RU" sz="1600" b="1" dirty="0"/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4EEE2368-3EA8-4BF8-AA3A-B6DE2F9B407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0553" y="3843672"/>
            <a:ext cx="588568" cy="1374697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A3A738D7-7232-4A23-9580-6E0797BCD865}"/>
              </a:ext>
            </a:extLst>
          </p:cNvPr>
          <p:cNvSpPr txBox="1"/>
          <p:nvPr/>
        </p:nvSpPr>
        <p:spPr>
          <a:xfrm>
            <a:off x="4988033" y="4767035"/>
            <a:ext cx="2734493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100">
                <a:solidFill>
                  <a:schemeClr val="bg1"/>
                </a:solidFill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система низковольтных комплектных устройств</a:t>
            </a:r>
          </a:p>
        </p:txBody>
      </p:sp>
    </p:spTree>
    <p:extLst>
      <p:ext uri="{BB962C8B-B14F-4D97-AF65-F5344CB8AC3E}">
        <p14:creationId xmlns:p14="http://schemas.microsoft.com/office/powerpoint/2010/main" val="190633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1203AA7-E4EF-448C-811E-775EE911F1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382" y="3125812"/>
            <a:ext cx="3368468" cy="167532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5969C34-AB9A-417E-8D86-771E50945F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3693" y="4995895"/>
            <a:ext cx="3343662" cy="167532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273FE7D-7C01-4643-9606-CEACB4D937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129" y="5003980"/>
            <a:ext cx="3373016" cy="167532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BC64E0A-8C2C-446C-AB09-F317D81394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6009" y="3150585"/>
            <a:ext cx="3343663" cy="167532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769BA69-218B-49AC-B509-8D35EED2B4B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382" y="1247644"/>
            <a:ext cx="3351026" cy="16753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A194508-F872-4D8B-A1A7-1AECC42599C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8647" y="1245969"/>
            <a:ext cx="3351025" cy="1675320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B9A0121-515E-4FA4-8544-C983E4E572E8}"/>
              </a:ext>
            </a:extLst>
          </p:cNvPr>
          <p:cNvSpPr/>
          <p:nvPr/>
        </p:nvSpPr>
        <p:spPr>
          <a:xfrm>
            <a:off x="1739590" y="1568450"/>
            <a:ext cx="6337612" cy="8581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F6344A07-A1FE-45A5-88B0-D3B6CF380A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44963" y="1648255"/>
            <a:ext cx="6126865" cy="6985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600" b="0" dirty="0"/>
              <a:t>ОСВЕЩЕНИЕ ЦЕХОВ</a:t>
            </a:r>
            <a:endParaRPr lang="en-US" sz="2600" b="0" dirty="0"/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80C72B1D-FB96-4E08-B91D-A6320AD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bIns="180000" anchor="ctr"/>
          <a:lstStyle/>
          <a:p>
            <a:pPr>
              <a:spcBef>
                <a:spcPts val="0"/>
              </a:spcBef>
            </a:pPr>
            <a:r>
              <a:rPr lang="ru-RU" sz="3200" b="0" dirty="0">
                <a:solidFill>
                  <a:schemeClr val="accent1"/>
                </a:solidFill>
              </a:rPr>
              <a:t>РЕАЛИЗОВАННЫЕ ПРОЕКТЫ</a:t>
            </a: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3E05100D-7ACC-4795-9B04-B6E0125F2838}"/>
              </a:ext>
            </a:extLst>
          </p:cNvPr>
          <p:cNvSpPr/>
          <p:nvPr/>
        </p:nvSpPr>
        <p:spPr>
          <a:xfrm>
            <a:off x="313382" y="4438225"/>
            <a:ext cx="2140691" cy="3710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BE84D2F9-F257-4C13-B190-D4002AAB0702}"/>
              </a:ext>
            </a:extLst>
          </p:cNvPr>
          <p:cNvSpPr/>
          <p:nvPr/>
        </p:nvSpPr>
        <p:spPr>
          <a:xfrm>
            <a:off x="3941050" y="6300189"/>
            <a:ext cx="2143804" cy="3710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B58527EB-A2C5-4E6A-A700-3EE436B37BB0}"/>
              </a:ext>
            </a:extLst>
          </p:cNvPr>
          <p:cNvSpPr/>
          <p:nvPr/>
        </p:nvSpPr>
        <p:spPr>
          <a:xfrm>
            <a:off x="313382" y="6308016"/>
            <a:ext cx="2142669" cy="3710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45475900-C4DB-4AD7-B5A6-8E46D5793297}"/>
              </a:ext>
            </a:extLst>
          </p:cNvPr>
          <p:cNvSpPr/>
          <p:nvPr/>
        </p:nvSpPr>
        <p:spPr>
          <a:xfrm>
            <a:off x="3941050" y="4456495"/>
            <a:ext cx="2144336" cy="3710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4E70EE8-03FA-4587-88F4-CDE0D7FF9531}"/>
              </a:ext>
            </a:extLst>
          </p:cNvPr>
          <p:cNvSpPr txBox="1"/>
          <p:nvPr/>
        </p:nvSpPr>
        <p:spPr>
          <a:xfrm>
            <a:off x="3920041" y="6377373"/>
            <a:ext cx="212449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1" dirty="0">
                <a:latin typeface="Wix Madefor Display" panose="020B0503020203020203" pitchFamily="34" charset="-52"/>
                <a:cs typeface="Wix Madefor Display" panose="020B0503020203020203" pitchFamily="34" charset="-52"/>
              </a:rPr>
              <a:t>ЖИРОВОЙ КОМБИНАТ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10736A0-C06F-4ADC-981D-DE1A108F220C}"/>
              </a:ext>
            </a:extLst>
          </p:cNvPr>
          <p:cNvSpPr txBox="1"/>
          <p:nvPr/>
        </p:nvSpPr>
        <p:spPr>
          <a:xfrm>
            <a:off x="313484" y="6377373"/>
            <a:ext cx="2139335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1" dirty="0">
                <a:latin typeface="Wix Madefor Display" panose="020B0503020203020203" pitchFamily="34" charset="-52"/>
                <a:cs typeface="Wix Madefor Display" panose="020B0503020203020203" pitchFamily="34" charset="-52"/>
              </a:rPr>
              <a:t>ВЫБОР-ОБД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31FDED4-DD71-4930-9E82-47AAB61F6AE8}"/>
              </a:ext>
            </a:extLst>
          </p:cNvPr>
          <p:cNvSpPr txBox="1"/>
          <p:nvPr/>
        </p:nvSpPr>
        <p:spPr>
          <a:xfrm>
            <a:off x="315054" y="4513024"/>
            <a:ext cx="2102015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1" dirty="0">
                <a:latin typeface="Wix Madefor Display" panose="020B0503020203020203" pitchFamily="34" charset="-52"/>
                <a:cs typeface="Wix Madefor Display" panose="020B0503020203020203" pitchFamily="34" charset="-52"/>
              </a:rPr>
              <a:t>НИЖНЕКАМСКШИНА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9EBE698-F64D-40C9-83FD-453568AF72F8}"/>
              </a:ext>
            </a:extLst>
          </p:cNvPr>
          <p:cNvSpPr txBox="1"/>
          <p:nvPr/>
        </p:nvSpPr>
        <p:spPr>
          <a:xfrm>
            <a:off x="3950803" y="4522176"/>
            <a:ext cx="209373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1" dirty="0">
                <a:latin typeface="Wix Madefor Display" panose="020B0503020203020203" pitchFamily="34" charset="-52"/>
                <a:cs typeface="Wix Madefor Display" panose="020B0503020203020203" pitchFamily="34" charset="-52"/>
              </a:rPr>
              <a:t>АО ЦС ЗВЕЗДОЧКА</a:t>
            </a:r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429C8985-097B-498B-A02E-3036755820EB}"/>
              </a:ext>
            </a:extLst>
          </p:cNvPr>
          <p:cNvSpPr/>
          <p:nvPr/>
        </p:nvSpPr>
        <p:spPr>
          <a:xfrm>
            <a:off x="2454070" y="4437110"/>
            <a:ext cx="1223247" cy="3710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6B8A667A-7268-4751-A8E0-608386C9B601}"/>
              </a:ext>
            </a:extLst>
          </p:cNvPr>
          <p:cNvSpPr/>
          <p:nvPr/>
        </p:nvSpPr>
        <p:spPr>
          <a:xfrm>
            <a:off x="6080551" y="6304266"/>
            <a:ext cx="1223669" cy="3710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A9696D99-D817-4CC9-AF76-A743A06DC530}"/>
              </a:ext>
            </a:extLst>
          </p:cNvPr>
          <p:cNvSpPr/>
          <p:nvPr/>
        </p:nvSpPr>
        <p:spPr>
          <a:xfrm>
            <a:off x="2454071" y="6298765"/>
            <a:ext cx="1225044" cy="3796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AD9C1FE5-7A60-479F-AC95-A5B001883B38}"/>
              </a:ext>
            </a:extLst>
          </p:cNvPr>
          <p:cNvSpPr/>
          <p:nvPr/>
        </p:nvSpPr>
        <p:spPr>
          <a:xfrm>
            <a:off x="6080551" y="4453841"/>
            <a:ext cx="1224320" cy="3710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5" name="Равнобедренный треугольник 84">
            <a:extLst>
              <a:ext uri="{FF2B5EF4-FFF2-40B4-BE49-F238E27FC236}">
                <a16:creationId xmlns:a16="http://schemas.microsoft.com/office/drawing/2014/main" id="{70D2E40B-4BEF-4545-A05A-E7189F85B0B9}"/>
              </a:ext>
            </a:extLst>
          </p:cNvPr>
          <p:cNvSpPr/>
          <p:nvPr/>
        </p:nvSpPr>
        <p:spPr>
          <a:xfrm rot="5400000">
            <a:off x="2334316" y="4552111"/>
            <a:ext cx="382782" cy="14327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Равнобедренный треугольник 85">
            <a:extLst>
              <a:ext uri="{FF2B5EF4-FFF2-40B4-BE49-F238E27FC236}">
                <a16:creationId xmlns:a16="http://schemas.microsoft.com/office/drawing/2014/main" id="{51487032-9888-47B0-9B48-FE494DECBBA6}"/>
              </a:ext>
            </a:extLst>
          </p:cNvPr>
          <p:cNvSpPr/>
          <p:nvPr/>
        </p:nvSpPr>
        <p:spPr>
          <a:xfrm rot="5400000">
            <a:off x="2314593" y="6438402"/>
            <a:ext cx="379626" cy="112729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Равнобедренный треугольник 86">
            <a:extLst>
              <a:ext uri="{FF2B5EF4-FFF2-40B4-BE49-F238E27FC236}">
                <a16:creationId xmlns:a16="http://schemas.microsoft.com/office/drawing/2014/main" id="{1A33F011-57AA-437A-8BCC-77583DCADB4F}"/>
              </a:ext>
            </a:extLst>
          </p:cNvPr>
          <p:cNvSpPr/>
          <p:nvPr/>
        </p:nvSpPr>
        <p:spPr>
          <a:xfrm rot="5400000">
            <a:off x="5959541" y="4575630"/>
            <a:ext cx="379373" cy="13735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Равнобедренный треугольник 87">
            <a:extLst>
              <a:ext uri="{FF2B5EF4-FFF2-40B4-BE49-F238E27FC236}">
                <a16:creationId xmlns:a16="http://schemas.microsoft.com/office/drawing/2014/main" id="{9440A4B5-710C-4BFD-AD4F-D2C7542636EC}"/>
              </a:ext>
            </a:extLst>
          </p:cNvPr>
          <p:cNvSpPr/>
          <p:nvPr/>
        </p:nvSpPr>
        <p:spPr>
          <a:xfrm rot="5400000">
            <a:off x="5951742" y="6424838"/>
            <a:ext cx="371026" cy="118879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0D31B942-9CB1-49AA-837F-0D34C1626D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9119" y="4573647"/>
            <a:ext cx="835016" cy="155590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4B67DBEA-143E-464E-972E-C95EC0BDF6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0619" y="4544869"/>
            <a:ext cx="835461" cy="15567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671BC3-1D9B-4E3A-A347-0AA972DB5E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459" y="6411512"/>
            <a:ext cx="918998" cy="145529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DCFA9165-7F7A-420B-BAB0-BEEB1A3A287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7324" y="6411511"/>
            <a:ext cx="918998" cy="1455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815ABB-627F-427C-8FCC-ED458EA3885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96373" y="2426561"/>
            <a:ext cx="1225044" cy="443143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50C4DF8-2EB5-402A-9FC0-20912707F70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1167" y="5865078"/>
            <a:ext cx="429348" cy="426095"/>
          </a:xfrm>
          <a:prstGeom prst="rect">
            <a:avLst/>
          </a:prstGeom>
        </p:spPr>
      </p:pic>
      <p:sp>
        <p:nvSpPr>
          <p:cNvPr id="42" name="Text 2">
            <a:extLst>
              <a:ext uri="{FF2B5EF4-FFF2-40B4-BE49-F238E27FC236}">
                <a16:creationId xmlns:a16="http://schemas.microsoft.com/office/drawing/2014/main" id="{DF490856-B737-4430-B82D-733AFEEB9E7C}"/>
              </a:ext>
            </a:extLst>
          </p:cNvPr>
          <p:cNvSpPr txBox="1"/>
          <p:nvPr/>
        </p:nvSpPr>
        <p:spPr>
          <a:xfrm>
            <a:off x="8278892" y="5865078"/>
            <a:ext cx="2880211" cy="429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1</a:t>
            </a:r>
            <a:r>
              <a:rPr lang="en-US" sz="20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Ex, 2Ex</a:t>
            </a:r>
            <a:endParaRPr sz="20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100" dirty="0"/>
              <a:t>взрывозащита</a:t>
            </a:r>
            <a:endParaRPr sz="1100" dirty="0"/>
          </a:p>
        </p:txBody>
      </p:sp>
      <p:graphicFrame>
        <p:nvGraphicFramePr>
          <p:cNvPr id="43" name="Объект 42">
            <a:extLst>
              <a:ext uri="{FF2B5EF4-FFF2-40B4-BE49-F238E27FC236}">
                <a16:creationId xmlns:a16="http://schemas.microsoft.com/office/drawing/2014/main" id="{8BA6CC34-CC69-4E30-A25A-D543709C3E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2880679"/>
              </p:ext>
            </p:extLst>
          </p:nvPr>
        </p:nvGraphicFramePr>
        <p:xfrm>
          <a:off x="7678597" y="3888644"/>
          <a:ext cx="428849" cy="4293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CorelDRAW" r:id="rId13" imgW="1364362" imgH="1365885" progId="CorelDraw.Graphic.23">
                  <p:embed/>
                </p:oleObj>
              </mc:Choice>
              <mc:Fallback>
                <p:oleObj name="CorelDRAW" r:id="rId13" imgW="1364362" imgH="1365885" progId="CorelDraw.Graphic.23">
                  <p:embed/>
                  <p:pic>
                    <p:nvPicPr>
                      <p:cNvPr id="63" name="Объект 62">
                        <a:extLst>
                          <a:ext uri="{FF2B5EF4-FFF2-40B4-BE49-F238E27FC236}">
                            <a16:creationId xmlns:a16="http://schemas.microsoft.com/office/drawing/2014/main" id="{1E1A7515-45BA-414A-89F6-0BC8CF2E54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678597" y="3888644"/>
                        <a:ext cx="428849" cy="4293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 2">
            <a:extLst>
              <a:ext uri="{FF2B5EF4-FFF2-40B4-BE49-F238E27FC236}">
                <a16:creationId xmlns:a16="http://schemas.microsoft.com/office/drawing/2014/main" id="{42007736-2CC3-4931-85F8-2A7A7F5DEF90}"/>
              </a:ext>
            </a:extLst>
          </p:cNvPr>
          <p:cNvSpPr txBox="1"/>
          <p:nvPr/>
        </p:nvSpPr>
        <p:spPr>
          <a:xfrm>
            <a:off x="8278892" y="4538428"/>
            <a:ext cx="2439207" cy="429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от 165 до 430В</a:t>
            </a:r>
            <a:endParaRPr sz="20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100" dirty="0"/>
              <a:t>диапазон напряжения</a:t>
            </a:r>
            <a:endParaRPr sz="1100" dirty="0"/>
          </a:p>
        </p:txBody>
      </p:sp>
      <p:sp>
        <p:nvSpPr>
          <p:cNvPr id="45" name="Text 2">
            <a:extLst>
              <a:ext uri="{FF2B5EF4-FFF2-40B4-BE49-F238E27FC236}">
                <a16:creationId xmlns:a16="http://schemas.microsoft.com/office/drawing/2014/main" id="{7DC19ADC-5EFF-4A37-88DF-5B5B2C7AC333}"/>
              </a:ext>
            </a:extLst>
          </p:cNvPr>
          <p:cNvSpPr txBox="1"/>
          <p:nvPr/>
        </p:nvSpPr>
        <p:spPr>
          <a:xfrm>
            <a:off x="8278892" y="5204667"/>
            <a:ext cx="3056384" cy="429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от -60</a:t>
            </a:r>
            <a:r>
              <a:rPr lang="en-US" sz="20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°C</a:t>
            </a:r>
            <a:r>
              <a:rPr lang="ru-RU" sz="20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 до +90</a:t>
            </a:r>
            <a:r>
              <a:rPr lang="en-US" sz="20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°C</a:t>
            </a:r>
            <a:r>
              <a:rPr sz="20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 </a:t>
            </a: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100" dirty="0"/>
              <a:t>температура эксплуатации</a:t>
            </a:r>
            <a:endParaRPr sz="1100" dirty="0"/>
          </a:p>
        </p:txBody>
      </p:sp>
      <p:sp>
        <p:nvSpPr>
          <p:cNvPr id="47" name="Text 2">
            <a:extLst>
              <a:ext uri="{FF2B5EF4-FFF2-40B4-BE49-F238E27FC236}">
                <a16:creationId xmlns:a16="http://schemas.microsoft.com/office/drawing/2014/main" id="{78C64A9B-4201-49A3-BE08-40F52E00C220}"/>
              </a:ext>
            </a:extLst>
          </p:cNvPr>
          <p:cNvSpPr txBox="1"/>
          <p:nvPr/>
        </p:nvSpPr>
        <p:spPr>
          <a:xfrm>
            <a:off x="8278892" y="3888644"/>
            <a:ext cx="2894844" cy="429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от 12 до 250 Вт</a:t>
            </a:r>
            <a:br>
              <a:rPr lang="ru-RU" sz="24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</a:br>
            <a:r>
              <a:rPr lang="ru-RU" sz="1100" dirty="0"/>
              <a:t>мощность</a:t>
            </a:r>
            <a:endParaRPr sz="1100" dirty="0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EF2AE5E4-302C-40A6-94A4-8411793924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8098" y="5204339"/>
            <a:ext cx="429348" cy="42934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A85775EE-BCC4-4E82-A46D-14D0EB9A4DA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1489" y="4549383"/>
            <a:ext cx="420518" cy="423565"/>
          </a:xfrm>
          <a:prstGeom prst="rect">
            <a:avLst/>
          </a:prstGeom>
        </p:spPr>
      </p:pic>
      <p:sp>
        <p:nvSpPr>
          <p:cNvPr id="51" name="Текст 10">
            <a:extLst>
              <a:ext uri="{FF2B5EF4-FFF2-40B4-BE49-F238E27FC236}">
                <a16:creationId xmlns:a16="http://schemas.microsoft.com/office/drawing/2014/main" id="{3C8D2601-B1AE-4CBA-87F7-A33C5CFB804C}"/>
              </a:ext>
            </a:extLst>
          </p:cNvPr>
          <p:cNvSpPr txBox="1">
            <a:spLocks/>
          </p:cNvSpPr>
          <p:nvPr/>
        </p:nvSpPr>
        <p:spPr>
          <a:xfrm>
            <a:off x="7678099" y="2664659"/>
            <a:ext cx="2894844" cy="1173397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en-US" sz="2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2320 SKU</a:t>
            </a:r>
            <a:br>
              <a:rPr lang="en-US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промышленных</a:t>
            </a:r>
            <a:b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светильников</a:t>
            </a:r>
          </a:p>
        </p:txBody>
      </p:sp>
      <p:sp>
        <p:nvSpPr>
          <p:cNvPr id="52" name="Текст 19">
            <a:extLst>
              <a:ext uri="{FF2B5EF4-FFF2-40B4-BE49-F238E27FC236}">
                <a16:creationId xmlns:a16="http://schemas.microsoft.com/office/drawing/2014/main" id="{F0D7BED2-557E-4EE2-88ED-F89B48A22AE0}"/>
              </a:ext>
            </a:extLst>
          </p:cNvPr>
          <p:cNvSpPr txBox="1">
            <a:spLocks/>
          </p:cNvSpPr>
          <p:nvPr/>
        </p:nvSpPr>
        <p:spPr>
          <a:xfrm>
            <a:off x="8278892" y="1630196"/>
            <a:ext cx="3599726" cy="706055"/>
          </a:xfrm>
          <a:prstGeom prst="rect">
            <a:avLst/>
          </a:prstGeom>
        </p:spPr>
        <p:txBody>
          <a:bodyPr lIns="72000" tIns="180000" r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200" b="1" kern="1200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b="0" dirty="0"/>
              <a:t>Серийные и </a:t>
            </a:r>
            <a:r>
              <a:rPr lang="ru-RU" sz="1600" b="0" dirty="0" err="1"/>
              <a:t>кастомизированные</a:t>
            </a:r>
            <a:r>
              <a:rPr lang="ru-RU" sz="1600" b="0" dirty="0"/>
              <a:t> решения </a:t>
            </a:r>
          </a:p>
        </p:txBody>
      </p:sp>
    </p:spTree>
    <p:extLst>
      <p:ext uri="{BB962C8B-B14F-4D97-AF65-F5344CB8AC3E}">
        <p14:creationId xmlns:p14="http://schemas.microsoft.com/office/powerpoint/2010/main" val="777062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ject 5">
            <a:extLst>
              <a:ext uri="{FF2B5EF4-FFF2-40B4-BE49-F238E27FC236}">
                <a16:creationId xmlns:a16="http://schemas.microsoft.com/office/drawing/2014/main" id="{F774FB32-EB13-470A-B950-733916563CA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271236"/>
            <a:ext cx="2255801" cy="5586759"/>
          </a:xfrm>
          <a:prstGeom prst="rect">
            <a:avLst/>
          </a:prstGeom>
        </p:spPr>
      </p:pic>
      <p:pic>
        <p:nvPicPr>
          <p:cNvPr id="23" name="object 6">
            <a:extLst>
              <a:ext uri="{FF2B5EF4-FFF2-40B4-BE49-F238E27FC236}">
                <a16:creationId xmlns:a16="http://schemas.microsoft.com/office/drawing/2014/main" id="{41C579F4-7759-488A-8C7E-78FD86261F3A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7999" y="1271236"/>
            <a:ext cx="2247899" cy="5586761"/>
          </a:xfrm>
          <a:prstGeom prst="rect">
            <a:avLst/>
          </a:prstGeom>
        </p:spPr>
      </p:pic>
      <p:pic>
        <p:nvPicPr>
          <p:cNvPr id="24" name="object 7">
            <a:extLst>
              <a:ext uri="{FF2B5EF4-FFF2-40B4-BE49-F238E27FC236}">
                <a16:creationId xmlns:a16="http://schemas.microsoft.com/office/drawing/2014/main" id="{5A40E070-B648-4066-86E1-1CA87AA98520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5544" y="1271236"/>
            <a:ext cx="2258854" cy="5586759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B9A0121-515E-4FA4-8544-C983E4E572E8}"/>
              </a:ext>
            </a:extLst>
          </p:cNvPr>
          <p:cNvSpPr/>
          <p:nvPr/>
        </p:nvSpPr>
        <p:spPr>
          <a:xfrm>
            <a:off x="1739590" y="1568450"/>
            <a:ext cx="6337612" cy="8581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F6344A07-A1FE-45A5-88B0-D3B6CF380A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0557" y="1648255"/>
            <a:ext cx="5355677" cy="698500"/>
          </a:xfrm>
        </p:spPr>
        <p:txBody>
          <a:bodyPr/>
          <a:lstStyle/>
          <a:p>
            <a:pPr marL="0" indent="0" algn="ctr">
              <a:buNone/>
            </a:pPr>
            <a:r>
              <a:rPr lang="ru-RU" b="0" dirty="0"/>
              <a:t>АВТОВАЗ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CF1327C1-4D65-4411-93EA-7970EE316C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20100" y="1700931"/>
            <a:ext cx="2984500" cy="511368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/>
              <a:t>г. Тольятти</a:t>
            </a:r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80C72B1D-FB96-4E08-B91D-A6320AD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bIns="180000" anchor="ctr"/>
          <a:lstStyle/>
          <a:p>
            <a:pPr>
              <a:spcBef>
                <a:spcPts val="0"/>
              </a:spcBef>
            </a:pPr>
            <a:r>
              <a:rPr lang="ru-RU" sz="3200" b="0" dirty="0">
                <a:solidFill>
                  <a:schemeClr val="accent1"/>
                </a:solidFill>
              </a:rPr>
              <a:t>АВТОЗАВОД №1 В РОССИИ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EED6306A-C101-4420-AA89-7603663CE70F}"/>
              </a:ext>
            </a:extLst>
          </p:cNvPr>
          <p:cNvSpPr txBox="1">
            <a:spLocks/>
          </p:cNvSpPr>
          <p:nvPr/>
        </p:nvSpPr>
        <p:spPr>
          <a:xfrm>
            <a:off x="7586234" y="2781194"/>
            <a:ext cx="2140222" cy="689784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en-US" sz="20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LEDEL</a:t>
            </a:r>
            <a:br>
              <a:rPr lang="en-US" sz="20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20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L-TRADE II</a:t>
            </a:r>
            <a:endParaRPr lang="ru-RU" sz="2000" dirty="0"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BC863FFD-35C1-49EC-9322-02D9CC5DD772}"/>
              </a:ext>
            </a:extLst>
          </p:cNvPr>
          <p:cNvSpPr txBox="1">
            <a:spLocks/>
          </p:cNvSpPr>
          <p:nvPr/>
        </p:nvSpPr>
        <p:spPr>
          <a:xfrm>
            <a:off x="7582658" y="3500972"/>
            <a:ext cx="3412434" cy="681702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400" dirty="0" err="1">
                <a:ea typeface="Open Sans Light" panose="020B0306030504020204" pitchFamily="34" charset="0"/>
                <a:cs typeface="Open Sans Light" panose="020B0306030504020204" pitchFamily="34" charset="0"/>
              </a:rPr>
              <a:t>Пылевлагозащищенный</a:t>
            </a:r>
            <a:br>
              <a:rPr lang="ru-RU" sz="1400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400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профильный линейный</a:t>
            </a:r>
            <a:br>
              <a:rPr lang="ru-RU" sz="1400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400" dirty="0">
                <a:ea typeface="Open Sans Light" panose="020B0306030504020204" pitchFamily="34" charset="0"/>
                <a:cs typeface="Open Sans Light" panose="020B0306030504020204" pitchFamily="34" charset="0"/>
              </a:rPr>
              <a:t>светильник.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2C5C14-72D5-494D-BE2E-5936F734681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912350" y="2586868"/>
            <a:ext cx="2279650" cy="1768219"/>
          </a:xfrm>
          <a:prstGeom prst="rect">
            <a:avLst/>
          </a:prstGeom>
        </p:spPr>
      </p:pic>
      <p:graphicFrame>
        <p:nvGraphicFramePr>
          <p:cNvPr id="21" name="Объект 20">
            <a:extLst>
              <a:ext uri="{FF2B5EF4-FFF2-40B4-BE49-F238E27FC236}">
                <a16:creationId xmlns:a16="http://schemas.microsoft.com/office/drawing/2014/main" id="{8ABEADAB-BC8C-4994-8D8B-39E7747A22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2428970"/>
              </p:ext>
            </p:extLst>
          </p:nvPr>
        </p:nvGraphicFramePr>
        <p:xfrm>
          <a:off x="7589957" y="4690227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CorelDRAW" r:id="rId7" imgW="1364362" imgH="1365885" progId="CorelDraw.Graphic.23">
                  <p:embed/>
                </p:oleObj>
              </mc:Choice>
              <mc:Fallback>
                <p:oleObj name="CorelDRAW" r:id="rId7" imgW="1364362" imgH="1365885" progId="CorelDraw.Graphic.23">
                  <p:embed/>
                  <p:pic>
                    <p:nvPicPr>
                      <p:cNvPr id="25" name="Объект 24">
                        <a:extLst>
                          <a:ext uri="{FF2B5EF4-FFF2-40B4-BE49-F238E27FC236}">
                            <a16:creationId xmlns:a16="http://schemas.microsoft.com/office/drawing/2014/main" id="{7044792B-F7A8-40A2-B3E1-F71B84D531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589957" y="4690227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Объект 21">
            <a:extLst>
              <a:ext uri="{FF2B5EF4-FFF2-40B4-BE49-F238E27FC236}">
                <a16:creationId xmlns:a16="http://schemas.microsoft.com/office/drawing/2014/main" id="{89EABFFA-6664-4C6C-B551-4A34893304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4965205"/>
              </p:ext>
            </p:extLst>
          </p:nvPr>
        </p:nvGraphicFramePr>
        <p:xfrm>
          <a:off x="7589957" y="5963476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CorelDRAW" r:id="rId9" imgW="1364362" imgH="1365885" progId="CorelDraw.Graphic.23">
                  <p:embed/>
                </p:oleObj>
              </mc:Choice>
              <mc:Fallback>
                <p:oleObj name="CorelDRAW" r:id="rId9" imgW="1364362" imgH="1365885" progId="CorelDraw.Graphic.23">
                  <p:embed/>
                  <p:pic>
                    <p:nvPicPr>
                      <p:cNvPr id="26" name="Объект 25">
                        <a:extLst>
                          <a:ext uri="{FF2B5EF4-FFF2-40B4-BE49-F238E27FC236}">
                            <a16:creationId xmlns:a16="http://schemas.microsoft.com/office/drawing/2014/main" id="{933061FF-7E6C-4738-A6FF-D037BF802A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589957" y="5963476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 2">
            <a:extLst>
              <a:ext uri="{FF2B5EF4-FFF2-40B4-BE49-F238E27FC236}">
                <a16:creationId xmlns:a16="http://schemas.microsoft.com/office/drawing/2014/main" id="{A1D40A72-ABB9-4106-B522-FF6D3BC5FF23}"/>
              </a:ext>
            </a:extLst>
          </p:cNvPr>
          <p:cNvSpPr txBox="1"/>
          <p:nvPr/>
        </p:nvSpPr>
        <p:spPr>
          <a:xfrm>
            <a:off x="8077202" y="5328317"/>
            <a:ext cx="1721776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en-US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5</a:t>
            </a: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000К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цветовая температура</a:t>
            </a:r>
            <a:endParaRPr sz="1050" dirty="0"/>
          </a:p>
        </p:txBody>
      </p:sp>
      <p:sp>
        <p:nvSpPr>
          <p:cNvPr id="26" name="Text 2">
            <a:extLst>
              <a:ext uri="{FF2B5EF4-FFF2-40B4-BE49-F238E27FC236}">
                <a16:creationId xmlns:a16="http://schemas.microsoft.com/office/drawing/2014/main" id="{A176ACB5-9934-4696-93E2-C2068F0FC626}"/>
              </a:ext>
            </a:extLst>
          </p:cNvPr>
          <p:cNvSpPr txBox="1"/>
          <p:nvPr/>
        </p:nvSpPr>
        <p:spPr>
          <a:xfrm>
            <a:off x="8077202" y="4693157"/>
            <a:ext cx="1534207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50 Вт</a:t>
            </a:r>
            <a:r>
              <a:rPr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 </a:t>
            </a: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мощность</a:t>
            </a:r>
            <a:endParaRPr sz="1050" dirty="0"/>
          </a:p>
        </p:txBody>
      </p:sp>
      <p:sp>
        <p:nvSpPr>
          <p:cNvPr id="27" name="Text 2">
            <a:extLst>
              <a:ext uri="{FF2B5EF4-FFF2-40B4-BE49-F238E27FC236}">
                <a16:creationId xmlns:a16="http://schemas.microsoft.com/office/drawing/2014/main" id="{F4579B98-1CF3-44E3-86D7-208551CA442A}"/>
              </a:ext>
            </a:extLst>
          </p:cNvPr>
          <p:cNvSpPr txBox="1"/>
          <p:nvPr/>
        </p:nvSpPr>
        <p:spPr>
          <a:xfrm>
            <a:off x="8077202" y="5963477"/>
            <a:ext cx="1094022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Д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КСС</a:t>
            </a:r>
            <a:endParaRPr sz="1050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6D111B0-C0EB-4FF3-A5B7-5CB7CCA1FF0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9957" y="5325386"/>
            <a:ext cx="380430" cy="380430"/>
          </a:xfrm>
          <a:prstGeom prst="rect">
            <a:avLst/>
          </a:prstGeom>
        </p:spPr>
      </p:pic>
      <p:sp>
        <p:nvSpPr>
          <p:cNvPr id="31" name="Text 2">
            <a:extLst>
              <a:ext uri="{FF2B5EF4-FFF2-40B4-BE49-F238E27FC236}">
                <a16:creationId xmlns:a16="http://schemas.microsoft.com/office/drawing/2014/main" id="{3DB4C729-9F01-4120-9C23-DC8B44370FB2}"/>
              </a:ext>
            </a:extLst>
          </p:cNvPr>
          <p:cNvSpPr txBox="1"/>
          <p:nvPr/>
        </p:nvSpPr>
        <p:spPr>
          <a:xfrm>
            <a:off x="10306256" y="5326906"/>
            <a:ext cx="1721776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от 165 до 430В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диапазон напряжения</a:t>
            </a:r>
            <a:endParaRPr sz="1050" dirty="0"/>
          </a:p>
        </p:txBody>
      </p:sp>
      <p:graphicFrame>
        <p:nvGraphicFramePr>
          <p:cNvPr id="32" name="Объект 31">
            <a:extLst>
              <a:ext uri="{FF2B5EF4-FFF2-40B4-BE49-F238E27FC236}">
                <a16:creationId xmlns:a16="http://schemas.microsoft.com/office/drawing/2014/main" id="{610BCC2A-3E16-4E11-BAD8-8595C8AD4E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9919302"/>
              </p:ext>
            </p:extLst>
          </p:nvPr>
        </p:nvGraphicFramePr>
        <p:xfrm>
          <a:off x="9798978" y="5962066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CorelDRAW" r:id="rId12" imgW="1364362" imgH="1365885" progId="CorelDraw.Graphic.23">
                  <p:embed/>
                </p:oleObj>
              </mc:Choice>
              <mc:Fallback>
                <p:oleObj name="CorelDRAW" r:id="rId12" imgW="1364362" imgH="1365885" progId="CorelDraw.Graphic.23">
                  <p:embed/>
                  <p:pic>
                    <p:nvPicPr>
                      <p:cNvPr id="36" name="Объект 35">
                        <a:extLst>
                          <a:ext uri="{FF2B5EF4-FFF2-40B4-BE49-F238E27FC236}">
                            <a16:creationId xmlns:a16="http://schemas.microsoft.com/office/drawing/2014/main" id="{2CD861FC-7F2E-42A0-AF66-0607D8DECB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798978" y="5962066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 2">
            <a:extLst>
              <a:ext uri="{FF2B5EF4-FFF2-40B4-BE49-F238E27FC236}">
                <a16:creationId xmlns:a16="http://schemas.microsoft.com/office/drawing/2014/main" id="{65F29F5C-2D23-4E0B-A442-D7C124C6E811}"/>
              </a:ext>
            </a:extLst>
          </p:cNvPr>
          <p:cNvSpPr txBox="1"/>
          <p:nvPr/>
        </p:nvSpPr>
        <p:spPr>
          <a:xfrm>
            <a:off x="10286432" y="5962067"/>
            <a:ext cx="1721776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en-US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CRI</a:t>
            </a: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80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индекс цветопередачи</a:t>
            </a:r>
            <a:endParaRPr sz="1050" dirty="0"/>
          </a:p>
        </p:txBody>
      </p:sp>
      <p:sp>
        <p:nvSpPr>
          <p:cNvPr id="36" name="Text 2">
            <a:extLst>
              <a:ext uri="{FF2B5EF4-FFF2-40B4-BE49-F238E27FC236}">
                <a16:creationId xmlns:a16="http://schemas.microsoft.com/office/drawing/2014/main" id="{BD0A61C1-BD02-435F-B1E5-77F32D38C428}"/>
              </a:ext>
            </a:extLst>
          </p:cNvPr>
          <p:cNvSpPr txBox="1"/>
          <p:nvPr/>
        </p:nvSpPr>
        <p:spPr>
          <a:xfrm>
            <a:off x="10306256" y="4688121"/>
            <a:ext cx="1074065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en-US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214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 err="1"/>
              <a:t>светоточек</a:t>
            </a:r>
            <a:endParaRPr sz="1050" dirty="0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C1CF326-80DB-4611-8EF2-4B7A55260F1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9473" y="4690227"/>
            <a:ext cx="383395" cy="380873"/>
          </a:xfrm>
          <a:prstGeom prst="rect">
            <a:avLst/>
          </a:prstGeom>
        </p:spPr>
      </p:pic>
      <p:sp>
        <p:nvSpPr>
          <p:cNvPr id="38" name="Текст 10">
            <a:extLst>
              <a:ext uri="{FF2B5EF4-FFF2-40B4-BE49-F238E27FC236}">
                <a16:creationId xmlns:a16="http://schemas.microsoft.com/office/drawing/2014/main" id="{662213C9-BD26-4DD6-AC05-D77B1ADFC11C}"/>
              </a:ext>
            </a:extLst>
          </p:cNvPr>
          <p:cNvSpPr txBox="1">
            <a:spLocks/>
          </p:cNvSpPr>
          <p:nvPr/>
        </p:nvSpPr>
        <p:spPr>
          <a:xfrm>
            <a:off x="7582658" y="4300827"/>
            <a:ext cx="1646717" cy="22763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ru-RU" sz="1400" dirty="0">
                <a:ea typeface="Open Sans Light" panose="020B0306030504020204" pitchFamily="34" charset="0"/>
                <a:cs typeface="Open Sans Light" panose="020B0306030504020204" pitchFamily="34" charset="0"/>
              </a:rPr>
              <a:t>НА ОБЪЕКТЕ: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3F49101-317A-4702-A07C-F8072101D86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5175" y="5323976"/>
            <a:ext cx="377693" cy="38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25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89EE8A2-6D73-41FC-979D-E2E46137D0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66092"/>
            <a:ext cx="5126038" cy="5591908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B9A0121-515E-4FA4-8544-C983E4E572E8}"/>
              </a:ext>
            </a:extLst>
          </p:cNvPr>
          <p:cNvSpPr/>
          <p:nvPr/>
        </p:nvSpPr>
        <p:spPr>
          <a:xfrm>
            <a:off x="1739590" y="1568450"/>
            <a:ext cx="6337612" cy="8581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F6344A07-A1FE-45A5-88B0-D3B6CF380A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49993" y="1648255"/>
            <a:ext cx="5916806" cy="6985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0" dirty="0"/>
              <a:t>ПК</a:t>
            </a:r>
            <a:r>
              <a:rPr lang="ru-RU" sz="2400" dirty="0"/>
              <a:t> </a:t>
            </a:r>
            <a:r>
              <a:rPr lang="ru-RU" sz="2400" b="0" dirty="0"/>
              <a:t>ХК</a:t>
            </a:r>
            <a:r>
              <a:rPr lang="ru-RU" sz="2400" dirty="0"/>
              <a:t> </a:t>
            </a:r>
            <a:r>
              <a:rPr lang="ru-RU" sz="2400" b="0" dirty="0"/>
              <a:t>ЭЛЕКТРОЗАВОД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CF1327C1-4D65-4411-93EA-7970EE316C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0469" y="1678725"/>
            <a:ext cx="2203076" cy="625243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/>
              <a:t>г. Москва</a:t>
            </a:r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80C72B1D-FB96-4E08-B91D-A6320AD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bIns="180000" anchor="ctr"/>
          <a:lstStyle/>
          <a:p>
            <a:pPr>
              <a:spcBef>
                <a:spcPts val="0"/>
              </a:spcBef>
            </a:pPr>
            <a:r>
              <a:rPr lang="ru-RU" sz="3200" b="0" dirty="0">
                <a:solidFill>
                  <a:schemeClr val="accent1"/>
                </a:solidFill>
              </a:rPr>
              <a:t>РЕАЛИЗОВАННЫЙ ПРОЕКТ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E0C8456-10E9-4F6F-9819-963B43E64A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1581" y="3093589"/>
            <a:ext cx="1770420" cy="3543651"/>
          </a:xfrm>
          <a:prstGeom prst="rect">
            <a:avLst/>
          </a:prstGeom>
        </p:spPr>
      </p:pic>
      <p:sp>
        <p:nvSpPr>
          <p:cNvPr id="39" name="Текст 10">
            <a:extLst>
              <a:ext uri="{FF2B5EF4-FFF2-40B4-BE49-F238E27FC236}">
                <a16:creationId xmlns:a16="http://schemas.microsoft.com/office/drawing/2014/main" id="{F3097246-A1A7-4F44-B312-FDE0DEC92F27}"/>
              </a:ext>
            </a:extLst>
          </p:cNvPr>
          <p:cNvSpPr txBox="1">
            <a:spLocks/>
          </p:cNvSpPr>
          <p:nvPr/>
        </p:nvSpPr>
        <p:spPr>
          <a:xfrm>
            <a:off x="5448741" y="2609408"/>
            <a:ext cx="2171260" cy="843733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en-US" sz="2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FEREKS</a:t>
            </a:r>
            <a:br>
              <a:rPr lang="en-US" sz="2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2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WHEEL</a:t>
            </a:r>
            <a:endParaRPr lang="ru-RU" sz="2800" dirty="0"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0" name="Текст 10">
            <a:extLst>
              <a:ext uri="{FF2B5EF4-FFF2-40B4-BE49-F238E27FC236}">
                <a16:creationId xmlns:a16="http://schemas.microsoft.com/office/drawing/2014/main" id="{25F779BA-45ED-4197-AA38-E53D96D4C94F}"/>
              </a:ext>
            </a:extLst>
          </p:cNvPr>
          <p:cNvSpPr txBox="1">
            <a:spLocks/>
          </p:cNvSpPr>
          <p:nvPr/>
        </p:nvSpPr>
        <p:spPr>
          <a:xfrm>
            <a:off x="5448741" y="3660091"/>
            <a:ext cx="2364001" cy="529309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dirty="0">
                <a:ea typeface="Open Sans Light" panose="020B0306030504020204" pitchFamily="34" charset="0"/>
                <a:cs typeface="Open Sans Light" panose="020B0306030504020204" pitchFamily="34" charset="0"/>
              </a:rPr>
              <a:t>Энергоэффективность до 140 лм/Вт.</a:t>
            </a:r>
            <a:endParaRPr lang="ru-RU" sz="1600" dirty="0"/>
          </a:p>
        </p:txBody>
      </p:sp>
      <p:graphicFrame>
        <p:nvGraphicFramePr>
          <p:cNvPr id="41" name="Объект 40">
            <a:extLst>
              <a:ext uri="{FF2B5EF4-FFF2-40B4-BE49-F238E27FC236}">
                <a16:creationId xmlns:a16="http://schemas.microsoft.com/office/drawing/2014/main" id="{89B2DC3A-F028-4378-801E-0D938EEF62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2501127"/>
              </p:ext>
            </p:extLst>
          </p:nvPr>
        </p:nvGraphicFramePr>
        <p:xfrm>
          <a:off x="5448741" y="4396350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CorelDRAW" r:id="rId5" imgW="1364362" imgH="1365885" progId="CorelDraw.Graphic.23">
                  <p:embed/>
                </p:oleObj>
              </mc:Choice>
              <mc:Fallback>
                <p:oleObj name="CorelDRAW" r:id="rId5" imgW="1364362" imgH="1365885" progId="CorelDraw.Graphic.23">
                  <p:embed/>
                  <p:pic>
                    <p:nvPicPr>
                      <p:cNvPr id="21" name="Объект 20">
                        <a:extLst>
                          <a:ext uri="{FF2B5EF4-FFF2-40B4-BE49-F238E27FC236}">
                            <a16:creationId xmlns:a16="http://schemas.microsoft.com/office/drawing/2014/main" id="{8ABEADAB-BC8C-4994-8D8B-39E7747A22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48741" y="4396350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Объект 41">
            <a:extLst>
              <a:ext uri="{FF2B5EF4-FFF2-40B4-BE49-F238E27FC236}">
                <a16:creationId xmlns:a16="http://schemas.microsoft.com/office/drawing/2014/main" id="{BAF4FEF6-8CFA-42BF-8038-4500A42C75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4380620"/>
              </p:ext>
            </p:extLst>
          </p:nvPr>
        </p:nvGraphicFramePr>
        <p:xfrm>
          <a:off x="5448741" y="5669599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CorelDRAW" r:id="rId7" imgW="1364362" imgH="1365885" progId="CorelDraw.Graphic.23">
                  <p:embed/>
                </p:oleObj>
              </mc:Choice>
              <mc:Fallback>
                <p:oleObj name="CorelDRAW" r:id="rId7" imgW="1364362" imgH="1365885" progId="CorelDraw.Graphic.23">
                  <p:embed/>
                  <p:pic>
                    <p:nvPicPr>
                      <p:cNvPr id="22" name="Объект 21">
                        <a:extLst>
                          <a:ext uri="{FF2B5EF4-FFF2-40B4-BE49-F238E27FC236}">
                            <a16:creationId xmlns:a16="http://schemas.microsoft.com/office/drawing/2014/main" id="{89EABFFA-6664-4C6C-B551-4A34893304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448741" y="5669599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 2">
            <a:extLst>
              <a:ext uri="{FF2B5EF4-FFF2-40B4-BE49-F238E27FC236}">
                <a16:creationId xmlns:a16="http://schemas.microsoft.com/office/drawing/2014/main" id="{54FFFF2C-8681-4675-B80E-6A920838BBE2}"/>
              </a:ext>
            </a:extLst>
          </p:cNvPr>
          <p:cNvSpPr txBox="1"/>
          <p:nvPr/>
        </p:nvSpPr>
        <p:spPr>
          <a:xfrm>
            <a:off x="5935986" y="5034440"/>
            <a:ext cx="1721776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5000К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цветовая температура</a:t>
            </a:r>
            <a:endParaRPr sz="1050" dirty="0"/>
          </a:p>
        </p:txBody>
      </p:sp>
      <p:sp>
        <p:nvSpPr>
          <p:cNvPr id="44" name="Text 2">
            <a:extLst>
              <a:ext uri="{FF2B5EF4-FFF2-40B4-BE49-F238E27FC236}">
                <a16:creationId xmlns:a16="http://schemas.microsoft.com/office/drawing/2014/main" id="{5CD22D1D-A03A-4C06-ADE4-F1E4D0CD2BEF}"/>
              </a:ext>
            </a:extLst>
          </p:cNvPr>
          <p:cNvSpPr txBox="1"/>
          <p:nvPr/>
        </p:nvSpPr>
        <p:spPr>
          <a:xfrm>
            <a:off x="5935986" y="4399280"/>
            <a:ext cx="1534207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en-US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230</a:t>
            </a: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 Вт</a:t>
            </a:r>
            <a:r>
              <a:rPr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 </a:t>
            </a: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мощность</a:t>
            </a:r>
            <a:endParaRPr sz="1050" dirty="0"/>
          </a:p>
        </p:txBody>
      </p:sp>
      <p:sp>
        <p:nvSpPr>
          <p:cNvPr id="45" name="Text 2">
            <a:extLst>
              <a:ext uri="{FF2B5EF4-FFF2-40B4-BE49-F238E27FC236}">
                <a16:creationId xmlns:a16="http://schemas.microsoft.com/office/drawing/2014/main" id="{3F9499DC-D908-42B4-8851-624CA6C8BF2A}"/>
              </a:ext>
            </a:extLst>
          </p:cNvPr>
          <p:cNvSpPr txBox="1"/>
          <p:nvPr/>
        </p:nvSpPr>
        <p:spPr>
          <a:xfrm>
            <a:off x="5935986" y="5669600"/>
            <a:ext cx="1094022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Д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КСС</a:t>
            </a:r>
            <a:endParaRPr sz="1050" dirty="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F5A7B047-6B03-4C7C-BC4A-8F4A7F7220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8741" y="5031509"/>
            <a:ext cx="380430" cy="380430"/>
          </a:xfrm>
          <a:prstGeom prst="rect">
            <a:avLst/>
          </a:prstGeom>
        </p:spPr>
      </p:pic>
      <p:sp>
        <p:nvSpPr>
          <p:cNvPr id="47" name="Text 2">
            <a:extLst>
              <a:ext uri="{FF2B5EF4-FFF2-40B4-BE49-F238E27FC236}">
                <a16:creationId xmlns:a16="http://schemas.microsoft.com/office/drawing/2014/main" id="{2323F862-84C1-46FA-9BC6-1B545CC24105}"/>
              </a:ext>
            </a:extLst>
          </p:cNvPr>
          <p:cNvSpPr txBox="1"/>
          <p:nvPr/>
        </p:nvSpPr>
        <p:spPr>
          <a:xfrm>
            <a:off x="8165040" y="5033029"/>
            <a:ext cx="1882651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500 </a:t>
            </a:r>
            <a:r>
              <a:rPr lang="ru-RU" sz="1700" dirty="0" err="1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лк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уровень освещенности</a:t>
            </a:r>
            <a:endParaRPr sz="1050" dirty="0"/>
          </a:p>
        </p:txBody>
      </p:sp>
      <p:graphicFrame>
        <p:nvGraphicFramePr>
          <p:cNvPr id="48" name="Объект 47">
            <a:extLst>
              <a:ext uri="{FF2B5EF4-FFF2-40B4-BE49-F238E27FC236}">
                <a16:creationId xmlns:a16="http://schemas.microsoft.com/office/drawing/2014/main" id="{FBBEF625-5C73-486D-B80A-FB77A362C4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3624974"/>
              </p:ext>
            </p:extLst>
          </p:nvPr>
        </p:nvGraphicFramePr>
        <p:xfrm>
          <a:off x="7657762" y="5668189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name="CorelDRAW" r:id="rId10" imgW="1364362" imgH="1365885" progId="CorelDraw.Graphic.23">
                  <p:embed/>
                </p:oleObj>
              </mc:Choice>
              <mc:Fallback>
                <p:oleObj name="CorelDRAW" r:id="rId10" imgW="1364362" imgH="1365885" progId="CorelDraw.Graphic.23">
                  <p:embed/>
                  <p:pic>
                    <p:nvPicPr>
                      <p:cNvPr id="32" name="Объект 31">
                        <a:extLst>
                          <a:ext uri="{FF2B5EF4-FFF2-40B4-BE49-F238E27FC236}">
                            <a16:creationId xmlns:a16="http://schemas.microsoft.com/office/drawing/2014/main" id="{610BCC2A-3E16-4E11-BAD8-8595C8AD4E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657762" y="5668189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 2">
            <a:extLst>
              <a:ext uri="{FF2B5EF4-FFF2-40B4-BE49-F238E27FC236}">
                <a16:creationId xmlns:a16="http://schemas.microsoft.com/office/drawing/2014/main" id="{09A6B3D5-F460-4C9B-B83F-E13260E1B4D0}"/>
              </a:ext>
            </a:extLst>
          </p:cNvPr>
          <p:cNvSpPr txBox="1"/>
          <p:nvPr/>
        </p:nvSpPr>
        <p:spPr>
          <a:xfrm>
            <a:off x="8145216" y="5668190"/>
            <a:ext cx="1721776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en-US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CRI</a:t>
            </a: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70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индекс цветопередачи</a:t>
            </a:r>
            <a:endParaRPr sz="1050" dirty="0"/>
          </a:p>
        </p:txBody>
      </p:sp>
      <p:sp>
        <p:nvSpPr>
          <p:cNvPr id="50" name="Text 2">
            <a:extLst>
              <a:ext uri="{FF2B5EF4-FFF2-40B4-BE49-F238E27FC236}">
                <a16:creationId xmlns:a16="http://schemas.microsoft.com/office/drawing/2014/main" id="{76648B88-2352-4BDD-8192-82D795C03344}"/>
              </a:ext>
            </a:extLst>
          </p:cNvPr>
          <p:cNvSpPr txBox="1"/>
          <p:nvPr/>
        </p:nvSpPr>
        <p:spPr>
          <a:xfrm>
            <a:off x="8165040" y="4394244"/>
            <a:ext cx="1074065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en-US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36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 err="1"/>
              <a:t>светоточек</a:t>
            </a:r>
            <a:endParaRPr sz="1050" dirty="0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63E6CC4-CE1C-4D4D-9966-4A3BC6EC30C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8257" y="4396350"/>
            <a:ext cx="383395" cy="38087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BEC824-3FBD-4FFC-A0C8-5EDEF30D123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6969" y="5030099"/>
            <a:ext cx="505969" cy="374905"/>
          </a:xfrm>
          <a:prstGeom prst="rect">
            <a:avLst/>
          </a:prstGeom>
        </p:spPr>
      </p:pic>
      <p:sp>
        <p:nvSpPr>
          <p:cNvPr id="53" name="Стрелка: шеврон 52">
            <a:extLst>
              <a:ext uri="{FF2B5EF4-FFF2-40B4-BE49-F238E27FC236}">
                <a16:creationId xmlns:a16="http://schemas.microsoft.com/office/drawing/2014/main" id="{9FADE0F8-7C5B-4518-851D-739A269AEECB}"/>
              </a:ext>
            </a:extLst>
          </p:cNvPr>
          <p:cNvSpPr/>
          <p:nvPr/>
        </p:nvSpPr>
        <p:spPr>
          <a:xfrm>
            <a:off x="8715743" y="2619085"/>
            <a:ext cx="801112" cy="858585"/>
          </a:xfrm>
          <a:prstGeom prst="chevron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4" name="Текст 10">
            <a:extLst>
              <a:ext uri="{FF2B5EF4-FFF2-40B4-BE49-F238E27FC236}">
                <a16:creationId xmlns:a16="http://schemas.microsoft.com/office/drawing/2014/main" id="{8BB97638-6996-4E31-BF7A-36C8BE20792E}"/>
              </a:ext>
            </a:extLst>
          </p:cNvPr>
          <p:cNvSpPr txBox="1">
            <a:spLocks/>
          </p:cNvSpPr>
          <p:nvPr/>
        </p:nvSpPr>
        <p:spPr>
          <a:xfrm>
            <a:off x="8358514" y="2754865"/>
            <a:ext cx="1626179" cy="587026"/>
          </a:xfrm>
          <a:prstGeom prst="rect">
            <a:avLst/>
          </a:prstGeom>
          <a:noFill/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ru-RU" sz="1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ОТ 176В</a:t>
            </a:r>
            <a:br>
              <a:rPr lang="ru-RU" sz="1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ДО 264В</a:t>
            </a:r>
          </a:p>
        </p:txBody>
      </p:sp>
      <p:sp>
        <p:nvSpPr>
          <p:cNvPr id="55" name="Стрелка: шеврон 54">
            <a:extLst>
              <a:ext uri="{FF2B5EF4-FFF2-40B4-BE49-F238E27FC236}">
                <a16:creationId xmlns:a16="http://schemas.microsoft.com/office/drawing/2014/main" id="{F89EC258-4D1E-4F5D-83FF-C767A594159B}"/>
              </a:ext>
            </a:extLst>
          </p:cNvPr>
          <p:cNvSpPr/>
          <p:nvPr/>
        </p:nvSpPr>
        <p:spPr>
          <a:xfrm>
            <a:off x="9620469" y="2619084"/>
            <a:ext cx="801112" cy="858585"/>
          </a:xfrm>
          <a:prstGeom prst="chevron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6" name="Текст 10">
            <a:extLst>
              <a:ext uri="{FF2B5EF4-FFF2-40B4-BE49-F238E27FC236}">
                <a16:creationId xmlns:a16="http://schemas.microsoft.com/office/drawing/2014/main" id="{E9CAC97B-7006-43D0-B926-55D202670135}"/>
              </a:ext>
            </a:extLst>
          </p:cNvPr>
          <p:cNvSpPr txBox="1">
            <a:spLocks/>
          </p:cNvSpPr>
          <p:nvPr/>
        </p:nvSpPr>
        <p:spPr>
          <a:xfrm>
            <a:off x="10088307" y="2591523"/>
            <a:ext cx="1915451" cy="326683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ru-RU" sz="105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ДИАПАЗОН НАПРЯЖЕНИЯ</a:t>
            </a:r>
            <a:r>
              <a:rPr lang="en-US" sz="105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, AC</a:t>
            </a:r>
            <a:endParaRPr lang="ru-RU" sz="1050" dirty="0"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768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6F4594-1D59-495E-B31F-8D6AFC8A9D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902" y="3916014"/>
            <a:ext cx="702551" cy="1159013"/>
          </a:xfrm>
          <a:prstGeom prst="rect">
            <a:avLst/>
          </a:prstGeom>
        </p:spPr>
      </p:pic>
      <p:sp>
        <p:nvSpPr>
          <p:cNvPr id="37" name="Текст 2">
            <a:extLst>
              <a:ext uri="{FF2B5EF4-FFF2-40B4-BE49-F238E27FC236}">
                <a16:creationId xmlns:a16="http://schemas.microsoft.com/office/drawing/2014/main" id="{63D6414A-90E2-4DD1-B28E-120E880CDBB9}"/>
              </a:ext>
            </a:extLst>
          </p:cNvPr>
          <p:cNvSpPr txBox="1">
            <a:spLocks/>
          </p:cNvSpPr>
          <p:nvPr/>
        </p:nvSpPr>
        <p:spPr>
          <a:xfrm>
            <a:off x="258872" y="1551449"/>
            <a:ext cx="1843544" cy="562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latin typeface="+mj-lt"/>
              </a:rPr>
              <a:t>UNIBAY</a:t>
            </a:r>
          </a:p>
        </p:txBody>
      </p:sp>
      <p:sp>
        <p:nvSpPr>
          <p:cNvPr id="46" name="Текст 2">
            <a:extLst>
              <a:ext uri="{FF2B5EF4-FFF2-40B4-BE49-F238E27FC236}">
                <a16:creationId xmlns:a16="http://schemas.microsoft.com/office/drawing/2014/main" id="{4B4B7727-3460-4D7E-8C7B-DF27B353DF00}"/>
              </a:ext>
            </a:extLst>
          </p:cNvPr>
          <p:cNvSpPr txBox="1">
            <a:spLocks/>
          </p:cNvSpPr>
          <p:nvPr/>
        </p:nvSpPr>
        <p:spPr>
          <a:xfrm>
            <a:off x="2233997" y="2438451"/>
            <a:ext cx="2183804" cy="562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latin typeface="+mj-lt"/>
              </a:rPr>
              <a:t>C</a:t>
            </a:r>
            <a:r>
              <a:rPr lang="ru-RU" sz="1600" b="0" dirty="0">
                <a:latin typeface="+mj-lt"/>
              </a:rPr>
              <a:t>СВ </a:t>
            </a:r>
            <a:r>
              <a:rPr lang="en-US" sz="1600" b="0" dirty="0">
                <a:latin typeface="+mj-lt"/>
              </a:rPr>
              <a:t>CLIP-IN</a:t>
            </a:r>
          </a:p>
        </p:txBody>
      </p:sp>
      <p:sp>
        <p:nvSpPr>
          <p:cNvPr id="50" name="Текст 2">
            <a:extLst>
              <a:ext uri="{FF2B5EF4-FFF2-40B4-BE49-F238E27FC236}">
                <a16:creationId xmlns:a16="http://schemas.microsoft.com/office/drawing/2014/main" id="{15D7E7FF-0E77-4372-A62C-C14C9B9382D5}"/>
              </a:ext>
            </a:extLst>
          </p:cNvPr>
          <p:cNvSpPr txBox="1">
            <a:spLocks/>
          </p:cNvSpPr>
          <p:nvPr/>
        </p:nvSpPr>
        <p:spPr>
          <a:xfrm>
            <a:off x="261180" y="3598951"/>
            <a:ext cx="1843544" cy="562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latin typeface="+mj-lt"/>
              </a:rPr>
              <a:t>EX-FTN</a:t>
            </a:r>
          </a:p>
        </p:txBody>
      </p:sp>
      <p:sp>
        <p:nvSpPr>
          <p:cNvPr id="55" name="Текст 2">
            <a:extLst>
              <a:ext uri="{FF2B5EF4-FFF2-40B4-BE49-F238E27FC236}">
                <a16:creationId xmlns:a16="http://schemas.microsoft.com/office/drawing/2014/main" id="{6F464864-E9B5-4368-AC52-31C28EF7BEAC}"/>
              </a:ext>
            </a:extLst>
          </p:cNvPr>
          <p:cNvSpPr txBox="1">
            <a:spLocks/>
          </p:cNvSpPr>
          <p:nvPr/>
        </p:nvSpPr>
        <p:spPr>
          <a:xfrm>
            <a:off x="1686482" y="5238444"/>
            <a:ext cx="1843544" cy="562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latin typeface="+mj-lt"/>
              </a:rPr>
              <a:t>FWL GP</a:t>
            </a: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20B58F7-A935-47B7-8226-7500E22AB7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89" y="3883311"/>
            <a:ext cx="740897" cy="117126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511E04AE-6C40-4DDE-BBA0-FC7CC88CA8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7699" y="5522289"/>
            <a:ext cx="740897" cy="11712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7AC7EFD-9F39-45C3-9845-030E0B620C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89" y="1835809"/>
            <a:ext cx="740897" cy="11712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A7357B-0662-409E-BB61-43EAD55E4B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7801" y="1485901"/>
            <a:ext cx="7774199" cy="51816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2800" dirty="0"/>
              <a:t>НОВИНКИ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ДЛЯ ПРОИЗВОДСТВА</a:t>
            </a:r>
          </a:p>
        </p:txBody>
      </p:sp>
      <p:cxnSp>
        <p:nvCxnSpPr>
          <p:cNvPr id="67" name="Соединитель: уступ 66">
            <a:extLst>
              <a:ext uri="{FF2B5EF4-FFF2-40B4-BE49-F238E27FC236}">
                <a16:creationId xmlns:a16="http://schemas.microsoft.com/office/drawing/2014/main" id="{162C0EA5-4606-4BC7-9A13-BCCEE5B62760}"/>
              </a:ext>
            </a:extLst>
          </p:cNvPr>
          <p:cNvCxnSpPr>
            <a:cxnSpLocks/>
            <a:stCxn id="37" idx="3"/>
          </p:cNvCxnSpPr>
          <p:nvPr/>
        </p:nvCxnSpPr>
        <p:spPr>
          <a:xfrm>
            <a:off x="2102416" y="1832624"/>
            <a:ext cx="9565709" cy="2056952"/>
          </a:xfrm>
          <a:prstGeom prst="bentConnector3">
            <a:avLst>
              <a:gd name="adj1" fmla="val 99986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4" name="Соединитель: уступ 73">
            <a:extLst>
              <a:ext uri="{FF2B5EF4-FFF2-40B4-BE49-F238E27FC236}">
                <a16:creationId xmlns:a16="http://schemas.microsoft.com/office/drawing/2014/main" id="{F3720B33-8B3E-4853-AB01-05B23D67F7F0}"/>
              </a:ext>
            </a:extLst>
          </p:cNvPr>
          <p:cNvCxnSpPr>
            <a:cxnSpLocks/>
          </p:cNvCxnSpPr>
          <p:nvPr/>
        </p:nvCxnSpPr>
        <p:spPr>
          <a:xfrm>
            <a:off x="4283373" y="2846957"/>
            <a:ext cx="6232227" cy="239076"/>
          </a:xfrm>
          <a:prstGeom prst="bentConnector3">
            <a:avLst>
              <a:gd name="adj1" fmla="val 99968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8" name="Соединитель: уступ 77">
            <a:extLst>
              <a:ext uri="{FF2B5EF4-FFF2-40B4-BE49-F238E27FC236}">
                <a16:creationId xmlns:a16="http://schemas.microsoft.com/office/drawing/2014/main" id="{419DB5D1-EB02-422E-9285-0CE42AABADBC}"/>
              </a:ext>
            </a:extLst>
          </p:cNvPr>
          <p:cNvCxnSpPr>
            <a:cxnSpLocks/>
          </p:cNvCxnSpPr>
          <p:nvPr/>
        </p:nvCxnSpPr>
        <p:spPr>
          <a:xfrm>
            <a:off x="2697513" y="4226041"/>
            <a:ext cx="7119347" cy="269480"/>
          </a:xfrm>
          <a:prstGeom prst="bentConnector3">
            <a:avLst>
              <a:gd name="adj1" fmla="val 100043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9" name="Соединитель: уступ 88">
            <a:extLst>
              <a:ext uri="{FF2B5EF4-FFF2-40B4-BE49-F238E27FC236}">
                <a16:creationId xmlns:a16="http://schemas.microsoft.com/office/drawing/2014/main" id="{F5BDB915-ECA1-4CF4-B725-61EC9007B7E8}"/>
              </a:ext>
            </a:extLst>
          </p:cNvPr>
          <p:cNvCxnSpPr>
            <a:cxnSpLocks/>
          </p:cNvCxnSpPr>
          <p:nvPr/>
        </p:nvCxnSpPr>
        <p:spPr>
          <a:xfrm flipV="1">
            <a:off x="4331170" y="5313730"/>
            <a:ext cx="2822105" cy="893986"/>
          </a:xfrm>
          <a:prstGeom prst="bentConnector3">
            <a:avLst>
              <a:gd name="adj1" fmla="val 99952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7" name="Текст 2">
            <a:extLst>
              <a:ext uri="{FF2B5EF4-FFF2-40B4-BE49-F238E27FC236}">
                <a16:creationId xmlns:a16="http://schemas.microsoft.com/office/drawing/2014/main" id="{A69CA854-54C7-41A0-AF40-977D84E90F26}"/>
              </a:ext>
            </a:extLst>
          </p:cNvPr>
          <p:cNvSpPr txBox="1">
            <a:spLocks/>
          </p:cNvSpPr>
          <p:nvPr/>
        </p:nvSpPr>
        <p:spPr>
          <a:xfrm>
            <a:off x="5199788" y="1772361"/>
            <a:ext cx="1631108" cy="2980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цех</a:t>
            </a:r>
            <a:endParaRPr lang="en-US" sz="1600" b="0" dirty="0"/>
          </a:p>
        </p:txBody>
      </p:sp>
      <p:sp>
        <p:nvSpPr>
          <p:cNvPr id="98" name="Текст 2">
            <a:extLst>
              <a:ext uri="{FF2B5EF4-FFF2-40B4-BE49-F238E27FC236}">
                <a16:creationId xmlns:a16="http://schemas.microsoft.com/office/drawing/2014/main" id="{3E8669AE-A4AD-4E70-9209-4F10C4CD4C0F}"/>
              </a:ext>
            </a:extLst>
          </p:cNvPr>
          <p:cNvSpPr txBox="1">
            <a:spLocks/>
          </p:cNvSpPr>
          <p:nvPr/>
        </p:nvSpPr>
        <p:spPr>
          <a:xfrm>
            <a:off x="5699363" y="2544093"/>
            <a:ext cx="1289153" cy="2980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офис</a:t>
            </a:r>
            <a:endParaRPr lang="en-US" sz="1600" b="0" dirty="0"/>
          </a:p>
        </p:txBody>
      </p:sp>
      <p:sp>
        <p:nvSpPr>
          <p:cNvPr id="99" name="Текст 2">
            <a:extLst>
              <a:ext uri="{FF2B5EF4-FFF2-40B4-BE49-F238E27FC236}">
                <a16:creationId xmlns:a16="http://schemas.microsoft.com/office/drawing/2014/main" id="{52A11E6C-E2E5-4411-BC12-45BADED19188}"/>
              </a:ext>
            </a:extLst>
          </p:cNvPr>
          <p:cNvSpPr txBox="1">
            <a:spLocks/>
          </p:cNvSpPr>
          <p:nvPr/>
        </p:nvSpPr>
        <p:spPr>
          <a:xfrm>
            <a:off x="2624698" y="4241668"/>
            <a:ext cx="2484404" cy="75497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взрывоопасные среды</a:t>
            </a:r>
            <a:endParaRPr lang="en-US" sz="1600" b="0" dirty="0"/>
          </a:p>
        </p:txBody>
      </p:sp>
      <p:sp>
        <p:nvSpPr>
          <p:cNvPr id="100" name="Текст 2">
            <a:extLst>
              <a:ext uri="{FF2B5EF4-FFF2-40B4-BE49-F238E27FC236}">
                <a16:creationId xmlns:a16="http://schemas.microsoft.com/office/drawing/2014/main" id="{C3CD3948-DFBA-4B59-AFF9-3D50F44C4EAE}"/>
              </a:ext>
            </a:extLst>
          </p:cNvPr>
          <p:cNvSpPr txBox="1">
            <a:spLocks/>
          </p:cNvSpPr>
          <p:nvPr/>
        </p:nvSpPr>
        <p:spPr>
          <a:xfrm>
            <a:off x="4666369" y="5909714"/>
            <a:ext cx="2239793" cy="2980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охранный периметр</a:t>
            </a:r>
            <a:endParaRPr lang="en-US" sz="1600" b="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486043-C67F-4255-BF67-7CDE6A8784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8254" y="5561893"/>
            <a:ext cx="1351881" cy="1351881"/>
          </a:xfrm>
          <a:prstGeom prst="rect">
            <a:avLst/>
          </a:prstGeom>
        </p:spPr>
      </p:pic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FD232863-38F7-49A8-9761-232EBFF01BDE}"/>
              </a:ext>
            </a:extLst>
          </p:cNvPr>
          <p:cNvSpPr/>
          <p:nvPr/>
        </p:nvSpPr>
        <p:spPr>
          <a:xfrm>
            <a:off x="1841402" y="1519552"/>
            <a:ext cx="1015950" cy="29062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5AC80FD-0492-4FDB-99EC-6B51404F7826}"/>
              </a:ext>
            </a:extLst>
          </p:cNvPr>
          <p:cNvSpPr txBox="1"/>
          <p:nvPr/>
        </p:nvSpPr>
        <p:spPr>
          <a:xfrm>
            <a:off x="1859002" y="1554189"/>
            <a:ext cx="9749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+mj-lt"/>
              </a:rPr>
              <a:t>НОВИНКА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B9FB9599-C771-449A-9BB6-6F1FDD97B686}"/>
              </a:ext>
            </a:extLst>
          </p:cNvPr>
          <p:cNvSpPr/>
          <p:nvPr/>
        </p:nvSpPr>
        <p:spPr>
          <a:xfrm>
            <a:off x="4338197" y="2435198"/>
            <a:ext cx="1015950" cy="29062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5FEA137-0977-42D3-A16A-F54203C3B6C7}"/>
              </a:ext>
            </a:extLst>
          </p:cNvPr>
          <p:cNvSpPr txBox="1"/>
          <p:nvPr/>
        </p:nvSpPr>
        <p:spPr>
          <a:xfrm>
            <a:off x="4355797" y="2469835"/>
            <a:ext cx="9749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+mj-lt"/>
              </a:rPr>
              <a:t>НОВИНКА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8062E357-2BCA-40AC-911F-8AC0C6326122}"/>
              </a:ext>
            </a:extLst>
          </p:cNvPr>
          <p:cNvSpPr/>
          <p:nvPr/>
        </p:nvSpPr>
        <p:spPr>
          <a:xfrm>
            <a:off x="3319938" y="5194183"/>
            <a:ext cx="1015950" cy="29062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08CD20C-F758-437E-B3C6-4CEA82DA3584}"/>
              </a:ext>
            </a:extLst>
          </p:cNvPr>
          <p:cNvSpPr txBox="1"/>
          <p:nvPr/>
        </p:nvSpPr>
        <p:spPr>
          <a:xfrm>
            <a:off x="3337538" y="5228820"/>
            <a:ext cx="9749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+mj-lt"/>
              </a:rPr>
              <a:t>НОВИНКА</a:t>
            </a:r>
          </a:p>
        </p:txBody>
      </p:sp>
      <p:sp>
        <p:nvSpPr>
          <p:cNvPr id="32" name="Текст 2">
            <a:extLst>
              <a:ext uri="{FF2B5EF4-FFF2-40B4-BE49-F238E27FC236}">
                <a16:creationId xmlns:a16="http://schemas.microsoft.com/office/drawing/2014/main" id="{1182092B-2B47-48A9-ABDD-E913DEE61513}"/>
              </a:ext>
            </a:extLst>
          </p:cNvPr>
          <p:cNvSpPr txBox="1">
            <a:spLocks/>
          </p:cNvSpPr>
          <p:nvPr/>
        </p:nvSpPr>
        <p:spPr>
          <a:xfrm>
            <a:off x="6822270" y="1797427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chemeClr val="bg1"/>
                </a:solidFill>
              </a:rPr>
              <a:t>0-10</a:t>
            </a:r>
          </a:p>
        </p:txBody>
      </p:sp>
      <p:sp>
        <p:nvSpPr>
          <p:cNvPr id="33" name="Текст 2">
            <a:extLst>
              <a:ext uri="{FF2B5EF4-FFF2-40B4-BE49-F238E27FC236}">
                <a16:creationId xmlns:a16="http://schemas.microsoft.com/office/drawing/2014/main" id="{D109F5E4-BD5A-4581-87F5-FEA091835EBC}"/>
              </a:ext>
            </a:extLst>
          </p:cNvPr>
          <p:cNvSpPr txBox="1">
            <a:spLocks/>
          </p:cNvSpPr>
          <p:nvPr/>
        </p:nvSpPr>
        <p:spPr>
          <a:xfrm>
            <a:off x="5940379" y="1797428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dali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35" name="Текст 2">
            <a:extLst>
              <a:ext uri="{FF2B5EF4-FFF2-40B4-BE49-F238E27FC236}">
                <a16:creationId xmlns:a16="http://schemas.microsoft.com/office/drawing/2014/main" id="{6A5C29A3-747E-4200-B430-059151DAA95F}"/>
              </a:ext>
            </a:extLst>
          </p:cNvPr>
          <p:cNvSpPr txBox="1">
            <a:spLocks/>
          </p:cNvSpPr>
          <p:nvPr/>
        </p:nvSpPr>
        <p:spPr>
          <a:xfrm>
            <a:off x="4768449" y="6327263"/>
            <a:ext cx="1383155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0" dirty="0">
                <a:solidFill>
                  <a:schemeClr val="bg1"/>
                </a:solidFill>
              </a:rPr>
              <a:t>сухой контакт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F89AB55E-2D78-4F9F-A97C-18B57DC8114E}"/>
              </a:ext>
            </a:extLst>
          </p:cNvPr>
          <p:cNvSpPr/>
          <p:nvPr/>
        </p:nvSpPr>
        <p:spPr>
          <a:xfrm>
            <a:off x="1839445" y="3588709"/>
            <a:ext cx="1015950" cy="29062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6E60404-5DA5-4753-83F0-8E281F999AFC}"/>
              </a:ext>
            </a:extLst>
          </p:cNvPr>
          <p:cNvSpPr txBox="1"/>
          <p:nvPr/>
        </p:nvSpPr>
        <p:spPr>
          <a:xfrm>
            <a:off x="1857045" y="3623346"/>
            <a:ext cx="9749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+mj-lt"/>
              </a:rPr>
              <a:t>НОВИНКА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846CDC8-8D04-4075-8511-1F373BDA6B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202" y="1752452"/>
            <a:ext cx="1085182" cy="109450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451CE64-8E47-419E-A439-BAC03D9838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316" y="2747449"/>
            <a:ext cx="740897" cy="11712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A94EB6F-9395-4A0D-B37C-97414277CE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0040" y="2337229"/>
            <a:ext cx="1721354" cy="1721354"/>
          </a:xfrm>
          <a:prstGeom prst="rect">
            <a:avLst/>
          </a:prstGeom>
        </p:spPr>
      </p:pic>
      <p:sp>
        <p:nvSpPr>
          <p:cNvPr id="47" name="Текст 2">
            <a:extLst>
              <a:ext uri="{FF2B5EF4-FFF2-40B4-BE49-F238E27FC236}">
                <a16:creationId xmlns:a16="http://schemas.microsoft.com/office/drawing/2014/main" id="{C9718A7D-45B8-478C-8163-3F4EBBB90004}"/>
              </a:ext>
            </a:extLst>
          </p:cNvPr>
          <p:cNvSpPr txBox="1">
            <a:spLocks/>
          </p:cNvSpPr>
          <p:nvPr/>
        </p:nvSpPr>
        <p:spPr>
          <a:xfrm>
            <a:off x="7704161" y="1797426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pwm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49" name="Текст 2">
            <a:extLst>
              <a:ext uri="{FF2B5EF4-FFF2-40B4-BE49-F238E27FC236}">
                <a16:creationId xmlns:a16="http://schemas.microsoft.com/office/drawing/2014/main" id="{F328F155-45E4-4083-A45C-182C04880C32}"/>
              </a:ext>
            </a:extLst>
          </p:cNvPr>
          <p:cNvSpPr txBox="1">
            <a:spLocks/>
          </p:cNvSpPr>
          <p:nvPr/>
        </p:nvSpPr>
        <p:spPr>
          <a:xfrm>
            <a:off x="7492553" y="2561991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chemeClr val="bg1"/>
                </a:solidFill>
              </a:rPr>
              <a:t>0-10</a:t>
            </a:r>
          </a:p>
        </p:txBody>
      </p:sp>
      <p:sp>
        <p:nvSpPr>
          <p:cNvPr id="51" name="Текст 2">
            <a:extLst>
              <a:ext uri="{FF2B5EF4-FFF2-40B4-BE49-F238E27FC236}">
                <a16:creationId xmlns:a16="http://schemas.microsoft.com/office/drawing/2014/main" id="{BAC51BFD-3CA7-4063-940B-DD07B2749C39}"/>
              </a:ext>
            </a:extLst>
          </p:cNvPr>
          <p:cNvSpPr txBox="1">
            <a:spLocks/>
          </p:cNvSpPr>
          <p:nvPr/>
        </p:nvSpPr>
        <p:spPr>
          <a:xfrm>
            <a:off x="6610662" y="2561992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dali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52" name="Текст 2">
            <a:extLst>
              <a:ext uri="{FF2B5EF4-FFF2-40B4-BE49-F238E27FC236}">
                <a16:creationId xmlns:a16="http://schemas.microsoft.com/office/drawing/2014/main" id="{8C19981C-8B6A-4FF3-96C7-8EE7690D6334}"/>
              </a:ext>
            </a:extLst>
          </p:cNvPr>
          <p:cNvSpPr txBox="1">
            <a:spLocks/>
          </p:cNvSpPr>
          <p:nvPr/>
        </p:nvSpPr>
        <p:spPr>
          <a:xfrm>
            <a:off x="8374444" y="2561990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pwm</a:t>
            </a:r>
            <a:endParaRPr lang="en-US" sz="12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087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Текст 10">
            <a:extLst>
              <a:ext uri="{FF2B5EF4-FFF2-40B4-BE49-F238E27FC236}">
                <a16:creationId xmlns:a16="http://schemas.microsoft.com/office/drawing/2014/main" id="{6B7FC4F0-AA7A-491E-AAEE-C29361208AD2}"/>
              </a:ext>
            </a:extLst>
          </p:cNvPr>
          <p:cNvSpPr txBox="1">
            <a:spLocks/>
          </p:cNvSpPr>
          <p:nvPr/>
        </p:nvSpPr>
        <p:spPr>
          <a:xfrm>
            <a:off x="9102063" y="3105392"/>
            <a:ext cx="3557388" cy="853849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4000" dirty="0">
                <a:solidFill>
                  <a:schemeClr val="bg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ДНЁМ</a:t>
            </a:r>
          </a:p>
        </p:txBody>
      </p:sp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DF3E5CD9-44E5-4E06-9AC0-5C1C9A32E35B}"/>
              </a:ext>
            </a:extLst>
          </p:cNvPr>
          <p:cNvSpPr txBox="1">
            <a:spLocks/>
          </p:cNvSpPr>
          <p:nvPr/>
        </p:nvSpPr>
        <p:spPr>
          <a:xfrm>
            <a:off x="275193" y="241876"/>
            <a:ext cx="8080404" cy="930130"/>
          </a:xfrm>
          <a:prstGeom prst="rect">
            <a:avLst/>
          </a:prstGeom>
        </p:spPr>
        <p:txBody>
          <a:bodyPr lIns="72000" tIns="180000" rIns="0"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0" dirty="0"/>
              <a:t>ТРИ ВИДА</a:t>
            </a:r>
            <a:br>
              <a:rPr lang="ru-RU" sz="2800" b="0" dirty="0"/>
            </a:br>
            <a:r>
              <a:rPr lang="ru-RU" sz="2800" b="0" dirty="0"/>
              <a:t>ОСВЕЩЕНИЯ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0607EB5-4B1C-4ACB-ACE4-3DAB553456FA}"/>
              </a:ext>
            </a:extLst>
          </p:cNvPr>
          <p:cNvSpPr/>
          <p:nvPr/>
        </p:nvSpPr>
        <p:spPr>
          <a:xfrm>
            <a:off x="642432" y="1654982"/>
            <a:ext cx="2891316" cy="29008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E786584-3D76-4E78-9F2C-74CA5F00CED9}"/>
              </a:ext>
            </a:extLst>
          </p:cNvPr>
          <p:cNvSpPr/>
          <p:nvPr/>
        </p:nvSpPr>
        <p:spPr>
          <a:xfrm>
            <a:off x="4650342" y="1654982"/>
            <a:ext cx="2891316" cy="29008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27D4ED2-21A0-48C6-ADB5-AB64A5EBBBEA}"/>
              </a:ext>
            </a:extLst>
          </p:cNvPr>
          <p:cNvSpPr/>
          <p:nvPr/>
        </p:nvSpPr>
        <p:spPr>
          <a:xfrm>
            <a:off x="8658252" y="1654981"/>
            <a:ext cx="2891316" cy="29008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0E2336-5C41-4E14-8789-7726F9B698BA}"/>
              </a:ext>
            </a:extLst>
          </p:cNvPr>
          <p:cNvSpPr txBox="1"/>
          <p:nvPr/>
        </p:nvSpPr>
        <p:spPr>
          <a:xfrm>
            <a:off x="886350" y="1532240"/>
            <a:ext cx="171020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F7CD3D-30B8-4C7F-9407-17E9810E8780}"/>
              </a:ext>
            </a:extLst>
          </p:cNvPr>
          <p:cNvSpPr txBox="1"/>
          <p:nvPr/>
        </p:nvSpPr>
        <p:spPr>
          <a:xfrm>
            <a:off x="4650342" y="1532240"/>
            <a:ext cx="171020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68BD5E-3BA4-4624-9DA0-2848EAB5EB11}"/>
              </a:ext>
            </a:extLst>
          </p:cNvPr>
          <p:cNvSpPr txBox="1"/>
          <p:nvPr/>
        </p:nvSpPr>
        <p:spPr>
          <a:xfrm>
            <a:off x="8658252" y="1548742"/>
            <a:ext cx="171020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dirty="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48E973-B314-41AC-AF3B-872F614E6972}"/>
              </a:ext>
            </a:extLst>
          </p:cNvPr>
          <p:cNvSpPr txBox="1"/>
          <p:nvPr/>
        </p:nvSpPr>
        <p:spPr>
          <a:xfrm>
            <a:off x="707366" y="3132206"/>
            <a:ext cx="1454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РАБОЧЕЕ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269257-2533-4B60-AD14-D80DB99C9182}"/>
              </a:ext>
            </a:extLst>
          </p:cNvPr>
          <p:cNvSpPr txBox="1"/>
          <p:nvPr/>
        </p:nvSpPr>
        <p:spPr>
          <a:xfrm>
            <a:off x="4741909" y="3132206"/>
            <a:ext cx="19159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АВАРИЙНОЕ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6E2208-A42A-4506-BF8F-A44E12407075}"/>
              </a:ext>
            </a:extLst>
          </p:cNvPr>
          <p:cNvSpPr txBox="1"/>
          <p:nvPr/>
        </p:nvSpPr>
        <p:spPr>
          <a:xfrm>
            <a:off x="8710430" y="3132206"/>
            <a:ext cx="1770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ДЕЖУРНОЕ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74C50F-BB9E-4DA7-B24D-CBC504241F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1944" y="1828800"/>
            <a:ext cx="1282284" cy="246715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28E823-7F0D-46B4-8509-482A1DCAD4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698372" y="2712512"/>
            <a:ext cx="2726998" cy="95957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42CBB17-27F6-4227-B9BD-F3F5DC3BF41C}"/>
              </a:ext>
            </a:extLst>
          </p:cNvPr>
          <p:cNvSpPr txBox="1"/>
          <p:nvPr/>
        </p:nvSpPr>
        <p:spPr>
          <a:xfrm>
            <a:off x="707367" y="3505919"/>
            <a:ext cx="188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Обеспечивает требуемый уровень освещения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EA8707C-AB3B-4207-B0B8-0335B51A4E07}"/>
              </a:ext>
            </a:extLst>
          </p:cNvPr>
          <p:cNvSpPr txBox="1"/>
          <p:nvPr/>
        </p:nvSpPr>
        <p:spPr>
          <a:xfrm>
            <a:off x="4741909" y="3505919"/>
            <a:ext cx="1839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Предусматривается</a:t>
            </a:r>
            <a:br>
              <a:rPr lang="ru-RU" sz="1200" dirty="0"/>
            </a:br>
            <a:r>
              <a:rPr lang="ru-RU" sz="1200" dirty="0"/>
              <a:t>в случае выхода</a:t>
            </a:r>
            <a:br>
              <a:rPr lang="ru-RU" sz="1200" dirty="0"/>
            </a:br>
            <a:r>
              <a:rPr lang="ru-RU" sz="1200" dirty="0"/>
              <a:t>из строя питания рабочего освещения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A42E9E1-3523-439D-9A95-84752AFA7AFE}"/>
              </a:ext>
            </a:extLst>
          </p:cNvPr>
          <p:cNvSpPr txBox="1"/>
          <p:nvPr/>
        </p:nvSpPr>
        <p:spPr>
          <a:xfrm>
            <a:off x="8710430" y="3505919"/>
            <a:ext cx="1770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Предусмотрено</a:t>
            </a:r>
            <a:br>
              <a:rPr lang="ru-RU" sz="1200" dirty="0"/>
            </a:br>
            <a:r>
              <a:rPr lang="ru-RU" sz="1200" dirty="0"/>
              <a:t>для использования</a:t>
            </a:r>
            <a:br>
              <a:rPr lang="ru-RU" sz="1200" dirty="0"/>
            </a:br>
            <a:r>
              <a:rPr lang="ru-RU" sz="1200" dirty="0"/>
              <a:t>в нерабочее время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DF37D5-50AB-4EFC-9E0C-753505588F3A}"/>
              </a:ext>
            </a:extLst>
          </p:cNvPr>
          <p:cNvSpPr txBox="1"/>
          <p:nvPr/>
        </p:nvSpPr>
        <p:spPr>
          <a:xfrm>
            <a:off x="248737" y="4730480"/>
            <a:ext cx="207212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Нормативная база</a:t>
            </a:r>
          </a:p>
        </p:txBody>
      </p:sp>
      <p:sp>
        <p:nvSpPr>
          <p:cNvPr id="20" name="TextBox 176">
            <a:extLst>
              <a:ext uri="{FF2B5EF4-FFF2-40B4-BE49-F238E27FC236}">
                <a16:creationId xmlns:a16="http://schemas.microsoft.com/office/drawing/2014/main" id="{EA49BD49-7C86-43A8-B227-A641C84A17AB}"/>
              </a:ext>
            </a:extLst>
          </p:cNvPr>
          <p:cNvSpPr txBox="1"/>
          <p:nvPr/>
        </p:nvSpPr>
        <p:spPr>
          <a:xfrm>
            <a:off x="334963" y="5120594"/>
            <a:ext cx="1899672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ГОСТ </a:t>
            </a:r>
            <a:r>
              <a:rPr lang="en-US" sz="1200" b="0" dirty="0"/>
              <a:t>IEC</a:t>
            </a:r>
            <a:r>
              <a:rPr lang="ru-RU" sz="1200" b="0" dirty="0"/>
              <a:t> 60598-1-201</a:t>
            </a:r>
            <a:r>
              <a:rPr lang="en-US" sz="1200" b="0" dirty="0"/>
              <a:t>7</a:t>
            </a:r>
            <a:endParaRPr lang="ru-RU" sz="1200" b="0" dirty="0"/>
          </a:p>
        </p:txBody>
      </p:sp>
      <p:sp>
        <p:nvSpPr>
          <p:cNvPr id="21" name="TextBox 176">
            <a:extLst>
              <a:ext uri="{FF2B5EF4-FFF2-40B4-BE49-F238E27FC236}">
                <a16:creationId xmlns:a16="http://schemas.microsoft.com/office/drawing/2014/main" id="{5715AD37-5A07-4E85-9B55-35FD51DFEA3A}"/>
              </a:ext>
            </a:extLst>
          </p:cNvPr>
          <p:cNvSpPr txBox="1"/>
          <p:nvPr/>
        </p:nvSpPr>
        <p:spPr>
          <a:xfrm>
            <a:off x="334963" y="5684508"/>
            <a:ext cx="1572214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ГОСТ Р 55710-2013</a:t>
            </a:r>
            <a:endParaRPr lang="en-US" sz="1200" b="0" dirty="0"/>
          </a:p>
        </p:txBody>
      </p:sp>
      <p:sp>
        <p:nvSpPr>
          <p:cNvPr id="23" name="TextBox 176">
            <a:extLst>
              <a:ext uri="{FF2B5EF4-FFF2-40B4-BE49-F238E27FC236}">
                <a16:creationId xmlns:a16="http://schemas.microsoft.com/office/drawing/2014/main" id="{BA8DEAE7-2D75-4097-B9DC-3A1D8CCE2B8E}"/>
              </a:ext>
            </a:extLst>
          </p:cNvPr>
          <p:cNvSpPr txBox="1"/>
          <p:nvPr/>
        </p:nvSpPr>
        <p:spPr>
          <a:xfrm>
            <a:off x="334963" y="6283254"/>
            <a:ext cx="1461265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СП 52.13330.</a:t>
            </a:r>
            <a:r>
              <a:rPr lang="en-US" sz="1200" b="0" dirty="0"/>
              <a:t>20</a:t>
            </a:r>
            <a:r>
              <a:rPr lang="ru-RU" sz="1200" b="0" dirty="0"/>
              <a:t>16</a:t>
            </a:r>
          </a:p>
        </p:txBody>
      </p:sp>
      <p:sp>
        <p:nvSpPr>
          <p:cNvPr id="26" name="TextBox 176">
            <a:extLst>
              <a:ext uri="{FF2B5EF4-FFF2-40B4-BE49-F238E27FC236}">
                <a16:creationId xmlns:a16="http://schemas.microsoft.com/office/drawing/2014/main" id="{4F1C4A7D-8D2D-45BC-B5CB-51928927067B}"/>
              </a:ext>
            </a:extLst>
          </p:cNvPr>
          <p:cNvSpPr txBox="1"/>
          <p:nvPr/>
        </p:nvSpPr>
        <p:spPr>
          <a:xfrm>
            <a:off x="2347318" y="5120594"/>
            <a:ext cx="290030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000" b="0" dirty="0"/>
              <a:t>Национальный стандарт Российской Федерации. Светильники. Общие требования и методы испытаний</a:t>
            </a:r>
          </a:p>
        </p:txBody>
      </p:sp>
      <p:sp>
        <p:nvSpPr>
          <p:cNvPr id="28" name="TextBox 176">
            <a:extLst>
              <a:ext uri="{FF2B5EF4-FFF2-40B4-BE49-F238E27FC236}">
                <a16:creationId xmlns:a16="http://schemas.microsoft.com/office/drawing/2014/main" id="{8681FF62-A1A3-4D90-998F-A2E48BA3E347}"/>
              </a:ext>
            </a:extLst>
          </p:cNvPr>
          <p:cNvSpPr txBox="1"/>
          <p:nvPr/>
        </p:nvSpPr>
        <p:spPr>
          <a:xfrm>
            <a:off x="2347317" y="5684656"/>
            <a:ext cx="332196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000" b="0" dirty="0"/>
              <a:t>Национальный стандарт Российской Федерации. Освещение рабочих мест внутри зданий. Нормы</a:t>
            </a:r>
            <a:br>
              <a:rPr lang="en-US" sz="1000" b="0" dirty="0"/>
            </a:br>
            <a:r>
              <a:rPr lang="ru-RU" sz="1000" b="0" dirty="0"/>
              <a:t>и методы измерений</a:t>
            </a:r>
          </a:p>
        </p:txBody>
      </p:sp>
      <p:sp>
        <p:nvSpPr>
          <p:cNvPr id="29" name="TextBox 176">
            <a:extLst>
              <a:ext uri="{FF2B5EF4-FFF2-40B4-BE49-F238E27FC236}">
                <a16:creationId xmlns:a16="http://schemas.microsoft.com/office/drawing/2014/main" id="{7EC09669-03D7-4779-97D2-058DC92A583E}"/>
              </a:ext>
            </a:extLst>
          </p:cNvPr>
          <p:cNvSpPr txBox="1"/>
          <p:nvPr/>
        </p:nvSpPr>
        <p:spPr>
          <a:xfrm>
            <a:off x="2347317" y="6283254"/>
            <a:ext cx="241946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000" b="0" dirty="0"/>
              <a:t>Свод правил. Естественное</a:t>
            </a:r>
            <a:br>
              <a:rPr lang="en-US" sz="1000" b="0" dirty="0"/>
            </a:br>
            <a:r>
              <a:rPr lang="ru-RU" sz="1000" b="0" dirty="0"/>
              <a:t>и иску</a:t>
            </a:r>
            <a:r>
              <a:rPr lang="en-US" sz="1000" b="0" dirty="0"/>
              <a:t>c</a:t>
            </a:r>
            <a:r>
              <a:rPr lang="ru-RU" sz="1000" b="0" dirty="0" err="1"/>
              <a:t>ственное</a:t>
            </a:r>
            <a:r>
              <a:rPr lang="ru-RU" sz="1000" b="0" dirty="0"/>
              <a:t> освещение</a:t>
            </a:r>
          </a:p>
        </p:txBody>
      </p:sp>
      <p:sp>
        <p:nvSpPr>
          <p:cNvPr id="30" name="TextBox 176">
            <a:extLst>
              <a:ext uri="{FF2B5EF4-FFF2-40B4-BE49-F238E27FC236}">
                <a16:creationId xmlns:a16="http://schemas.microsoft.com/office/drawing/2014/main" id="{735DD62A-DC08-431E-BFA2-41DEADF506D3}"/>
              </a:ext>
            </a:extLst>
          </p:cNvPr>
          <p:cNvSpPr txBox="1"/>
          <p:nvPr/>
        </p:nvSpPr>
        <p:spPr>
          <a:xfrm>
            <a:off x="6213036" y="5120594"/>
            <a:ext cx="1293755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ГОСТ 30852.1</a:t>
            </a:r>
          </a:p>
        </p:txBody>
      </p:sp>
      <p:sp>
        <p:nvSpPr>
          <p:cNvPr id="31" name="TextBox 176">
            <a:extLst>
              <a:ext uri="{FF2B5EF4-FFF2-40B4-BE49-F238E27FC236}">
                <a16:creationId xmlns:a16="http://schemas.microsoft.com/office/drawing/2014/main" id="{1F7008D4-18D3-4A28-98BA-D7690A7764ED}"/>
              </a:ext>
            </a:extLst>
          </p:cNvPr>
          <p:cNvSpPr txBox="1"/>
          <p:nvPr/>
        </p:nvSpPr>
        <p:spPr>
          <a:xfrm>
            <a:off x="6213036" y="5678860"/>
            <a:ext cx="1572214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ГОСТ 14254-2015</a:t>
            </a:r>
            <a:endParaRPr lang="en-US" sz="1200" b="0" dirty="0"/>
          </a:p>
        </p:txBody>
      </p:sp>
      <p:sp>
        <p:nvSpPr>
          <p:cNvPr id="32" name="TextBox 176">
            <a:extLst>
              <a:ext uri="{FF2B5EF4-FFF2-40B4-BE49-F238E27FC236}">
                <a16:creationId xmlns:a16="http://schemas.microsoft.com/office/drawing/2014/main" id="{2650B483-6358-4513-83C5-1623DBA3F9E6}"/>
              </a:ext>
            </a:extLst>
          </p:cNvPr>
          <p:cNvSpPr txBox="1"/>
          <p:nvPr/>
        </p:nvSpPr>
        <p:spPr>
          <a:xfrm>
            <a:off x="6213035" y="6283254"/>
            <a:ext cx="1461265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ГОСТ Р 54350-201</a:t>
            </a:r>
            <a:r>
              <a:rPr lang="en-US" sz="1200" b="0" dirty="0"/>
              <a:t>5</a:t>
            </a:r>
            <a:endParaRPr lang="ru-RU" sz="1200" b="0" dirty="0"/>
          </a:p>
        </p:txBody>
      </p:sp>
      <p:sp>
        <p:nvSpPr>
          <p:cNvPr id="34" name="TextBox 176">
            <a:extLst>
              <a:ext uri="{FF2B5EF4-FFF2-40B4-BE49-F238E27FC236}">
                <a16:creationId xmlns:a16="http://schemas.microsoft.com/office/drawing/2014/main" id="{73B44E9B-C8D4-417F-8B0F-B7D5A6F5E249}"/>
              </a:ext>
            </a:extLst>
          </p:cNvPr>
          <p:cNvSpPr txBox="1"/>
          <p:nvPr/>
        </p:nvSpPr>
        <p:spPr>
          <a:xfrm>
            <a:off x="8011880" y="5125084"/>
            <a:ext cx="384515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000" b="0" dirty="0"/>
              <a:t>Межгосударственный стандарт. Электрооборудование взрывозащищенное</a:t>
            </a:r>
          </a:p>
        </p:txBody>
      </p:sp>
      <p:sp>
        <p:nvSpPr>
          <p:cNvPr id="38" name="TextBox 176">
            <a:extLst>
              <a:ext uri="{FF2B5EF4-FFF2-40B4-BE49-F238E27FC236}">
                <a16:creationId xmlns:a16="http://schemas.microsoft.com/office/drawing/2014/main" id="{B4D82475-C871-4D63-BE02-D8F4112E778B}"/>
              </a:ext>
            </a:extLst>
          </p:cNvPr>
          <p:cNvSpPr txBox="1"/>
          <p:nvPr/>
        </p:nvSpPr>
        <p:spPr>
          <a:xfrm>
            <a:off x="8011880" y="5673535"/>
            <a:ext cx="384515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000" b="0" dirty="0"/>
              <a:t>Межгосударственный стандарт. Степени защиты, обеспечиваемые оболочками (Код IP)</a:t>
            </a:r>
          </a:p>
        </p:txBody>
      </p:sp>
      <p:sp>
        <p:nvSpPr>
          <p:cNvPr id="39" name="TextBox 176">
            <a:extLst>
              <a:ext uri="{FF2B5EF4-FFF2-40B4-BE49-F238E27FC236}">
                <a16:creationId xmlns:a16="http://schemas.microsoft.com/office/drawing/2014/main" id="{E1063568-DE2B-42C4-AE2D-68170603AAEF}"/>
              </a:ext>
            </a:extLst>
          </p:cNvPr>
          <p:cNvSpPr txBox="1"/>
          <p:nvPr/>
        </p:nvSpPr>
        <p:spPr>
          <a:xfrm>
            <a:off x="8011880" y="6278922"/>
            <a:ext cx="3845157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000" b="0" dirty="0"/>
              <a:t>Национальный стандарт Российской Федерации. Приборы осветительные. Светотехнические требования и методы испытаний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E674CE-472D-4860-BDEB-038D6E55CF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500717" y="2469047"/>
            <a:ext cx="1420234" cy="67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81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A4AD476-5110-48C0-9667-C22B3EEB2C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002" y="1275892"/>
            <a:ext cx="5608638" cy="2876274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7ECFB75-431B-4A03-9140-1A48867E3A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2362" y="1275890"/>
            <a:ext cx="5604676" cy="287627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D4FFD68-1608-47A1-8E58-99C20F3B5B78}"/>
              </a:ext>
            </a:extLst>
          </p:cNvPr>
          <p:cNvSpPr txBox="1"/>
          <p:nvPr/>
        </p:nvSpPr>
        <p:spPr>
          <a:xfrm>
            <a:off x="334963" y="5019311"/>
            <a:ext cx="151366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Проектные решения</a:t>
            </a:r>
          </a:p>
        </p:txBody>
      </p:sp>
      <p:sp>
        <p:nvSpPr>
          <p:cNvPr id="34" name="Заголовок 17">
            <a:extLst>
              <a:ext uri="{FF2B5EF4-FFF2-40B4-BE49-F238E27FC236}">
                <a16:creationId xmlns:a16="http://schemas.microsoft.com/office/drawing/2014/main" id="{2207ADCD-E75B-4CC7-A048-8863010465E8}"/>
              </a:ext>
            </a:extLst>
          </p:cNvPr>
          <p:cNvSpPr txBox="1">
            <a:spLocks/>
          </p:cNvSpPr>
          <p:nvPr/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lIns="72000" tIns="180000" rIns="0"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800" b="0" dirty="0">
                <a:solidFill>
                  <a:schemeClr val="accent1"/>
                </a:solidFill>
              </a:rPr>
              <a:t>ПОМЕЩЕНИЯ С ВЫСОКИМИ ПОТОЛКАМИ</a:t>
            </a:r>
          </a:p>
        </p:txBody>
      </p:sp>
      <p:sp>
        <p:nvSpPr>
          <p:cNvPr id="46" name="TextBox 176">
            <a:extLst>
              <a:ext uri="{FF2B5EF4-FFF2-40B4-BE49-F238E27FC236}">
                <a16:creationId xmlns:a16="http://schemas.microsoft.com/office/drawing/2014/main" id="{76E12938-EF50-4B19-B692-FD8E224D6210}"/>
              </a:ext>
            </a:extLst>
          </p:cNvPr>
          <p:cNvSpPr txBox="1"/>
          <p:nvPr/>
        </p:nvSpPr>
        <p:spPr>
          <a:xfrm>
            <a:off x="447457" y="5916503"/>
            <a:ext cx="1513667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Светильники</a:t>
            </a:r>
            <a:br>
              <a:rPr lang="en-US" sz="1200" b="0" dirty="0"/>
            </a:br>
            <a:r>
              <a:rPr lang="en-US" sz="1200" b="0" dirty="0"/>
              <a:t>high bay</a:t>
            </a: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C97961B6-EA3E-4936-9FC0-AE8F7B7C0BFB}"/>
              </a:ext>
            </a:extLst>
          </p:cNvPr>
          <p:cNvSpPr/>
          <p:nvPr/>
        </p:nvSpPr>
        <p:spPr>
          <a:xfrm>
            <a:off x="5551322" y="5023322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F97B5771-4E6A-4DBE-8E98-44E29E317F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347" r="4345"/>
          <a:stretch/>
        </p:blipFill>
        <p:spPr>
          <a:xfrm>
            <a:off x="5551322" y="5065165"/>
            <a:ext cx="1275609" cy="1109384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5A9F4E18-5C69-4596-A556-428FEE292ADA}"/>
              </a:ext>
            </a:extLst>
          </p:cNvPr>
          <p:cNvSpPr txBox="1"/>
          <p:nvPr/>
        </p:nvSpPr>
        <p:spPr>
          <a:xfrm>
            <a:off x="6826931" y="5004293"/>
            <a:ext cx="160617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 WHEEL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97" name="TextBox 176">
            <a:extLst>
              <a:ext uri="{FF2B5EF4-FFF2-40B4-BE49-F238E27FC236}">
                <a16:creationId xmlns:a16="http://schemas.microsoft.com/office/drawing/2014/main" id="{AA65C39E-2CE8-47F6-B05A-95C7635B6D1E}"/>
              </a:ext>
            </a:extLst>
          </p:cNvPr>
          <p:cNvSpPr txBox="1"/>
          <p:nvPr/>
        </p:nvSpPr>
        <p:spPr>
          <a:xfrm>
            <a:off x="6924127" y="5547784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00</a:t>
            </a:r>
            <a:r>
              <a:rPr lang="ru-RU" sz="1200" dirty="0"/>
              <a:t> - </a:t>
            </a:r>
            <a:r>
              <a:rPr lang="en-US" sz="1200" dirty="0"/>
              <a:t>23</a:t>
            </a:r>
            <a:r>
              <a:rPr lang="ru-RU" sz="1200" dirty="0"/>
              <a:t>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98" name="TextBox 176">
            <a:extLst>
              <a:ext uri="{FF2B5EF4-FFF2-40B4-BE49-F238E27FC236}">
                <a16:creationId xmlns:a16="http://schemas.microsoft.com/office/drawing/2014/main" id="{7FD3F576-2329-4F37-9C28-12C1F097DF58}"/>
              </a:ext>
            </a:extLst>
          </p:cNvPr>
          <p:cNvSpPr txBox="1"/>
          <p:nvPr/>
        </p:nvSpPr>
        <p:spPr>
          <a:xfrm>
            <a:off x="6924127" y="5928252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6</a:t>
            </a:r>
            <a:r>
              <a:rPr lang="ru-RU" sz="1200" dirty="0"/>
              <a:t>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913B6AA3-9775-4DFB-9D66-96B96C2659F3}"/>
              </a:ext>
            </a:extLst>
          </p:cNvPr>
          <p:cNvSpPr/>
          <p:nvPr/>
        </p:nvSpPr>
        <p:spPr>
          <a:xfrm>
            <a:off x="8966812" y="5023322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2154C84-80D4-40E8-BE2B-3326960539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966809" y="5128930"/>
            <a:ext cx="1137797" cy="1055820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350EB232-B4D6-4A9A-B12B-E15AD1F3884F}"/>
              </a:ext>
            </a:extLst>
          </p:cNvPr>
          <p:cNvSpPr txBox="1"/>
          <p:nvPr/>
        </p:nvSpPr>
        <p:spPr>
          <a:xfrm>
            <a:off x="10248583" y="4979313"/>
            <a:ext cx="187131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 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FHB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100" name="TextBox 176">
            <a:extLst>
              <a:ext uri="{FF2B5EF4-FFF2-40B4-BE49-F238E27FC236}">
                <a16:creationId xmlns:a16="http://schemas.microsoft.com/office/drawing/2014/main" id="{D0E04439-2183-49D9-A88A-DADCEC5428C0}"/>
              </a:ext>
            </a:extLst>
          </p:cNvPr>
          <p:cNvSpPr txBox="1"/>
          <p:nvPr/>
        </p:nvSpPr>
        <p:spPr>
          <a:xfrm>
            <a:off x="10345779" y="5522804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90</a:t>
            </a:r>
            <a:r>
              <a:rPr lang="ru-RU" sz="1200" dirty="0"/>
              <a:t> - </a:t>
            </a:r>
            <a:r>
              <a:rPr lang="en-US" sz="1200" dirty="0"/>
              <a:t>23</a:t>
            </a:r>
            <a:r>
              <a:rPr lang="ru-RU" sz="1200" dirty="0"/>
              <a:t>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01" name="TextBox 176">
            <a:extLst>
              <a:ext uri="{FF2B5EF4-FFF2-40B4-BE49-F238E27FC236}">
                <a16:creationId xmlns:a16="http://schemas.microsoft.com/office/drawing/2014/main" id="{882204AD-DAE1-4AD9-BDC3-7D9A8B24CB56}"/>
              </a:ext>
            </a:extLst>
          </p:cNvPr>
          <p:cNvSpPr txBox="1"/>
          <p:nvPr/>
        </p:nvSpPr>
        <p:spPr>
          <a:xfrm>
            <a:off x="10345779" y="5903272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5</a:t>
            </a:r>
            <a:r>
              <a:rPr lang="ru-RU" sz="1200" dirty="0"/>
              <a:t>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176B277-0AA9-4E30-9882-BEFAAD8BA7DC}"/>
              </a:ext>
            </a:extLst>
          </p:cNvPr>
          <p:cNvSpPr/>
          <p:nvPr/>
        </p:nvSpPr>
        <p:spPr>
          <a:xfrm>
            <a:off x="2129670" y="5042351"/>
            <a:ext cx="1275609" cy="12640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91F7D5-78EE-4F81-82BA-143982CAD2CC}"/>
              </a:ext>
            </a:extLst>
          </p:cNvPr>
          <p:cNvSpPr txBox="1"/>
          <p:nvPr/>
        </p:nvSpPr>
        <p:spPr>
          <a:xfrm>
            <a:off x="3405279" y="5023322"/>
            <a:ext cx="160617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 UNIBAY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22" name="TextBox 176">
            <a:extLst>
              <a:ext uri="{FF2B5EF4-FFF2-40B4-BE49-F238E27FC236}">
                <a16:creationId xmlns:a16="http://schemas.microsoft.com/office/drawing/2014/main" id="{C6DD9195-1923-4B2B-BD69-E6D6BA7BC7E8}"/>
              </a:ext>
            </a:extLst>
          </p:cNvPr>
          <p:cNvSpPr txBox="1"/>
          <p:nvPr/>
        </p:nvSpPr>
        <p:spPr>
          <a:xfrm>
            <a:off x="3502475" y="556681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50</a:t>
            </a:r>
            <a:r>
              <a:rPr lang="ru-RU" sz="1200" dirty="0"/>
              <a:t> - </a:t>
            </a:r>
            <a:r>
              <a:rPr lang="en-US" sz="1200" dirty="0"/>
              <a:t>10</a:t>
            </a:r>
            <a:r>
              <a:rPr lang="ru-RU" sz="1200" dirty="0"/>
              <a:t>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23" name="TextBox 176">
            <a:extLst>
              <a:ext uri="{FF2B5EF4-FFF2-40B4-BE49-F238E27FC236}">
                <a16:creationId xmlns:a16="http://schemas.microsoft.com/office/drawing/2014/main" id="{2D48F2C1-46EC-432A-A442-49D855424AC1}"/>
              </a:ext>
            </a:extLst>
          </p:cNvPr>
          <p:cNvSpPr txBox="1"/>
          <p:nvPr/>
        </p:nvSpPr>
        <p:spPr>
          <a:xfrm>
            <a:off x="3502475" y="5947281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8</a:t>
            </a:r>
            <a:r>
              <a:rPr lang="ru-RU" sz="1200" dirty="0"/>
              <a:t>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2DCB4E-1624-4EF4-A212-BD9B6A89E7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9670" y="5048769"/>
            <a:ext cx="1275610" cy="1222596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E9B3B7E5-AE20-4F10-8437-0ABFA447A2F4}"/>
              </a:ext>
            </a:extLst>
          </p:cNvPr>
          <p:cNvSpPr/>
          <p:nvPr/>
        </p:nvSpPr>
        <p:spPr>
          <a:xfrm>
            <a:off x="334963" y="4326778"/>
            <a:ext cx="1122362" cy="18472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E417004F-D295-4610-9050-D8E3D5766A5F}"/>
              </a:ext>
            </a:extLst>
          </p:cNvPr>
          <p:cNvSpPr/>
          <p:nvPr/>
        </p:nvSpPr>
        <p:spPr>
          <a:xfrm>
            <a:off x="1490487" y="4326778"/>
            <a:ext cx="1122362" cy="18472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B837C645-B71A-413F-A576-79D844C62CC7}"/>
              </a:ext>
            </a:extLst>
          </p:cNvPr>
          <p:cNvSpPr/>
          <p:nvPr/>
        </p:nvSpPr>
        <p:spPr>
          <a:xfrm>
            <a:off x="2646011" y="4326778"/>
            <a:ext cx="1122362" cy="18472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FE8E85C8-E01D-41E9-9824-8F158033B9EB}"/>
              </a:ext>
            </a:extLst>
          </p:cNvPr>
          <p:cNvSpPr/>
          <p:nvPr/>
        </p:nvSpPr>
        <p:spPr>
          <a:xfrm>
            <a:off x="3801535" y="4326778"/>
            <a:ext cx="1122362" cy="18472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21E23810-CAD4-4917-85E2-E0D00D6B7143}"/>
              </a:ext>
            </a:extLst>
          </p:cNvPr>
          <p:cNvSpPr/>
          <p:nvPr/>
        </p:nvSpPr>
        <p:spPr>
          <a:xfrm>
            <a:off x="4957059" y="4326778"/>
            <a:ext cx="1122362" cy="18472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94D43663-DD03-4A34-A269-5E454C764097}"/>
              </a:ext>
            </a:extLst>
          </p:cNvPr>
          <p:cNvSpPr/>
          <p:nvPr/>
        </p:nvSpPr>
        <p:spPr>
          <a:xfrm>
            <a:off x="6112583" y="4326778"/>
            <a:ext cx="1122362" cy="18472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09256EC0-73B9-4575-9685-1B1FF4B9D6F8}"/>
              </a:ext>
            </a:extLst>
          </p:cNvPr>
          <p:cNvSpPr/>
          <p:nvPr/>
        </p:nvSpPr>
        <p:spPr>
          <a:xfrm>
            <a:off x="7268107" y="4326778"/>
            <a:ext cx="1122362" cy="1847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0F3C2E2F-9437-4043-B09D-01CAE73A011D}"/>
              </a:ext>
            </a:extLst>
          </p:cNvPr>
          <p:cNvSpPr/>
          <p:nvPr/>
        </p:nvSpPr>
        <p:spPr>
          <a:xfrm>
            <a:off x="8423631" y="4326778"/>
            <a:ext cx="1122362" cy="1847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FBDAF972-E1EA-45F9-AF5A-0B6F2E1E5944}"/>
              </a:ext>
            </a:extLst>
          </p:cNvPr>
          <p:cNvSpPr/>
          <p:nvPr/>
        </p:nvSpPr>
        <p:spPr>
          <a:xfrm>
            <a:off x="9579155" y="4326778"/>
            <a:ext cx="1122362" cy="18472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3CEC1CB5-5E39-4595-BFEF-60F00BADB261}"/>
              </a:ext>
            </a:extLst>
          </p:cNvPr>
          <p:cNvSpPr/>
          <p:nvPr/>
        </p:nvSpPr>
        <p:spPr>
          <a:xfrm>
            <a:off x="10734676" y="4326778"/>
            <a:ext cx="1122362" cy="18472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4" name="TextBox 176">
            <a:extLst>
              <a:ext uri="{FF2B5EF4-FFF2-40B4-BE49-F238E27FC236}">
                <a16:creationId xmlns:a16="http://schemas.microsoft.com/office/drawing/2014/main" id="{3843A045-B1D5-4EA6-AFDA-651553422720}"/>
              </a:ext>
            </a:extLst>
          </p:cNvPr>
          <p:cNvSpPr txBox="1"/>
          <p:nvPr/>
        </p:nvSpPr>
        <p:spPr>
          <a:xfrm>
            <a:off x="331002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&lt;</a:t>
            </a:r>
            <a:r>
              <a:rPr lang="ru-RU" sz="1050" b="0" dirty="0"/>
              <a:t>1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6" name="TextBox 176">
            <a:extLst>
              <a:ext uri="{FF2B5EF4-FFF2-40B4-BE49-F238E27FC236}">
                <a16:creationId xmlns:a16="http://schemas.microsoft.com/office/drawing/2014/main" id="{2FDCC903-0EEB-4348-963D-FDA7C21743DA}"/>
              </a:ext>
            </a:extLst>
          </p:cNvPr>
          <p:cNvSpPr txBox="1"/>
          <p:nvPr/>
        </p:nvSpPr>
        <p:spPr>
          <a:xfrm>
            <a:off x="1488506" y="4536953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2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8" name="TextBox 176">
            <a:extLst>
              <a:ext uri="{FF2B5EF4-FFF2-40B4-BE49-F238E27FC236}">
                <a16:creationId xmlns:a16="http://schemas.microsoft.com/office/drawing/2014/main" id="{B833FFD3-B5F0-4644-997B-3648E1744E97}"/>
              </a:ext>
            </a:extLst>
          </p:cNvPr>
          <p:cNvSpPr txBox="1"/>
          <p:nvPr/>
        </p:nvSpPr>
        <p:spPr>
          <a:xfrm>
            <a:off x="2646011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5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9" name="TextBox 176">
            <a:extLst>
              <a:ext uri="{FF2B5EF4-FFF2-40B4-BE49-F238E27FC236}">
                <a16:creationId xmlns:a16="http://schemas.microsoft.com/office/drawing/2014/main" id="{A8D79DFE-5820-41BC-A08C-A342C95BC975}"/>
              </a:ext>
            </a:extLst>
          </p:cNvPr>
          <p:cNvSpPr txBox="1"/>
          <p:nvPr/>
        </p:nvSpPr>
        <p:spPr>
          <a:xfrm>
            <a:off x="3801535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10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0" name="TextBox 176">
            <a:extLst>
              <a:ext uri="{FF2B5EF4-FFF2-40B4-BE49-F238E27FC236}">
                <a16:creationId xmlns:a16="http://schemas.microsoft.com/office/drawing/2014/main" id="{9421D02F-473F-4DE7-9DD6-328BFC777A57}"/>
              </a:ext>
            </a:extLst>
          </p:cNvPr>
          <p:cNvSpPr txBox="1"/>
          <p:nvPr/>
        </p:nvSpPr>
        <p:spPr>
          <a:xfrm>
            <a:off x="4957059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30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1" name="TextBox 176">
            <a:extLst>
              <a:ext uri="{FF2B5EF4-FFF2-40B4-BE49-F238E27FC236}">
                <a16:creationId xmlns:a16="http://schemas.microsoft.com/office/drawing/2014/main" id="{A9646D9F-8245-4DF8-AB61-6EE88F2F7D4A}"/>
              </a:ext>
            </a:extLst>
          </p:cNvPr>
          <p:cNvSpPr txBox="1"/>
          <p:nvPr/>
        </p:nvSpPr>
        <p:spPr>
          <a:xfrm>
            <a:off x="6112587" y="4536902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50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2" name="TextBox 176">
            <a:extLst>
              <a:ext uri="{FF2B5EF4-FFF2-40B4-BE49-F238E27FC236}">
                <a16:creationId xmlns:a16="http://schemas.microsoft.com/office/drawing/2014/main" id="{CA6FE492-E95C-4EE7-BF2F-C46EEEF3AE06}"/>
              </a:ext>
            </a:extLst>
          </p:cNvPr>
          <p:cNvSpPr txBox="1"/>
          <p:nvPr/>
        </p:nvSpPr>
        <p:spPr>
          <a:xfrm>
            <a:off x="7268107" y="4536720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105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3" name="TextBox 176">
            <a:extLst>
              <a:ext uri="{FF2B5EF4-FFF2-40B4-BE49-F238E27FC236}">
                <a16:creationId xmlns:a16="http://schemas.microsoft.com/office/drawing/2014/main" id="{5D2B6CEB-C9A4-4ABB-A217-B767B1664A13}"/>
              </a:ext>
            </a:extLst>
          </p:cNvPr>
          <p:cNvSpPr txBox="1"/>
          <p:nvPr/>
        </p:nvSpPr>
        <p:spPr>
          <a:xfrm>
            <a:off x="8413349" y="4536720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300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4" name="TextBox 176">
            <a:extLst>
              <a:ext uri="{FF2B5EF4-FFF2-40B4-BE49-F238E27FC236}">
                <a16:creationId xmlns:a16="http://schemas.microsoft.com/office/drawing/2014/main" id="{33AF9942-ED1D-4109-8DF7-CD62041CC2EF}"/>
              </a:ext>
            </a:extLst>
          </p:cNvPr>
          <p:cNvSpPr txBox="1"/>
          <p:nvPr/>
        </p:nvSpPr>
        <p:spPr>
          <a:xfrm>
            <a:off x="9579159" y="4527098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400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5" name="TextBox 176">
            <a:extLst>
              <a:ext uri="{FF2B5EF4-FFF2-40B4-BE49-F238E27FC236}">
                <a16:creationId xmlns:a16="http://schemas.microsoft.com/office/drawing/2014/main" id="{DFFFAC4B-569C-4844-858A-2DF1127C1216}"/>
              </a:ext>
            </a:extLst>
          </p:cNvPr>
          <p:cNvSpPr txBox="1"/>
          <p:nvPr/>
        </p:nvSpPr>
        <p:spPr>
          <a:xfrm>
            <a:off x="10701517" y="453671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&gt;</a:t>
            </a:r>
            <a:r>
              <a:rPr lang="ru-RU" sz="1050" b="0" dirty="0"/>
              <a:t>400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44" name="TextBox 176">
            <a:extLst>
              <a:ext uri="{FF2B5EF4-FFF2-40B4-BE49-F238E27FC236}">
                <a16:creationId xmlns:a16="http://schemas.microsoft.com/office/drawing/2014/main" id="{DD646BF9-7A56-41E1-B7D5-EDC138CF90ED}"/>
              </a:ext>
            </a:extLst>
          </p:cNvPr>
          <p:cNvSpPr txBox="1"/>
          <p:nvPr/>
        </p:nvSpPr>
        <p:spPr>
          <a:xfrm>
            <a:off x="8991204" y="6389833"/>
            <a:ext cx="1251217" cy="161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в реестре РЭП</a:t>
            </a:r>
          </a:p>
        </p:txBody>
      </p:sp>
    </p:spTree>
    <p:extLst>
      <p:ext uri="{BB962C8B-B14F-4D97-AF65-F5344CB8AC3E}">
        <p14:creationId xmlns:p14="http://schemas.microsoft.com/office/powerpoint/2010/main" val="4018943938"/>
      </p:ext>
    </p:extLst>
  </p:cSld>
  <p:clrMapOvr>
    <a:masterClrMapping/>
  </p:clrMapOvr>
</p:sld>
</file>

<file path=ppt/theme/theme1.xml><?xml version="1.0" encoding="utf-8"?>
<a:theme xmlns:a="http://schemas.openxmlformats.org/drawingml/2006/main" name="шаблон - 2024">
  <a:themeElements>
    <a:clrScheme name="IEK-24_v01">
      <a:dk1>
        <a:srgbClr val="1E252A"/>
      </a:dk1>
      <a:lt1>
        <a:srgbClr val="FFFFFF"/>
      </a:lt1>
      <a:dk2>
        <a:srgbClr val="7F7F7F"/>
      </a:dk2>
      <a:lt2>
        <a:srgbClr val="FFE200"/>
      </a:lt2>
      <a:accent1>
        <a:srgbClr val="1E252A"/>
      </a:accent1>
      <a:accent2>
        <a:srgbClr val="FFE200"/>
      </a:accent2>
      <a:accent3>
        <a:srgbClr val="606567"/>
      </a:accent3>
      <a:accent4>
        <a:srgbClr val="A1A5A7"/>
      </a:accent4>
      <a:accent5>
        <a:srgbClr val="D6D6D6"/>
      </a:accent5>
      <a:accent6>
        <a:srgbClr val="FF4811"/>
      </a:accent6>
      <a:hlink>
        <a:srgbClr val="B4C6E7"/>
      </a:hlink>
      <a:folHlink>
        <a:srgbClr val="D7B5C6"/>
      </a:folHlink>
    </a:clrScheme>
    <a:fontScheme name="IEK-24_v01">
      <a:majorFont>
        <a:latin typeface="Druk Text Wide Cyr"/>
        <a:ea typeface=""/>
        <a:cs typeface=""/>
      </a:majorFont>
      <a:minorFont>
        <a:latin typeface="Wix Madefor Display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17812</TotalTime>
  <Words>1640</Words>
  <Application>Microsoft Office PowerPoint</Application>
  <PresentationFormat>Широкоэкранный</PresentationFormat>
  <Paragraphs>508</Paragraphs>
  <Slides>25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5" baseType="lpstr">
      <vt:lpstr>Wix Madefor Display Medium</vt:lpstr>
      <vt:lpstr>Calibri</vt:lpstr>
      <vt:lpstr>Wingdings</vt:lpstr>
      <vt:lpstr>Wix Madefor Display</vt:lpstr>
      <vt:lpstr>Wix Madefor Display ExtraBold</vt:lpstr>
      <vt:lpstr>Arial</vt:lpstr>
      <vt:lpstr>Druk Text Wide Cyr (Заголовки)</vt:lpstr>
      <vt:lpstr>Druk Text Wide Cyr</vt:lpstr>
      <vt:lpstr>шаблон - 2024</vt:lpstr>
      <vt:lpstr>CorelDRAW</vt:lpstr>
      <vt:lpstr>Презентация PowerPoint</vt:lpstr>
      <vt:lpstr>ХОЛДИНГ КОМПЛЕКСНЫХ РЕШЕНИЙ</vt:lpstr>
      <vt:lpstr>КОМПЛЕКСНОЕ РЕШЕНИЕ IEK GROUP ДЛЯ ПРОИЗВОДСТВА</vt:lpstr>
      <vt:lpstr>РЕАЛИЗОВАННЫЕ ПРОЕКТЫ</vt:lpstr>
      <vt:lpstr>АВТОЗАВОД №1 В РОССИИ</vt:lpstr>
      <vt:lpstr>РЕАЛИЗОВАННЫЙ ПРОЕКТ</vt:lpstr>
      <vt:lpstr>НОВИНКИ ДЛЯ ПРОИЗВОДСТВА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 РЕШЕНИЙ ДЛЯ ПРОИЗВОДСТВА</vt:lpstr>
      <vt:lpstr>UNIBAY ДЛЯ ПЛОХИХ СЕТЕЙ</vt:lpstr>
      <vt:lpstr>WHEEL В ЛИТОМ КОРПУСЕ</vt:lpstr>
      <vt:lpstr>EX-FHB ПРОВЕРЕННОЕ РЕШЕНИЕ </vt:lpstr>
      <vt:lpstr>ДСО УНИВЕРСАЛЬНЫЙ СВЕТИЛЬНИК</vt:lpstr>
      <vt:lpstr>FPL ДЛЯ РАВНОМЕРНОЙ ЗАСВЕТКИ</vt:lpstr>
      <vt:lpstr>ПРОЕКТНЫЙ ПОДХОД</vt:lpstr>
      <vt:lpstr>МЫ В ВЕНДОР ЛИСТАХ:</vt:lpstr>
      <vt:lpstr>НОВОСТИ, НОВИНКИ И АКЦИИ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Ванявин Николай Игоревич</dc:creator>
  <cp:lastModifiedBy>Насырова Зиля Рашидовна</cp:lastModifiedBy>
  <cp:revision>1266</cp:revision>
  <dcterms:created xsi:type="dcterms:W3CDTF">2024-01-22T11:08:48Z</dcterms:created>
  <dcterms:modified xsi:type="dcterms:W3CDTF">2026-03-18T12:07:18Z</dcterms:modified>
</cp:coreProperties>
</file>