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004" r:id="rId2"/>
    <p:sldId id="2005" r:id="rId3"/>
    <p:sldId id="2534" r:id="rId4"/>
    <p:sldId id="2488" r:id="rId5"/>
    <p:sldId id="2041" r:id="rId6"/>
    <p:sldId id="2533" r:id="rId7"/>
    <p:sldId id="2527" r:id="rId8"/>
    <p:sldId id="2539" r:id="rId9"/>
    <p:sldId id="2532" r:id="rId10"/>
    <p:sldId id="2559" r:id="rId11"/>
    <p:sldId id="2558" r:id="rId12"/>
    <p:sldId id="2554" r:id="rId13"/>
    <p:sldId id="2507" r:id="rId14"/>
    <p:sldId id="1989" r:id="rId15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Druk Text Wide Cyr" pitchFamily="50" charset="-52"/>
      <p:bold r:id="rId22"/>
    </p:embeddedFont>
    <p:embeddedFont>
      <p:font typeface="Wix Madefor Display" panose="020B0503020203020203" pitchFamily="34" charset="-52"/>
      <p:regular r:id="rId23"/>
      <p:bold r:id="rId24"/>
    </p:embeddedFont>
    <p:embeddedFont>
      <p:font typeface="Wix Madefor Display ExtraBold" panose="020B0503020203020203" pitchFamily="34" charset="-52"/>
      <p:bold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47" userDrawn="1">
          <p15:clr>
            <a:srgbClr val="A4A3A4"/>
          </p15:clr>
        </p15:guide>
        <p15:guide id="2" pos="7469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orient="horz" pos="3838" userDrawn="1">
          <p15:clr>
            <a:srgbClr val="A4A3A4"/>
          </p15:clr>
        </p15:guide>
        <p15:guide id="5" pos="1413" userDrawn="1">
          <p15:clr>
            <a:srgbClr val="A4A3A4"/>
          </p15:clr>
        </p15:guide>
        <p15:guide id="6" pos="2479" userDrawn="1">
          <p15:clr>
            <a:srgbClr val="A4A3A4"/>
          </p15:clr>
        </p15:guide>
        <p15:guide id="7" pos="35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 Силкин" initials="ВС" lastIdx="44" clrIdx="0">
    <p:extLst>
      <p:ext uri="{19B8F6BF-5375-455C-9EA6-DF929625EA0E}">
        <p15:presenceInfo xmlns:p15="http://schemas.microsoft.com/office/powerpoint/2012/main" userId="ec0c8ac250464c1a" providerId="Windows Live"/>
      </p:ext>
    </p:extLst>
  </p:cmAuthor>
  <p:cmAuthor id="2" name="Комиссарова Виктория Александровна" initials="КВА" lastIdx="15" clrIdx="1">
    <p:extLst>
      <p:ext uri="{19B8F6BF-5375-455C-9EA6-DF929625EA0E}">
        <p15:presenceInfo xmlns:p15="http://schemas.microsoft.com/office/powerpoint/2012/main" userId="S-1-5-21-417890761-388646037-2193545323-46985" providerId="AD"/>
      </p:ext>
    </p:extLst>
  </p:cmAuthor>
  <p:cmAuthor id="3" name="Налеткин Павел Александрович" initials="НПА" lastIdx="1" clrIdx="2">
    <p:extLst>
      <p:ext uri="{19B8F6BF-5375-455C-9EA6-DF929625EA0E}">
        <p15:presenceInfo xmlns:p15="http://schemas.microsoft.com/office/powerpoint/2012/main" userId="S-1-5-21-1624278547-3400469047-3277850944-146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2F2F2"/>
    <a:srgbClr val="ECEDED"/>
    <a:srgbClr val="B3F384"/>
    <a:srgbClr val="FFE200"/>
    <a:srgbClr val="D6D6D6"/>
    <a:srgbClr val="A1A5A7"/>
    <a:srgbClr val="F4B220"/>
    <a:srgbClr val="D72630"/>
    <a:srgbClr val="93C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55" autoAdjust="0"/>
    <p:restoredTop sz="96374" autoAdjust="0"/>
  </p:normalViewPr>
  <p:slideViewPr>
    <p:cSldViewPr snapToGrid="0">
      <p:cViewPr>
        <p:scale>
          <a:sx n="75" d="100"/>
          <a:sy n="75" d="100"/>
        </p:scale>
        <p:origin x="355" y="139"/>
      </p:cViewPr>
      <p:guideLst>
        <p:guide pos="347"/>
        <p:guide pos="7469"/>
        <p:guide orient="horz" pos="3997"/>
        <p:guide orient="horz" pos="3838"/>
        <p:guide pos="1413"/>
        <p:guide pos="2479"/>
        <p:guide pos="354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3" d="100"/>
          <a:sy n="103" d="100"/>
        </p:scale>
        <p:origin x="4306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92202C7-C1A7-4C0A-A45D-4E7AEE6A1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E8E0F7-7EDD-4728-BF3D-25582128D7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B8099-D87A-4929-A67A-6E040DE70058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1F3141-D434-4CA4-9104-A82DC2428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79967E-9284-4CA0-9EC4-DB6B3DE88F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E165-EB96-4A75-8947-99D87174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0251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3C75A-F3CB-40EE-8778-80CF025E6857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0612B-FB04-481B-B782-CA85E82F0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636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534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50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7798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8142173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9352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C1D085-1B9D-4F2A-AFCC-BEDB5B803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2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C442ED-6386-4D55-B894-E3BC5329E9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7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261574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7567" y="-889901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232" y="3253233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444A16-12FD-406D-92F0-C92AB96810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3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3407" y="266702"/>
            <a:ext cx="821215" cy="314324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7859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1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7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811930EB-8B20-47DB-A058-ECB9FD869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434305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3" name="Заголовок 19">
            <a:extLst>
              <a:ext uri="{FF2B5EF4-FFF2-40B4-BE49-F238E27FC236}">
                <a16:creationId xmlns:a16="http://schemas.microsoft.com/office/drawing/2014/main" id="{F2F02BDE-971E-407F-98C3-1FC9287C1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0371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07E56B-3DCE-42B8-B15A-94A64F2D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713" y="806451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74742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4" name="Заголовок 19">
            <a:extLst>
              <a:ext uri="{FF2B5EF4-FFF2-40B4-BE49-F238E27FC236}">
                <a16:creationId xmlns:a16="http://schemas.microsoft.com/office/drawing/2014/main" id="{D58D28DF-B11B-40FC-8D56-399AD14B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52587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563149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563149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758747"/>
            <a:ext cx="4481457" cy="32832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647825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673225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758747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7" name="Заголовок 19">
            <a:extLst>
              <a:ext uri="{FF2B5EF4-FFF2-40B4-BE49-F238E27FC236}">
                <a16:creationId xmlns:a16="http://schemas.microsoft.com/office/drawing/2014/main" id="{490F3BB1-5479-4C03-8F36-C89FC6A76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33344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72038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91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57A8D65-923C-42C5-B1BD-6ADD0FF42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15113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113032A-D0FA-4321-8D64-3788A9B10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81188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E9C606C-AC20-463D-86C7-29C29E999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83247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67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9422551-9D31-45AB-B76C-3085B7198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91706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C1ACDC2-AD95-4D0D-88EE-8E2E1EF09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1097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1B2477-9FA4-490B-9375-64090465AF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885" y="590959"/>
            <a:ext cx="2296158" cy="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5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9B4AF0-9E46-4F44-BC72-1EE8B9F917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20" y="796534"/>
            <a:ext cx="3110760" cy="1169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16575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562765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6FC929D-76AF-4A83-BE71-3158962FB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34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2B3F09-5248-4BEA-B246-941AFC213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B1C55AC1-20B9-439B-8895-3066FD3BA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90166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08BAFCC-70F0-4377-BDBA-38BFF04DF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8EB258BC-F449-4FB2-8E89-F54D4ECE3B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07677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A69F63-1FCE-4ABD-99AE-18B9FD714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CEA287C1-2F1A-4E39-B123-FFA9B87B78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60389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3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776C230-A001-4313-822E-178C55A3D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25021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EAC57F-D2F5-4EC9-BCBF-ABC940A72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348389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A314BB-F693-4B08-A3B4-B955E717E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589094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3E3C34-51C1-4CB4-8348-09E08CFA7B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9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CE9D891-2811-4564-B017-2C4856998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43712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A6232F-3A0D-41DA-B820-4E92789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48640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5A1A757-A529-477A-8A37-17937E5C3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0824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50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EC752E-26DE-46E2-A613-F3B894A72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05600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2CBB372-B25B-415B-BD02-B4CB2ED3C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51884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EA3E8D0B-73B6-4B0B-9186-1A987F9A8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09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BC2039-1F6B-43C6-A632-94C1B8BCF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3143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0D4B3A2-4B57-47FE-A73E-B94B9CBD2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7734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AFB37F6-50E8-4DA8-8C05-F24494847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98775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B3370CA3-783C-4E90-9B7E-086A06FD140D}"/>
              </a:ext>
            </a:extLst>
          </p:cNvPr>
          <p:cNvSpPr/>
          <p:nvPr userDrawn="1"/>
        </p:nvSpPr>
        <p:spPr>
          <a:xfrm>
            <a:off x="-2242" y="2802440"/>
            <a:ext cx="3814902" cy="4058786"/>
          </a:xfrm>
          <a:custGeom>
            <a:avLst/>
            <a:gdLst>
              <a:gd name="connsiteX0" fmla="*/ 0 w 3814902"/>
              <a:gd name="connsiteY0" fmla="*/ 0 h 4058786"/>
              <a:gd name="connsiteX1" fmla="*/ 3814902 w 3814902"/>
              <a:gd name="connsiteY1" fmla="*/ 0 h 4058786"/>
              <a:gd name="connsiteX2" fmla="*/ 353458 w 3814902"/>
              <a:gd name="connsiteY2" fmla="*/ 4058787 h 4058786"/>
              <a:gd name="connsiteX3" fmla="*/ 0 w 3814902"/>
              <a:gd name="connsiteY3" fmla="*/ 4058787 h 4058786"/>
              <a:gd name="connsiteX4" fmla="*/ 0 w 3814902"/>
              <a:gd name="connsiteY4" fmla="*/ 0 h 40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4902" h="4058786">
                <a:moveTo>
                  <a:pt x="0" y="0"/>
                </a:moveTo>
                <a:lnTo>
                  <a:pt x="3814902" y="0"/>
                </a:lnTo>
                <a:lnTo>
                  <a:pt x="353458" y="4058787"/>
                </a:lnTo>
                <a:lnTo>
                  <a:pt x="0" y="405878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7DA861E2-B375-45DC-8D03-70F0ED27A281}"/>
              </a:ext>
            </a:extLst>
          </p:cNvPr>
          <p:cNvSpPr/>
          <p:nvPr userDrawn="1"/>
        </p:nvSpPr>
        <p:spPr>
          <a:xfrm>
            <a:off x="3812660" y="1260"/>
            <a:ext cx="8380550" cy="2801180"/>
          </a:xfrm>
          <a:custGeom>
            <a:avLst/>
            <a:gdLst>
              <a:gd name="connsiteX0" fmla="*/ 8380551 w 8380550"/>
              <a:gd name="connsiteY0" fmla="*/ 0 h 2801180"/>
              <a:gd name="connsiteX1" fmla="*/ 8380551 w 8380550"/>
              <a:gd name="connsiteY1" fmla="*/ 2801180 h 2801180"/>
              <a:gd name="connsiteX2" fmla="*/ 0 w 8380550"/>
              <a:gd name="connsiteY2" fmla="*/ 2801180 h 2801180"/>
              <a:gd name="connsiteX3" fmla="*/ 2388969 w 8380550"/>
              <a:gd name="connsiteY3" fmla="*/ 0 h 2801180"/>
              <a:gd name="connsiteX4" fmla="*/ 8380551 w 8380550"/>
              <a:gd name="connsiteY4" fmla="*/ 0 h 280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0550" h="2801180">
                <a:moveTo>
                  <a:pt x="8380551" y="0"/>
                </a:moveTo>
                <a:lnTo>
                  <a:pt x="8380551" y="2801180"/>
                </a:lnTo>
                <a:lnTo>
                  <a:pt x="0" y="2801180"/>
                </a:lnTo>
                <a:lnTo>
                  <a:pt x="2388969" y="0"/>
                </a:lnTo>
                <a:lnTo>
                  <a:pt x="8380551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13" y="842540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4713" y="5640178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C39776-94A6-4E3A-A371-A3BD14895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830" y="5908997"/>
            <a:ext cx="5040923" cy="4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0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9104107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65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3C779-6AA8-48F8-ABD0-40F4BFBE8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CB9B2F-3B79-4FFC-93E2-9A1C2E73B4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15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FCB140-86D7-481A-8238-EC1996600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83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9" r:id="rId2"/>
    <p:sldLayoutId id="2147483655" r:id="rId3"/>
    <p:sldLayoutId id="2147483690" r:id="rId4"/>
    <p:sldLayoutId id="2147483701" r:id="rId5"/>
    <p:sldLayoutId id="2147483674" r:id="rId6"/>
    <p:sldLayoutId id="2147483675" r:id="rId7"/>
    <p:sldLayoutId id="2147483691" r:id="rId8"/>
    <p:sldLayoutId id="2147483702" r:id="rId9"/>
    <p:sldLayoutId id="2147483671" r:id="rId10"/>
    <p:sldLayoutId id="2147483676" r:id="rId11"/>
    <p:sldLayoutId id="2147483692" r:id="rId12"/>
    <p:sldLayoutId id="2147483703" r:id="rId13"/>
    <p:sldLayoutId id="2147483656" r:id="rId14"/>
    <p:sldLayoutId id="2147483677" r:id="rId15"/>
    <p:sldLayoutId id="2147483693" r:id="rId16"/>
    <p:sldLayoutId id="2147483704" r:id="rId17"/>
    <p:sldLayoutId id="2147483667" r:id="rId18"/>
    <p:sldLayoutId id="2147483681" r:id="rId19"/>
    <p:sldLayoutId id="2147483694" r:id="rId20"/>
    <p:sldLayoutId id="2147483705" r:id="rId21"/>
    <p:sldLayoutId id="2147483673" r:id="rId22"/>
    <p:sldLayoutId id="2147483682" r:id="rId23"/>
    <p:sldLayoutId id="2147483695" r:id="rId24"/>
    <p:sldLayoutId id="2147483706" r:id="rId25"/>
    <p:sldLayoutId id="2147483672" r:id="rId26"/>
    <p:sldLayoutId id="2147483683" r:id="rId27"/>
    <p:sldLayoutId id="2147483696" r:id="rId28"/>
    <p:sldLayoutId id="2147483707" r:id="rId29"/>
    <p:sldLayoutId id="2147483713" r:id="rId30"/>
    <p:sldLayoutId id="2147483665" r:id="rId31"/>
    <p:sldLayoutId id="2147483684" r:id="rId32"/>
    <p:sldLayoutId id="2147483697" r:id="rId33"/>
    <p:sldLayoutId id="2147483708" r:id="rId34"/>
    <p:sldLayoutId id="2147483661" r:id="rId35"/>
    <p:sldLayoutId id="2147483685" r:id="rId36"/>
    <p:sldLayoutId id="2147483698" r:id="rId37"/>
    <p:sldLayoutId id="2147483709" r:id="rId38"/>
    <p:sldLayoutId id="2147483659" r:id="rId39"/>
    <p:sldLayoutId id="2147483686" r:id="rId40"/>
    <p:sldLayoutId id="2147483699" r:id="rId41"/>
    <p:sldLayoutId id="2147483710" r:id="rId42"/>
    <p:sldLayoutId id="2147483657" r:id="rId43"/>
    <p:sldLayoutId id="2147483711" r:id="rId44"/>
    <p:sldLayoutId id="2147483687" r:id="rId45"/>
    <p:sldLayoutId id="2147483680" r:id="rId46"/>
    <p:sldLayoutId id="2147483688" r:id="rId47"/>
    <p:sldLayoutId id="2147483700" r:id="rId48"/>
    <p:sldLayoutId id="2147483712" r:id="rId4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3.png"/><Relationship Id="rId5" Type="http://schemas.openxmlformats.org/officeDocument/2006/relationships/image" Target="../media/image82.jpg"/><Relationship Id="rId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6.jpg"/><Relationship Id="rId7" Type="http://schemas.openxmlformats.org/officeDocument/2006/relationships/image" Target="../media/image78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Relationship Id="rId9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png"/><Relationship Id="rId9" Type="http://schemas.openxmlformats.org/officeDocument/2006/relationships/image" Target="../media/image9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4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37.emf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40.jpeg"/><Relationship Id="rId15" Type="http://schemas.openxmlformats.org/officeDocument/2006/relationships/image" Target="../media/image46.png"/><Relationship Id="rId10" Type="http://schemas.openxmlformats.org/officeDocument/2006/relationships/image" Target="../media/image36.emf"/><Relationship Id="rId4" Type="http://schemas.openxmlformats.org/officeDocument/2006/relationships/image" Target="../media/image39.jpe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0.jpeg"/><Relationship Id="rId12" Type="http://schemas.openxmlformats.org/officeDocument/2006/relationships/image" Target="../media/image37.emf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48.jpe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36.emf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jpe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12" Type="http://schemas.openxmlformats.org/officeDocument/2006/relationships/image" Target="../media/image6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59.png"/><Relationship Id="rId15" Type="http://schemas.openxmlformats.org/officeDocument/2006/relationships/image" Target="../media/image69.jpe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9.png"/><Relationship Id="rId7" Type="http://schemas.openxmlformats.org/officeDocument/2006/relationships/image" Target="../media/image49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21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2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BB5284-30C5-4FA3-A42B-059B2DB293EC}"/>
              </a:ext>
            </a:extLst>
          </p:cNvPr>
          <p:cNvSpPr/>
          <p:nvPr/>
        </p:nvSpPr>
        <p:spPr>
          <a:xfrm>
            <a:off x="0" y="-1"/>
            <a:ext cx="3165231" cy="6868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90563E-FF9E-4380-8D7E-A5138F5AF4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09385" y="3200231"/>
            <a:ext cx="5755864" cy="484676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36BB362-AC71-4027-8179-E17FC810B8F5}"/>
              </a:ext>
            </a:extLst>
          </p:cNvPr>
          <p:cNvSpPr/>
          <p:nvPr/>
        </p:nvSpPr>
        <p:spPr>
          <a:xfrm>
            <a:off x="8258907" y="3429000"/>
            <a:ext cx="3944817" cy="72695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1E9D8-F66A-4DD8-9E5F-1837A0FCD230}"/>
              </a:ext>
            </a:extLst>
          </p:cNvPr>
          <p:cNvSpPr txBox="1"/>
          <p:nvPr/>
        </p:nvSpPr>
        <p:spPr>
          <a:xfrm>
            <a:off x="3938458" y="2107018"/>
            <a:ext cx="7953632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4400" dirty="0">
                <a:latin typeface="+mj-lt"/>
              </a:rPr>
              <a:t>ПАРКОВОЕ ОСВЕЩЕНИЕ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A3336-9AFF-4551-AC19-C1803934A7DF}"/>
              </a:ext>
            </a:extLst>
          </p:cNvPr>
          <p:cNvSpPr txBox="1"/>
          <p:nvPr/>
        </p:nvSpPr>
        <p:spPr>
          <a:xfrm>
            <a:off x="8434873" y="3441611"/>
            <a:ext cx="345721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РЕШЕНИЯ ДЛЯ</a:t>
            </a:r>
            <a:br>
              <a:rPr lang="ru-RU" sz="2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2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ГОРОДСКОЙ СРЕДЫ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DFF1ED-381F-428D-BA33-D72989C97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115" y="5801558"/>
            <a:ext cx="1284240" cy="4927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27504D-3B01-48CD-AC77-E04D051503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41" t="24262" r="47147" b="25960"/>
          <a:stretch/>
        </p:blipFill>
        <p:spPr>
          <a:xfrm>
            <a:off x="872155" y="1958372"/>
            <a:ext cx="768958" cy="4899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C963A04-304C-418D-B6DA-948AD72204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85" t="25244" r="49262" b="44733"/>
          <a:stretch/>
        </p:blipFill>
        <p:spPr>
          <a:xfrm>
            <a:off x="262107" y="1230079"/>
            <a:ext cx="591349" cy="5627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F9DA31-0D13-4B86-A375-FB1CE2A265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2" t="3480"/>
          <a:stretch/>
        </p:blipFill>
        <p:spPr>
          <a:xfrm>
            <a:off x="3165231" y="905069"/>
            <a:ext cx="4489856" cy="595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3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>
                <a:solidFill>
                  <a:schemeClr val="accent2"/>
                </a:solidFill>
              </a:rPr>
              <a:t>FLS</a:t>
            </a:r>
            <a:br>
              <a:rPr lang="en-US" sz="2400" dirty="0">
                <a:solidFill>
                  <a:schemeClr val="accent2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ДЛЯ НЕВЫСОКИХ ОПОР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1F1D4F-1678-47C4-AC17-110489B988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9900" y="1758674"/>
            <a:ext cx="1221324" cy="12156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97392A-3A1F-44B7-A2EC-AC86EF00A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900" y="5060970"/>
            <a:ext cx="524694" cy="524694"/>
          </a:xfrm>
          <a:prstGeom prst="rect">
            <a:avLst/>
          </a:prstGeom>
        </p:spPr>
      </p:pic>
      <p:sp>
        <p:nvSpPr>
          <p:cNvPr id="5" name="Текст 3">
            <a:extLst>
              <a:ext uri="{FF2B5EF4-FFF2-40B4-BE49-F238E27FC236}">
                <a16:creationId xmlns:a16="http://schemas.microsoft.com/office/drawing/2014/main" id="{E2C37C06-B5D0-4A66-87A6-45F2DE53B3C4}"/>
              </a:ext>
            </a:extLst>
          </p:cNvPr>
          <p:cNvSpPr txBox="1">
            <a:spLocks/>
          </p:cNvSpPr>
          <p:nvPr/>
        </p:nvSpPr>
        <p:spPr>
          <a:xfrm>
            <a:off x="6301874" y="3989196"/>
            <a:ext cx="3414268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220/367*236/264*80/85 мм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(Д*Ш*В).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,1 - 1,7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кг.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79F8D31D-1351-46BA-A4C6-F5FE2B4B92E9}"/>
              </a:ext>
            </a:extLst>
          </p:cNvPr>
          <p:cNvSpPr txBox="1">
            <a:spLocks/>
          </p:cNvSpPr>
          <p:nvPr/>
        </p:nvSpPr>
        <p:spPr>
          <a:xfrm>
            <a:off x="6368547" y="3575549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01E4EBB4-1C40-4503-A5F3-D76620ECF891}"/>
              </a:ext>
            </a:extLst>
          </p:cNvPr>
          <p:cNvSpPr txBox="1">
            <a:spLocks/>
          </p:cNvSpPr>
          <p:nvPr/>
        </p:nvSpPr>
        <p:spPr>
          <a:xfrm>
            <a:off x="6301874" y="5000367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65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В до 430В.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4E78F25B-62CE-4EAB-A36C-944876F0A315}"/>
              </a:ext>
            </a:extLst>
          </p:cNvPr>
          <p:cNvSpPr txBox="1">
            <a:spLocks/>
          </p:cNvSpPr>
          <p:nvPr/>
        </p:nvSpPr>
        <p:spPr>
          <a:xfrm>
            <a:off x="6368548" y="458672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7DBD6-0A44-4B0F-A0E9-B1DC2532FB3B}"/>
              </a:ext>
            </a:extLst>
          </p:cNvPr>
          <p:cNvSpPr txBox="1"/>
          <p:nvPr/>
        </p:nvSpPr>
        <p:spPr>
          <a:xfrm>
            <a:off x="7843823" y="1578669"/>
            <a:ext cx="1564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компактный</a:t>
            </a:r>
            <a:br>
              <a:rPr lang="ru-RU" dirty="0"/>
            </a:br>
            <a:r>
              <a:rPr lang="ru-RU" dirty="0"/>
              <a:t>и легкий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8F2EC0-1208-4CC0-81A7-712320093F5E}"/>
              </a:ext>
            </a:extLst>
          </p:cNvPr>
          <p:cNvSpPr txBox="1"/>
          <p:nvPr/>
        </p:nvSpPr>
        <p:spPr>
          <a:xfrm>
            <a:off x="6368547" y="1578670"/>
            <a:ext cx="1475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FLS</a:t>
            </a:r>
            <a:endParaRPr lang="ru-RU" sz="3600" dirty="0">
              <a:latin typeface="+mj-lt"/>
            </a:endParaRP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7C4027EC-B25B-4662-9615-779630C6C2B8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28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- 60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150 лм/Вт.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C41DAF86-1D38-406A-9AE8-0E50AE88F09D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F6173D86-C5B4-464C-A8C2-0455E87C2DB3}"/>
              </a:ext>
            </a:extLst>
          </p:cNvPr>
          <p:cNvSpPr txBox="1"/>
          <p:nvPr/>
        </p:nvSpPr>
        <p:spPr>
          <a:xfrm>
            <a:off x="4713259" y="5199710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559BC9AC-CC13-429E-B7BB-8E562EF2AE56}"/>
              </a:ext>
            </a:extLst>
          </p:cNvPr>
          <p:cNvSpPr txBox="1">
            <a:spLocks/>
          </p:cNvSpPr>
          <p:nvPr/>
        </p:nvSpPr>
        <p:spPr>
          <a:xfrm>
            <a:off x="9716142" y="2974301"/>
            <a:ext cx="2386718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WA 130x60°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,</a:t>
            </a:r>
            <a:b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WA 130x45°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EA3BC99A-602D-4E22-B1C9-8BB36E0FE998}"/>
              </a:ext>
            </a:extLst>
          </p:cNvPr>
          <p:cNvSpPr txBox="1">
            <a:spLocks/>
          </p:cNvSpPr>
          <p:nvPr/>
        </p:nvSpPr>
        <p:spPr>
          <a:xfrm>
            <a:off x="6368547" y="539847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РЕЕСТР РЭП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727B65-4EEB-438B-BE37-110947A9217A}"/>
              </a:ext>
            </a:extLst>
          </p:cNvPr>
          <p:cNvSpPr txBox="1"/>
          <p:nvPr/>
        </p:nvSpPr>
        <p:spPr>
          <a:xfrm>
            <a:off x="4647089" y="2495559"/>
            <a:ext cx="15272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A1A5A7"/>
                </a:solidFill>
                <a:latin typeface="+mj-lt"/>
              </a:rPr>
              <a:t>WA 130x60°</a:t>
            </a:r>
            <a:endParaRPr lang="ru-RU" sz="11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C40AD54D-2279-4FCB-9327-467E43C853EB}"/>
              </a:ext>
            </a:extLst>
          </p:cNvPr>
          <p:cNvSpPr txBox="1">
            <a:spLocks/>
          </p:cNvSpPr>
          <p:nvPr/>
        </p:nvSpPr>
        <p:spPr>
          <a:xfrm>
            <a:off x="9716141" y="3988886"/>
            <a:ext cx="2475858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Оптика из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ударопрочного поликарбоната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89B561-FCFE-46E0-BF09-58264BDB1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085" y="5783907"/>
            <a:ext cx="550635" cy="550635"/>
          </a:xfrm>
          <a:prstGeom prst="rect">
            <a:avLst/>
          </a:prstGeom>
        </p:spPr>
      </p:pic>
      <p:sp>
        <p:nvSpPr>
          <p:cNvPr id="19" name="Text 2">
            <a:extLst>
              <a:ext uri="{FF2B5EF4-FFF2-40B4-BE49-F238E27FC236}">
                <a16:creationId xmlns:a16="http://schemas.microsoft.com/office/drawing/2014/main" id="{6EC26D90-7F55-4CFA-A284-DDB26998A2F9}"/>
              </a:ext>
            </a:extLst>
          </p:cNvPr>
          <p:cNvSpPr txBox="1"/>
          <p:nvPr/>
        </p:nvSpPr>
        <p:spPr>
          <a:xfrm>
            <a:off x="4723381" y="5783907"/>
            <a:ext cx="93805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 реестре </a:t>
            </a:r>
            <a:br>
              <a:rPr lang="ru-RU" sz="1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РЭП</a:t>
            </a:r>
            <a:endParaRPr sz="28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9D4AE7-A391-4E1D-872E-C418580439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6679" y="2840355"/>
            <a:ext cx="4952999" cy="30822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0DEA08B-DD6C-4ADF-8B24-B4A1E7C940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414951" y="3319949"/>
            <a:ext cx="4953000" cy="212310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9ADEAF4-0F24-44A4-93DC-555D0EFD96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9900" y="3168191"/>
            <a:ext cx="1221324" cy="121562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B321F2B-FC5C-4BDE-A6B9-3A3C414DC65C}"/>
              </a:ext>
            </a:extLst>
          </p:cNvPr>
          <p:cNvSpPr txBox="1"/>
          <p:nvPr/>
        </p:nvSpPr>
        <p:spPr>
          <a:xfrm>
            <a:off x="4678756" y="3898499"/>
            <a:ext cx="14638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A1A5A7"/>
                </a:solidFill>
                <a:latin typeface="+mj-lt"/>
              </a:rPr>
              <a:t>WA 130x45°</a:t>
            </a:r>
            <a:endParaRPr lang="ru-RU" sz="11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97E1F0FA-3732-4E1B-8F7A-B1343295E9DE}"/>
              </a:ext>
            </a:extLst>
          </p:cNvPr>
          <p:cNvSpPr txBox="1">
            <a:spLocks/>
          </p:cNvSpPr>
          <p:nvPr/>
        </p:nvSpPr>
        <p:spPr>
          <a:xfrm>
            <a:off x="6301873" y="5812118"/>
            <a:ext cx="5685045" cy="55063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ALF-C1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: </a:t>
            </a:r>
            <a:b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22 - 35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Вт;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2700 - 5000K.</a:t>
            </a:r>
          </a:p>
        </p:txBody>
      </p:sp>
    </p:spTree>
    <p:extLst>
      <p:ext uri="{BB962C8B-B14F-4D97-AF65-F5344CB8AC3E}">
        <p14:creationId xmlns:p14="http://schemas.microsoft.com/office/powerpoint/2010/main" val="3833453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14444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/>
              <a:t>FSP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>
                <a:solidFill>
                  <a:schemeClr val="bg1"/>
                </a:solidFill>
              </a:rPr>
              <a:t>С ЛЕГКОЙ ОПОРОЙ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78E144-5D6E-45EE-9AA8-59598088C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60" y="3957853"/>
            <a:ext cx="1276018" cy="12760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6B5BED-F14C-4672-8065-AC703C5F5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61" y="5347496"/>
            <a:ext cx="1276018" cy="12760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6468D3-CB16-4AEC-9C13-8E829A23F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60" y="2555709"/>
            <a:ext cx="1276018" cy="12760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5B9354-E0AE-4528-8251-0D96CB3765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5" t="2008" r="30258" b="34970"/>
          <a:stretch/>
        </p:blipFill>
        <p:spPr>
          <a:xfrm>
            <a:off x="1334653" y="1470022"/>
            <a:ext cx="2043432" cy="5387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BA8122-0546-460E-8EE9-674F2B71C3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2" t="4141" r="48561" b="21604"/>
          <a:stretch/>
        </p:blipFill>
        <p:spPr>
          <a:xfrm flipH="1">
            <a:off x="3102018" y="1470022"/>
            <a:ext cx="1053340" cy="53879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799AF8-DA44-4649-8F9E-E4BDE0D557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05" y="2035960"/>
            <a:ext cx="524694" cy="524694"/>
          </a:xfrm>
          <a:prstGeom prst="rect">
            <a:avLst/>
          </a:prstGeom>
        </p:spPr>
      </p:pic>
      <p:sp>
        <p:nvSpPr>
          <p:cNvPr id="14" name="Текст 3">
            <a:extLst>
              <a:ext uri="{FF2B5EF4-FFF2-40B4-BE49-F238E27FC236}">
                <a16:creationId xmlns:a16="http://schemas.microsoft.com/office/drawing/2014/main" id="{0A2B6C89-B147-43C7-A084-46186C0B4384}"/>
              </a:ext>
            </a:extLst>
          </p:cNvPr>
          <p:cNvSpPr txBox="1">
            <a:spLocks/>
          </p:cNvSpPr>
          <p:nvPr/>
        </p:nvSpPr>
        <p:spPr>
          <a:xfrm>
            <a:off x="6301874" y="3989196"/>
            <a:ext cx="3414268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Высота опоры 4,5 м / 5 м / 6 м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40 кг.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4190F4E6-AC15-4FE2-8133-039CA56777DF}"/>
              </a:ext>
            </a:extLst>
          </p:cNvPr>
          <p:cNvSpPr txBox="1">
            <a:spLocks/>
          </p:cNvSpPr>
          <p:nvPr/>
        </p:nvSpPr>
        <p:spPr>
          <a:xfrm>
            <a:off x="6368547" y="3575549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C8C89B43-D631-4409-90E8-D2457C74F014}"/>
              </a:ext>
            </a:extLst>
          </p:cNvPr>
          <p:cNvSpPr txBox="1">
            <a:spLocks/>
          </p:cNvSpPr>
          <p:nvPr/>
        </p:nvSpPr>
        <p:spPr>
          <a:xfrm>
            <a:off x="6301873" y="5061137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100В до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3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DCA39E28-C097-437C-80C8-E0610BF0C229}"/>
              </a:ext>
            </a:extLst>
          </p:cNvPr>
          <p:cNvSpPr txBox="1">
            <a:spLocks/>
          </p:cNvSpPr>
          <p:nvPr/>
        </p:nvSpPr>
        <p:spPr>
          <a:xfrm>
            <a:off x="6368547" y="464749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464FA2-174E-4E86-AA2C-EBE6E9B39A98}"/>
              </a:ext>
            </a:extLst>
          </p:cNvPr>
          <p:cNvSpPr txBox="1"/>
          <p:nvPr/>
        </p:nvSpPr>
        <p:spPr>
          <a:xfrm>
            <a:off x="7812940" y="1578669"/>
            <a:ext cx="211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легкой опорой из алюминия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263B27-CDFB-4982-8353-FB1B868167CF}"/>
              </a:ext>
            </a:extLst>
          </p:cNvPr>
          <p:cNvSpPr txBox="1"/>
          <p:nvPr/>
        </p:nvSpPr>
        <p:spPr>
          <a:xfrm>
            <a:off x="6238605" y="1578669"/>
            <a:ext cx="1701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FSP</a:t>
            </a:r>
            <a:endParaRPr lang="ru-RU" sz="3600" dirty="0">
              <a:latin typeface="+mj-lt"/>
            </a:endParaRP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C18F49A1-61EC-47FB-BFB0-523AE7918F6E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20, 40, 80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3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0 лм/Вт.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BF4E43BB-33F9-499F-90FD-C3B095DD329F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22" name="Text 2">
            <a:extLst>
              <a:ext uri="{FF2B5EF4-FFF2-40B4-BE49-F238E27FC236}">
                <a16:creationId xmlns:a16="http://schemas.microsoft.com/office/drawing/2014/main" id="{EF999779-3A60-422F-9D83-A37D4202C382}"/>
              </a:ext>
            </a:extLst>
          </p:cNvPr>
          <p:cNvSpPr txBox="1"/>
          <p:nvPr/>
        </p:nvSpPr>
        <p:spPr>
          <a:xfrm>
            <a:off x="1056364" y="2174700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0F84F60B-8BE7-4B87-932E-B5C83461C423}"/>
              </a:ext>
            </a:extLst>
          </p:cNvPr>
          <p:cNvSpPr txBox="1">
            <a:spLocks/>
          </p:cNvSpPr>
          <p:nvPr/>
        </p:nvSpPr>
        <p:spPr>
          <a:xfrm>
            <a:off x="9716142" y="2974301"/>
            <a:ext cx="2386718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CRI70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,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CRI80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F6E07A44-E36E-4F29-9BF2-104D86E7064E}"/>
              </a:ext>
            </a:extLst>
          </p:cNvPr>
          <p:cNvSpPr txBox="1">
            <a:spLocks/>
          </p:cNvSpPr>
          <p:nvPr/>
        </p:nvSpPr>
        <p:spPr>
          <a:xfrm>
            <a:off x="6368546" y="545924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МОНТАЖ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id="{DAE230DA-0E61-42DC-AFFB-1D7D04490436}"/>
              </a:ext>
            </a:extLst>
          </p:cNvPr>
          <p:cNvSpPr txBox="1">
            <a:spLocks/>
          </p:cNvSpPr>
          <p:nvPr/>
        </p:nvSpPr>
        <p:spPr>
          <a:xfrm>
            <a:off x="6301872" y="5872888"/>
            <a:ext cx="5685045" cy="55063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8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Установка на грунтовую поверхность производится при помощи оцинкованной закладной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endParaRPr lang="en-US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74DD2A-495F-4A9E-A9D6-55424515ED18}"/>
              </a:ext>
            </a:extLst>
          </p:cNvPr>
          <p:cNvSpPr txBox="1"/>
          <p:nvPr/>
        </p:nvSpPr>
        <p:spPr>
          <a:xfrm>
            <a:off x="4209675" y="3336062"/>
            <a:ext cx="1527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1A5A7"/>
                </a:solidFill>
                <a:latin typeface="+mj-lt"/>
              </a:rPr>
              <a:t>WA</a:t>
            </a:r>
            <a:endParaRPr lang="ru-RU" sz="14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1CB506-5737-41DD-9093-CB62083CDEDE}"/>
              </a:ext>
            </a:extLst>
          </p:cNvPr>
          <p:cNvSpPr txBox="1"/>
          <p:nvPr/>
        </p:nvSpPr>
        <p:spPr>
          <a:xfrm>
            <a:off x="4223924" y="4739002"/>
            <a:ext cx="2567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1A5A7"/>
                </a:solidFill>
                <a:latin typeface="+mj-lt"/>
              </a:rPr>
              <a:t>W5</a:t>
            </a:r>
            <a:endParaRPr lang="ru-RU" sz="14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0E7DA2-655C-4736-96C4-EAA79E15AB22}"/>
              </a:ext>
            </a:extLst>
          </p:cNvPr>
          <p:cNvSpPr txBox="1"/>
          <p:nvPr/>
        </p:nvSpPr>
        <p:spPr>
          <a:xfrm>
            <a:off x="4223923" y="6165937"/>
            <a:ext cx="2480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1A5A7"/>
                </a:solidFill>
                <a:latin typeface="+mj-lt"/>
              </a:rPr>
              <a:t>W6</a:t>
            </a:r>
            <a:endParaRPr lang="ru-RU" sz="1400" dirty="0">
              <a:solidFill>
                <a:srgbClr val="A1A5A7"/>
              </a:solidFill>
              <a:latin typeface="+mj-lt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DA7BAB6-7C78-4DF8-9ED3-0FADF6310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5" t="14990" r="16028"/>
          <a:stretch/>
        </p:blipFill>
        <p:spPr>
          <a:xfrm>
            <a:off x="0" y="2719136"/>
            <a:ext cx="3891917" cy="413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23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9888"/>
            <a:ext cx="609600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ПРОЕКТНЫЙ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ПОДХОД</a:t>
            </a:r>
          </a:p>
        </p:txBody>
      </p:sp>
      <p:sp>
        <p:nvSpPr>
          <p:cNvPr id="36" name="Text 5">
            <a:extLst>
              <a:ext uri="{FF2B5EF4-FFF2-40B4-BE49-F238E27FC236}">
                <a16:creationId xmlns:a16="http://schemas.microsoft.com/office/drawing/2014/main" id="{78A50A2D-DDF2-426E-B761-9B8F818159CD}"/>
              </a:ext>
            </a:extLst>
          </p:cNvPr>
          <p:cNvSpPr txBox="1"/>
          <p:nvPr/>
        </p:nvSpPr>
        <p:spPr>
          <a:xfrm>
            <a:off x="320673" y="1785791"/>
            <a:ext cx="3144057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Druk Text Wide Cyr (Заголовки)"/>
              </a:rPr>
              <a:t>РАСШИРЕННАЯ ГАРАНТИЯ</a:t>
            </a:r>
          </a:p>
        </p:txBody>
      </p:sp>
      <p:sp>
        <p:nvSpPr>
          <p:cNvPr id="41" name="Text 6">
            <a:extLst>
              <a:ext uri="{FF2B5EF4-FFF2-40B4-BE49-F238E27FC236}">
                <a16:creationId xmlns:a16="http://schemas.microsoft.com/office/drawing/2014/main" id="{CC5BA296-4684-4111-9668-20175A3C6F0B}"/>
              </a:ext>
            </a:extLst>
          </p:cNvPr>
          <p:cNvSpPr txBox="1"/>
          <p:nvPr/>
        </p:nvSpPr>
        <p:spPr>
          <a:xfrm>
            <a:off x="3845861" y="1785791"/>
            <a:ext cx="3037404" cy="69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ФАЙЛЫ ДЛЯ СКАЧИВАНИЯ</a:t>
            </a: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2" name="Text 7">
            <a:extLst>
              <a:ext uri="{FF2B5EF4-FFF2-40B4-BE49-F238E27FC236}">
                <a16:creationId xmlns:a16="http://schemas.microsoft.com/office/drawing/2014/main" id="{AE8C46C9-FCB0-4498-AFDA-7BC69DA125F1}"/>
              </a:ext>
            </a:extLst>
          </p:cNvPr>
          <p:cNvSpPr txBox="1"/>
          <p:nvPr/>
        </p:nvSpPr>
        <p:spPr>
          <a:xfrm>
            <a:off x="3845861" y="3962317"/>
            <a:ext cx="3323882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КОМПЛЕКСНОЕ РЕШЕНИЕ</a:t>
            </a:r>
          </a:p>
        </p:txBody>
      </p:sp>
      <p:sp>
        <p:nvSpPr>
          <p:cNvPr id="43" name="Text 5">
            <a:extLst>
              <a:ext uri="{FF2B5EF4-FFF2-40B4-BE49-F238E27FC236}">
                <a16:creationId xmlns:a16="http://schemas.microsoft.com/office/drawing/2014/main" id="{ED76BACB-D501-4A62-8794-9CC7061A1FF1}"/>
              </a:ext>
            </a:extLst>
          </p:cNvPr>
          <p:cNvSpPr txBox="1"/>
          <p:nvPr/>
        </p:nvSpPr>
        <p:spPr>
          <a:xfrm>
            <a:off x="318750" y="3962317"/>
            <a:ext cx="275284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ПОДМЕННЫЙ ФОНД</a:t>
            </a:r>
            <a:endParaRPr lang="ru-RU" sz="1200" dirty="0"/>
          </a:p>
        </p:txBody>
      </p:sp>
      <p:sp>
        <p:nvSpPr>
          <p:cNvPr id="46" name="Text 5">
            <a:extLst>
              <a:ext uri="{FF2B5EF4-FFF2-40B4-BE49-F238E27FC236}">
                <a16:creationId xmlns:a16="http://schemas.microsoft.com/office/drawing/2014/main" id="{E5605876-E6E1-4604-935C-0B7AA4E7ED36}"/>
              </a:ext>
            </a:extLst>
          </p:cNvPr>
          <p:cNvSpPr txBox="1"/>
          <p:nvPr/>
        </p:nvSpPr>
        <p:spPr>
          <a:xfrm>
            <a:off x="320674" y="2453437"/>
            <a:ext cx="2466362" cy="565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Индивидуальная гарантия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на светильники -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7 лет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. Стандартная гарантия - 5 лет.</a:t>
            </a:r>
          </a:p>
        </p:txBody>
      </p:sp>
      <p:sp>
        <p:nvSpPr>
          <p:cNvPr id="47" name="Text 6">
            <a:extLst>
              <a:ext uri="{FF2B5EF4-FFF2-40B4-BE49-F238E27FC236}">
                <a16:creationId xmlns:a16="http://schemas.microsoft.com/office/drawing/2014/main" id="{9B0C1F99-B5CB-49BF-97EC-5DCF946DAB8F}"/>
              </a:ext>
            </a:extLst>
          </p:cNvPr>
          <p:cNvSpPr txBox="1"/>
          <p:nvPr/>
        </p:nvSpPr>
        <p:spPr>
          <a:xfrm>
            <a:off x="3845861" y="2434201"/>
            <a:ext cx="2466362" cy="950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Сертификаты соответствия и файлы для проектирования в</a:t>
            </a:r>
            <a:r>
              <a:rPr lang="ru-RU" sz="1200" dirty="0"/>
              <a:t>сегда доступны для скачивания </a:t>
            </a:r>
            <a:r>
              <a:rPr lang="ru-RU" sz="1200" b="1" dirty="0"/>
              <a:t>на сайте</a:t>
            </a:r>
            <a:r>
              <a:rPr lang="ru-RU" sz="1200" dirty="0"/>
              <a:t>.</a:t>
            </a: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8" name="Text 7">
            <a:extLst>
              <a:ext uri="{FF2B5EF4-FFF2-40B4-BE49-F238E27FC236}">
                <a16:creationId xmlns:a16="http://schemas.microsoft.com/office/drawing/2014/main" id="{89ED6233-7B60-4C75-87FF-49A6E9D66CDD}"/>
              </a:ext>
            </a:extLst>
          </p:cNvPr>
          <p:cNvSpPr txBox="1"/>
          <p:nvPr/>
        </p:nvSpPr>
        <p:spPr>
          <a:xfrm>
            <a:off x="3845861" y="4605148"/>
            <a:ext cx="2841266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Произведем и поставим оборудование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для любого</a:t>
            </a:r>
            <a:b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объекта.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9" name="Text 5">
            <a:extLst>
              <a:ext uri="{FF2B5EF4-FFF2-40B4-BE49-F238E27FC236}">
                <a16:creationId xmlns:a16="http://schemas.microsoft.com/office/drawing/2014/main" id="{23041E6A-B23C-4918-BED0-4816A530A427}"/>
              </a:ext>
            </a:extLst>
          </p:cNvPr>
          <p:cNvSpPr txBox="1"/>
          <p:nvPr/>
        </p:nvSpPr>
        <p:spPr>
          <a:xfrm>
            <a:off x="318750" y="4455564"/>
            <a:ext cx="2752841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/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b="1" dirty="0"/>
              <a:t>Складской запас </a:t>
            </a:r>
            <a:r>
              <a:rPr lang="ru-RU" sz="1200" dirty="0"/>
              <a:t>готовой продукции на случай выхода оборудования из строя.</a:t>
            </a:r>
            <a:endParaRPr sz="1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6FD5DB2-5CD4-4466-88E6-3A27B1C7F3CA}"/>
              </a:ext>
            </a:extLst>
          </p:cNvPr>
          <p:cNvSpPr txBox="1">
            <a:spLocks/>
          </p:cNvSpPr>
          <p:nvPr/>
        </p:nvSpPr>
        <p:spPr>
          <a:xfrm>
            <a:off x="463549" y="370430"/>
            <a:ext cx="10946995" cy="74930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ПРОЕКТНЫЙ</a:t>
            </a:r>
            <a:br>
              <a:rPr lang="ru-RU" sz="3200" dirty="0"/>
            </a:br>
            <a:r>
              <a:rPr lang="ru-RU" sz="3200" dirty="0"/>
              <a:t>ПОДХОД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6283326"/>
            <a:ext cx="821215" cy="31432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ED29940-2090-431B-A810-9434E3CE98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091" y="0"/>
            <a:ext cx="4566909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EA0E496-2955-4051-8651-5F70162AE331}"/>
              </a:ext>
            </a:extLst>
          </p:cNvPr>
          <p:cNvSpPr txBox="1"/>
          <p:nvPr/>
        </p:nvSpPr>
        <p:spPr>
          <a:xfrm>
            <a:off x="7850263" y="260350"/>
            <a:ext cx="410554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</a:rPr>
              <a:t>Кемеровская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50118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0EBE07F-7527-4C28-BF31-044BDDFA3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4"/>
          <a:stretch/>
        </p:blipFill>
        <p:spPr>
          <a:xfrm>
            <a:off x="8327203" y="4720077"/>
            <a:ext cx="3398370" cy="126123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2C6A5A2-9BF9-47C4-A59B-96084BD305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"/>
          <a:stretch/>
        </p:blipFill>
        <p:spPr>
          <a:xfrm>
            <a:off x="4363072" y="4720077"/>
            <a:ext cx="3390885" cy="126123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E7F3D19-4C7E-4820-A08A-5F8E09BBE2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141" y="4720078"/>
            <a:ext cx="3400169" cy="126123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8CC02F6-BF3F-4EBE-8767-CF0BB43EB8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5"/>
          <a:stretch/>
        </p:blipFill>
        <p:spPr>
          <a:xfrm>
            <a:off x="8327202" y="3228582"/>
            <a:ext cx="3391964" cy="126123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226DCBD-19C8-4CA0-8FB0-505F3CB5CD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8281" y="1727972"/>
            <a:ext cx="3400170" cy="126123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E09B4B7-E5F5-4E63-BFF9-A22322F32D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0" b="-409"/>
          <a:stretch/>
        </p:blipFill>
        <p:spPr>
          <a:xfrm>
            <a:off x="4363072" y="3219790"/>
            <a:ext cx="3390885" cy="127002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BE73344-7D50-4BA5-8C3E-F7F2F65C1D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330" y="3224957"/>
            <a:ext cx="3391390" cy="126485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7BEAEC5-E01B-41B3-96C1-26BA7530D9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44" y="1727972"/>
            <a:ext cx="3411360" cy="1261231"/>
          </a:xfrm>
          <a:prstGeom prst="rect">
            <a:avLst/>
          </a:prstGeom>
        </p:spPr>
      </p:pic>
      <p:sp>
        <p:nvSpPr>
          <p:cNvPr id="35" name="Текст 25">
            <a:extLst>
              <a:ext uri="{FF2B5EF4-FFF2-40B4-BE49-F238E27FC236}">
                <a16:creationId xmlns:a16="http://schemas.microsoft.com/office/drawing/2014/main" id="{8696FC85-805B-4179-8DC9-441F855A36D1}"/>
              </a:ext>
            </a:extLst>
          </p:cNvPr>
          <p:cNvSpPr txBox="1">
            <a:spLocks/>
          </p:cNvSpPr>
          <p:nvPr/>
        </p:nvSpPr>
        <p:spPr>
          <a:xfrm>
            <a:off x="476318" y="6336978"/>
            <a:ext cx="4834942" cy="279821"/>
          </a:xfrm>
          <a:prstGeom prst="rect">
            <a:avLst/>
          </a:prstGeom>
        </p:spPr>
        <p:txBody>
          <a:bodyPr lIns="0" t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 typeface="+mj-lt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700" b="0" dirty="0">
                <a:solidFill>
                  <a:schemeClr val="accent1"/>
                </a:solidFill>
              </a:rPr>
              <a:t>Серийные и </a:t>
            </a:r>
            <a:r>
              <a:rPr lang="ru-RU" sz="1700" b="0" dirty="0" err="1">
                <a:solidFill>
                  <a:schemeClr val="accent1"/>
                </a:solidFill>
              </a:rPr>
              <a:t>кастомизированные</a:t>
            </a:r>
            <a:r>
              <a:rPr lang="ru-RU" sz="1700" b="0" dirty="0">
                <a:solidFill>
                  <a:schemeClr val="accent1"/>
                </a:solidFill>
              </a:rPr>
              <a:t> продукты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D9743BB-B54C-49D6-87E2-44B6BBB4E02D}"/>
              </a:ext>
            </a:extLst>
          </p:cNvPr>
          <p:cNvSpPr txBox="1"/>
          <p:nvPr/>
        </p:nvSpPr>
        <p:spPr>
          <a:xfrm>
            <a:off x="364418" y="5420663"/>
            <a:ext cx="351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РЕСПУБЛИКА ТАТАРСТАН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1BD99CE-2D03-4266-88F9-C84D37955B3C}"/>
              </a:ext>
            </a:extLst>
          </p:cNvPr>
          <p:cNvSpPr txBox="1"/>
          <p:nvPr/>
        </p:nvSpPr>
        <p:spPr>
          <a:xfrm>
            <a:off x="4265775" y="4212626"/>
            <a:ext cx="349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БЕЛОРЕЦК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4A2473-4F3F-4841-935A-8FEDEDE52842}"/>
              </a:ext>
            </a:extLst>
          </p:cNvPr>
          <p:cNvSpPr txBox="1"/>
          <p:nvPr/>
        </p:nvSpPr>
        <p:spPr>
          <a:xfrm>
            <a:off x="364418" y="4212626"/>
            <a:ext cx="351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НИЖНЕКАМСК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3DCD0BA-7DE2-4B16-B3D2-B41B2A63E8D7}"/>
              </a:ext>
            </a:extLst>
          </p:cNvPr>
          <p:cNvSpPr txBox="1"/>
          <p:nvPr/>
        </p:nvSpPr>
        <p:spPr>
          <a:xfrm>
            <a:off x="8230352" y="4212626"/>
            <a:ext cx="34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НОВОСИБИРСК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6591394-7C74-48BB-BBDF-3BD5BE6E196D}"/>
              </a:ext>
            </a:extLst>
          </p:cNvPr>
          <p:cNvSpPr txBox="1"/>
          <p:nvPr/>
        </p:nvSpPr>
        <p:spPr>
          <a:xfrm>
            <a:off x="4265775" y="5420662"/>
            <a:ext cx="3499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ИРКУТСКАЯ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ОБЛАСТЬ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930E7C6-B407-4B72-A3E2-992FBE5AB683}"/>
              </a:ext>
            </a:extLst>
          </p:cNvPr>
          <p:cNvSpPr txBox="1"/>
          <p:nvPr/>
        </p:nvSpPr>
        <p:spPr>
          <a:xfrm>
            <a:off x="8243678" y="5420661"/>
            <a:ext cx="349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ОРЛОВСКАЯ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ОБЛАСТЬ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51D41664-0CE8-40E0-BE33-82D722526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49" y="370430"/>
            <a:ext cx="10946995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ОБЪЕКТЫ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 ВСЕЙ РОССИИ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8047100-8393-4559-8F44-7D8962C726B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626" y="1727972"/>
            <a:ext cx="3389838" cy="12612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C7A9C1C-7216-4EA4-B2E1-0E12BB05D43A}"/>
              </a:ext>
            </a:extLst>
          </p:cNvPr>
          <p:cNvSpPr txBox="1"/>
          <p:nvPr/>
        </p:nvSpPr>
        <p:spPr>
          <a:xfrm>
            <a:off x="4265775" y="2712015"/>
            <a:ext cx="349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КАЗАНЬ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8598C3-ABA7-4650-9A40-8098A00FB544}"/>
              </a:ext>
            </a:extLst>
          </p:cNvPr>
          <p:cNvSpPr txBox="1"/>
          <p:nvPr/>
        </p:nvSpPr>
        <p:spPr>
          <a:xfrm>
            <a:off x="364418" y="2712015"/>
            <a:ext cx="351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МОСКВА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7B63D4-8928-47F9-BB43-D03FEE7A2BE5}"/>
              </a:ext>
            </a:extLst>
          </p:cNvPr>
          <p:cNvSpPr txBox="1"/>
          <p:nvPr/>
        </p:nvSpPr>
        <p:spPr>
          <a:xfrm>
            <a:off x="8230352" y="2712015"/>
            <a:ext cx="34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chemeClr val="bg1"/>
                </a:solidFill>
              </a:rPr>
              <a:t>КИНГИССЕП</a:t>
            </a:r>
          </a:p>
        </p:txBody>
      </p:sp>
    </p:spTree>
    <p:extLst>
      <p:ext uri="{BB962C8B-B14F-4D97-AF65-F5344CB8AC3E}">
        <p14:creationId xmlns:p14="http://schemas.microsoft.com/office/powerpoint/2010/main" val="3426192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6E4A2A-8DC9-43E6-9BBE-2549C4658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18" y="6164545"/>
            <a:ext cx="4119870" cy="3468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C0E14D-4A33-4745-BB83-FDC16C59114F}"/>
              </a:ext>
            </a:extLst>
          </p:cNvPr>
          <p:cNvSpPr/>
          <p:nvPr/>
        </p:nvSpPr>
        <p:spPr>
          <a:xfrm>
            <a:off x="5378824" y="1987211"/>
            <a:ext cx="6813176" cy="1332595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C4D54-208E-4DBB-89FD-749F26081432}"/>
              </a:ext>
            </a:extLst>
          </p:cNvPr>
          <p:cNvSpPr txBox="1"/>
          <p:nvPr/>
        </p:nvSpPr>
        <p:spPr>
          <a:xfrm>
            <a:off x="5582205" y="2421403"/>
            <a:ext cx="658035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ПОДПИСЫВАЙТЕСЬ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70BE7-72DF-4B59-B17F-DA69BFC63664}"/>
              </a:ext>
            </a:extLst>
          </p:cNvPr>
          <p:cNvSpPr txBox="1"/>
          <p:nvPr/>
        </p:nvSpPr>
        <p:spPr>
          <a:xfrm>
            <a:off x="5582205" y="3675605"/>
            <a:ext cx="586124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БУДЬТЕ В КУРСЕ СОБЫТИЙ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54695F5-84C0-4E3E-A6CD-ED270B177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8" t="10886" r="9718" b="11110"/>
          <a:stretch/>
        </p:blipFill>
        <p:spPr>
          <a:xfrm>
            <a:off x="1439015" y="1987211"/>
            <a:ext cx="2694333" cy="2608729"/>
          </a:xfrm>
          <a:prstGeom prst="rect">
            <a:avLst/>
          </a:prstGeom>
        </p:spPr>
      </p:pic>
      <p:sp>
        <p:nvSpPr>
          <p:cNvPr id="38" name="Текст 3">
            <a:extLst>
              <a:ext uri="{FF2B5EF4-FFF2-40B4-BE49-F238E27FC236}">
                <a16:creationId xmlns:a16="http://schemas.microsoft.com/office/drawing/2014/main" id="{EAF1CBDA-4287-4010-A459-5DA90106DD10}"/>
              </a:ext>
            </a:extLst>
          </p:cNvPr>
          <p:cNvSpPr txBox="1">
            <a:spLocks/>
          </p:cNvSpPr>
          <p:nvPr/>
        </p:nvSpPr>
        <p:spPr>
          <a:xfrm>
            <a:off x="1439015" y="4785022"/>
            <a:ext cx="2694333" cy="60249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TELEGRAM-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КАНАЛ</a:t>
            </a:r>
            <a:endParaRPr lang="en-US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LEDEL 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И</a:t>
            </a: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 FEREKS</a:t>
            </a:r>
            <a:endParaRPr lang="ru-RU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FCA9C03B-F695-4961-920F-5A98D163855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pPr>
              <a:lnSpc>
                <a:spcPct val="100000"/>
              </a:lnSpc>
            </a:pPr>
            <a:r>
              <a:rPr lang="ru-RU" sz="3200" b="0" dirty="0"/>
              <a:t>НОВОСТИ, НОВИНКИ</a:t>
            </a:r>
            <a:br>
              <a:rPr lang="ru-RU" sz="3200" b="0" dirty="0"/>
            </a:br>
            <a:r>
              <a:rPr lang="ru-RU" sz="3200" b="0" dirty="0"/>
              <a:t>И АКЦИИ</a:t>
            </a:r>
          </a:p>
        </p:txBody>
      </p:sp>
    </p:spTree>
    <p:extLst>
      <p:ext uri="{BB962C8B-B14F-4D97-AF65-F5344CB8AC3E}">
        <p14:creationId xmlns:p14="http://schemas.microsoft.com/office/powerpoint/2010/main" val="2178713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ХОЛДИНГ КОМПЛЕКСНЫХ РЕШЕНИЙ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21771-3DE1-4E20-8458-4958679B6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1831506"/>
            <a:ext cx="1023234" cy="3925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2118AF-E182-4337-A59B-9B4A5D797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2675438"/>
            <a:ext cx="1027883" cy="592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A42DFB-5E08-4287-A4E7-0722E3C39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4739164"/>
            <a:ext cx="1023235" cy="576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8B81D9-72A3-4C8D-868C-D9FDEAD68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3776464"/>
            <a:ext cx="1703382" cy="3797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68E123-23E4-4755-925A-7EBCC39FD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5767027"/>
            <a:ext cx="1530219" cy="307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B01B75-7DA7-4556-AD16-7B58FF1B63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3719062"/>
            <a:ext cx="1023432" cy="5687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38EBCC-CE55-464D-9276-9AC94AFB8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1888412"/>
            <a:ext cx="1496070" cy="2787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C713BC-419C-4A3C-8DA7-8F068F6919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2832438"/>
            <a:ext cx="1763368" cy="278765"/>
          </a:xfrm>
          <a:prstGeom prst="rect">
            <a:avLst/>
          </a:prstGeom>
        </p:spPr>
      </p:pic>
      <p:sp>
        <p:nvSpPr>
          <p:cNvPr id="20" name="Текст 6">
            <a:extLst>
              <a:ext uri="{FF2B5EF4-FFF2-40B4-BE49-F238E27FC236}">
                <a16:creationId xmlns:a16="http://schemas.microsoft.com/office/drawing/2014/main" id="{8E50A989-C3EF-4D7E-B951-C56C84D967B8}"/>
              </a:ext>
            </a:extLst>
          </p:cNvPr>
          <p:cNvSpPr txBox="1">
            <a:spLocks/>
          </p:cNvSpPr>
          <p:nvPr/>
        </p:nvSpPr>
        <p:spPr>
          <a:xfrm>
            <a:off x="8632866" y="1668698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Профессиональные решения для освещения и управления светом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D62C3F99-A727-4DDF-844A-DC5E0A6BC18B}"/>
              </a:ext>
            </a:extLst>
          </p:cNvPr>
          <p:cNvSpPr txBox="1">
            <a:spLocks/>
          </p:cNvSpPr>
          <p:nvPr/>
        </p:nvSpPr>
        <p:spPr>
          <a:xfrm>
            <a:off x="8632866" y="262990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Стандарт современного светодиодного освещения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88B8EFD7-D6A9-43B5-9B39-7F5B967087E2}"/>
              </a:ext>
            </a:extLst>
          </p:cNvPr>
          <p:cNvSpPr txBox="1">
            <a:spLocks/>
          </p:cNvSpPr>
          <p:nvPr/>
        </p:nvSpPr>
        <p:spPr>
          <a:xfrm>
            <a:off x="8632866" y="364433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освещения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IoT 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платформа для управления внутренним и наружным освещением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F1057517-63F8-4A2D-A5D2-3708DFFE460E}"/>
              </a:ext>
            </a:extLst>
          </p:cNvPr>
          <p:cNvSpPr txBox="1">
            <a:spLocks/>
          </p:cNvSpPr>
          <p:nvPr/>
        </p:nvSpPr>
        <p:spPr>
          <a:xfrm>
            <a:off x="2318243" y="1670362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Электротехника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 и системы прокладки кабеля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99123B5-52B7-4E11-8CAD-D40D39DDEF7D}"/>
              </a:ext>
            </a:extLst>
          </p:cNvPr>
          <p:cNvSpPr txBox="1">
            <a:spLocks/>
          </p:cNvSpPr>
          <p:nvPr/>
        </p:nvSpPr>
        <p:spPr>
          <a:xfrm>
            <a:off x="2318243" y="2630396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Телеком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Кабельная продукция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телекоммуникационные шкафы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Текст 6">
            <a:extLst>
              <a:ext uri="{FF2B5EF4-FFF2-40B4-BE49-F238E27FC236}">
                <a16:creationId xmlns:a16="http://schemas.microsoft.com/office/drawing/2014/main" id="{18BB4877-40BE-4559-9C75-DB5F02E4CB40}"/>
              </a:ext>
            </a:extLst>
          </p:cNvPr>
          <p:cNvSpPr txBox="1">
            <a:spLocks/>
          </p:cNvSpPr>
          <p:nvPr/>
        </p:nvSpPr>
        <p:spPr>
          <a:xfrm>
            <a:off x="2318243" y="3644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Программные продукты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Экосистема программных компонентов для автоматизации 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Текст 6">
            <a:extLst>
              <a:ext uri="{FF2B5EF4-FFF2-40B4-BE49-F238E27FC236}">
                <a16:creationId xmlns:a16="http://schemas.microsoft.com/office/drawing/2014/main" id="{28323134-AEC4-4DD0-8DAD-ACFAA5E12AD8}"/>
              </a:ext>
            </a:extLst>
          </p:cNvPr>
          <p:cNvSpPr txBox="1">
            <a:spLocks/>
          </p:cNvSpPr>
          <p:nvPr/>
        </p:nvSpPr>
        <p:spPr>
          <a:xfrm>
            <a:off x="2318243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производства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Комплекс оборудования для эффективного управления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37781178-DD12-4071-A041-984D5CF11421}"/>
              </a:ext>
            </a:extLst>
          </p:cNvPr>
          <p:cNvSpPr txBox="1">
            <a:spLocks/>
          </p:cNvSpPr>
          <p:nvPr/>
        </p:nvSpPr>
        <p:spPr>
          <a:xfrm>
            <a:off x="2318242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Силовые автоматические выключатели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низковольтная аппаратура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E710C77-08BB-480D-881A-CFF4D9AC4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4939441"/>
            <a:ext cx="2053259" cy="2273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A75E90-C4F6-4662-ACD3-701E1B3BB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5780226"/>
            <a:ext cx="1294964" cy="278765"/>
          </a:xfrm>
          <a:prstGeom prst="rect">
            <a:avLst/>
          </a:prstGeom>
        </p:spPr>
      </p:pic>
      <p:sp>
        <p:nvSpPr>
          <p:cNvPr id="32" name="Текст 6">
            <a:extLst>
              <a:ext uri="{FF2B5EF4-FFF2-40B4-BE49-F238E27FC236}">
                <a16:creationId xmlns:a16="http://schemas.microsoft.com/office/drawing/2014/main" id="{1066B0C4-F00D-4568-8D7E-60A09772CA03}"/>
              </a:ext>
            </a:extLst>
          </p:cNvPr>
          <p:cNvSpPr txBox="1">
            <a:spLocks/>
          </p:cNvSpPr>
          <p:nvPr/>
        </p:nvSpPr>
        <p:spPr>
          <a:xfrm>
            <a:off x="8632866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Инвестиционные проекты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 Энергосбережение через механизм государственно-частного партнерства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8CEB91BF-62FC-443F-B2D4-06556045F051}"/>
              </a:ext>
            </a:extLst>
          </p:cNvPr>
          <p:cNvSpPr txBox="1">
            <a:spLocks/>
          </p:cNvSpPr>
          <p:nvPr/>
        </p:nvSpPr>
        <p:spPr>
          <a:xfrm>
            <a:off x="8632866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Потолки и стеновые панели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Проектирование и производство  решений из листового металла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53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2400" dirty="0"/>
              <a:t>РЕШЕНИЕ </a:t>
            </a:r>
            <a:r>
              <a:rPr lang="en-US" sz="2400" dirty="0"/>
              <a:t>IEK GROUP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bg1"/>
                </a:solidFill>
              </a:rPr>
              <a:t>ДЛЯ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ОБЩЕСТВЕННЫХ ПРОСТРАНСТВ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16F37D6-7D43-40F2-9C4C-8E330E705E6E}"/>
              </a:ext>
            </a:extLst>
          </p:cNvPr>
          <p:cNvSpPr/>
          <p:nvPr/>
        </p:nvSpPr>
        <p:spPr>
          <a:xfrm>
            <a:off x="559328" y="1400994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FAB518F-E488-47AB-80EC-3AB1ADA08C90}"/>
              </a:ext>
            </a:extLst>
          </p:cNvPr>
          <p:cNvSpPr/>
          <p:nvPr/>
        </p:nvSpPr>
        <p:spPr>
          <a:xfrm>
            <a:off x="1942718" y="1545353"/>
            <a:ext cx="1616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ОСВЕЩЕНИЕ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CAD72D0-CC08-4960-B897-E692EDEDC1FD}"/>
              </a:ext>
            </a:extLst>
          </p:cNvPr>
          <p:cNvSpPr/>
          <p:nvPr/>
        </p:nvSpPr>
        <p:spPr>
          <a:xfrm>
            <a:off x="559328" y="2866675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3230CD-1453-40D7-B124-B817DBD3C71D}"/>
              </a:ext>
            </a:extLst>
          </p:cNvPr>
          <p:cNvSpPr txBox="1"/>
          <p:nvPr/>
        </p:nvSpPr>
        <p:spPr>
          <a:xfrm>
            <a:off x="1057275" y="2082257"/>
            <a:ext cx="2501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</a:t>
            </a:r>
            <a:r>
              <a:rPr lang="ru-RU" sz="1100" dirty="0" err="1"/>
              <a:t>ветильники</a:t>
            </a:r>
            <a:br>
              <a:rPr lang="en-US" sz="1100" dirty="0"/>
            </a:br>
            <a:r>
              <a:rPr lang="ru-RU" sz="1100" dirty="0"/>
              <a:t>для городской среды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D1E8025-E3F3-44B2-9711-6E1A53ED63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2720956"/>
            <a:ext cx="969675" cy="998765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D3F5224-FD80-4E5D-BACE-EA928C3CDEE6}"/>
              </a:ext>
            </a:extLst>
          </p:cNvPr>
          <p:cNvSpPr/>
          <p:nvPr/>
        </p:nvSpPr>
        <p:spPr>
          <a:xfrm>
            <a:off x="1418783" y="2880235"/>
            <a:ext cx="2140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/>
              <a:t>ЩИТОВОЕ </a:t>
            </a:r>
          </a:p>
          <a:p>
            <a:pPr algn="r"/>
            <a:r>
              <a:rPr lang="ru-RU" sz="1600" b="1" dirty="0"/>
              <a:t>ОБОРУДОВАНИЕ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CD1E44C-A87E-45C2-984E-433567365A3D}"/>
              </a:ext>
            </a:extLst>
          </p:cNvPr>
          <p:cNvSpPr txBox="1"/>
          <p:nvPr/>
        </p:nvSpPr>
        <p:spPr>
          <a:xfrm>
            <a:off x="1362095" y="3414584"/>
            <a:ext cx="219677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оболочки </a:t>
            </a:r>
            <a:br>
              <a:rPr lang="ru-RU" sz="1100" dirty="0"/>
            </a:br>
            <a:r>
              <a:rPr lang="ru-RU" sz="1100" dirty="0"/>
              <a:t>для электрических щитов и щитов управления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2913DD-E691-4A73-9BC9-839D851DC2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7" t="1579" r="24946" b="72964"/>
          <a:stretch/>
        </p:blipFill>
        <p:spPr>
          <a:xfrm>
            <a:off x="559328" y="1428115"/>
            <a:ext cx="1358741" cy="1158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2F205F-BD90-4461-A245-10B9F1CFD9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" r="21017" b="11074"/>
          <a:stretch/>
        </p:blipFill>
        <p:spPr>
          <a:xfrm>
            <a:off x="3768007" y="1883907"/>
            <a:ext cx="8423993" cy="497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203AA7-E4EF-448C-811E-775EE911F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36" y="3125812"/>
            <a:ext cx="3370427" cy="16753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5969C34-AB9A-417E-8D86-771E50945F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2108" y="3125812"/>
            <a:ext cx="3370427" cy="16753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273FE7D-7C01-4643-9606-CEACB4D93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35" y="5003980"/>
            <a:ext cx="3365995" cy="16753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BC64E0A-8C2C-446C-AB09-F317D81394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1509" y="5003980"/>
            <a:ext cx="3381025" cy="16753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69BA69-218B-49AC-B509-8D35EED2B4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734" y="1247644"/>
            <a:ext cx="3365995" cy="16753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194508-F872-4D8B-A1A7-1AECC42599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1509" y="1245969"/>
            <a:ext cx="3381025" cy="167532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50337" y="1648255"/>
            <a:ext cx="6126865" cy="698500"/>
          </a:xfrm>
        </p:spPr>
        <p:txBody>
          <a:bodyPr/>
          <a:lstStyle/>
          <a:p>
            <a:pPr marL="0" indent="0">
              <a:buNone/>
            </a:pPr>
            <a:r>
              <a:rPr lang="ru-RU" sz="2800" b="0" dirty="0"/>
              <a:t>ПАРК ИМ. УРИЦКОГО</a:t>
            </a:r>
            <a:endParaRPr lang="en-US" sz="2800" b="0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НАДЕЖНЫЕ РЕШЕНИЯ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416194-7B12-49BF-8CDA-540BBE71F24E}"/>
              </a:ext>
            </a:extLst>
          </p:cNvPr>
          <p:cNvSpPr txBox="1"/>
          <p:nvPr/>
        </p:nvSpPr>
        <p:spPr>
          <a:xfrm rot="16200000">
            <a:off x="6277814" y="5580030"/>
            <a:ext cx="1553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alpha val="60000"/>
                  </a:schemeClr>
                </a:solidFill>
                <a:latin typeface="+mj-lt"/>
              </a:rPr>
              <a:t>2016</a:t>
            </a:r>
          </a:p>
        </p:txBody>
      </p:sp>
      <p:sp>
        <p:nvSpPr>
          <p:cNvPr id="34" name="Текст 19">
            <a:extLst>
              <a:ext uri="{FF2B5EF4-FFF2-40B4-BE49-F238E27FC236}">
                <a16:creationId xmlns:a16="http://schemas.microsoft.com/office/drawing/2014/main" id="{419E6404-F60D-4B8D-8B39-3852B228D0F3}"/>
              </a:ext>
            </a:extLst>
          </p:cNvPr>
          <p:cNvSpPr txBox="1">
            <a:spLocks/>
          </p:cNvSpPr>
          <p:nvPr/>
        </p:nvSpPr>
        <p:spPr>
          <a:xfrm>
            <a:off x="9024779" y="1648254"/>
            <a:ext cx="2529046" cy="625243"/>
          </a:xfrm>
          <a:prstGeom prst="rect">
            <a:avLst/>
          </a:prstGeom>
        </p:spPr>
        <p:txBody>
          <a:bodyPr lIns="72000" tIns="180000" r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200" b="1" kern="1200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/>
              <a:t>г. Казань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:a16="http://schemas.microsoft.com/office/drawing/2014/main" id="{238F3B58-0DAC-4D2C-BF2B-CCF07A74F1B1}"/>
              </a:ext>
            </a:extLst>
          </p:cNvPr>
          <p:cNvSpPr txBox="1">
            <a:spLocks/>
          </p:cNvSpPr>
          <p:nvPr/>
        </p:nvSpPr>
        <p:spPr>
          <a:xfrm>
            <a:off x="7535951" y="2799782"/>
            <a:ext cx="3881349" cy="60261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LEDEL</a:t>
            </a:r>
            <a:b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L-STREET PREMIUM</a:t>
            </a:r>
            <a:br>
              <a:rPr lang="en-US" sz="16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ru-RU" sz="16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50" name="Объект 49">
            <a:extLst>
              <a:ext uri="{FF2B5EF4-FFF2-40B4-BE49-F238E27FC236}">
                <a16:creationId xmlns:a16="http://schemas.microsoft.com/office/drawing/2014/main" id="{D8487AD7-33D6-4C7E-B06E-0D94774E90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66922" y="5446392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8" name="CorelDRAW" r:id="rId9" imgW="1364362" imgH="1365885" progId="CorelDraw.Graphic.23">
                  <p:embed/>
                </p:oleObj>
              </mc:Choice>
              <mc:Fallback>
                <p:oleObj name="CorelDRAW" r:id="rId9" imgW="1364362" imgH="1365885" progId="CorelDraw.Graphic.23">
                  <p:embed/>
                  <p:pic>
                    <p:nvPicPr>
                      <p:cNvPr id="50" name="Объект 49">
                        <a:extLst>
                          <a:ext uri="{FF2B5EF4-FFF2-40B4-BE49-F238E27FC236}">
                            <a16:creationId xmlns:a16="http://schemas.microsoft.com/office/drawing/2014/main" id="{D8487AD7-33D6-4C7E-B06E-0D94774E9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66922" y="5446392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Объект 50">
            <a:extLst>
              <a:ext uri="{FF2B5EF4-FFF2-40B4-BE49-F238E27FC236}">
                <a16:creationId xmlns:a16="http://schemas.microsoft.com/office/drawing/2014/main" id="{9CEB9AEF-403B-4D04-B435-8155BF1580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17560" y="5446391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9" name="CorelDRAW" r:id="rId11" imgW="1364362" imgH="1365885" progId="CorelDraw.Graphic.23">
                  <p:embed/>
                </p:oleObj>
              </mc:Choice>
              <mc:Fallback>
                <p:oleObj name="CorelDRAW" r:id="rId11" imgW="1364362" imgH="1365885" progId="CorelDraw.Graphic.23">
                  <p:embed/>
                  <p:pic>
                    <p:nvPicPr>
                      <p:cNvPr id="51" name="Объект 50">
                        <a:extLst>
                          <a:ext uri="{FF2B5EF4-FFF2-40B4-BE49-F238E27FC236}">
                            <a16:creationId xmlns:a16="http://schemas.microsoft.com/office/drawing/2014/main" id="{9CEB9AEF-403B-4D04-B435-8155BF1580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217560" y="5446391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 2">
            <a:extLst>
              <a:ext uri="{FF2B5EF4-FFF2-40B4-BE49-F238E27FC236}">
                <a16:creationId xmlns:a16="http://schemas.microsoft.com/office/drawing/2014/main" id="{60DD51AA-578A-4D61-B5DF-4AEA6D59BECC}"/>
              </a:ext>
            </a:extLst>
          </p:cNvPr>
          <p:cNvSpPr txBox="1"/>
          <p:nvPr/>
        </p:nvSpPr>
        <p:spPr>
          <a:xfrm>
            <a:off x="9704805" y="6049500"/>
            <a:ext cx="1721776" cy="526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40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00К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цветовая </a:t>
            </a:r>
            <a:br>
              <a:rPr lang="en-US" sz="1050" dirty="0"/>
            </a:br>
            <a:r>
              <a:rPr lang="ru-RU" sz="1050" dirty="0"/>
              <a:t>температура</a:t>
            </a:r>
            <a:endParaRPr sz="1050" dirty="0"/>
          </a:p>
        </p:txBody>
      </p:sp>
      <p:sp>
        <p:nvSpPr>
          <p:cNvPr id="54" name="Text 2">
            <a:extLst>
              <a:ext uri="{FF2B5EF4-FFF2-40B4-BE49-F238E27FC236}">
                <a16:creationId xmlns:a16="http://schemas.microsoft.com/office/drawing/2014/main" id="{73D1FC34-452B-426B-B111-FC9A6793E8E8}"/>
              </a:ext>
            </a:extLst>
          </p:cNvPr>
          <p:cNvSpPr txBox="1"/>
          <p:nvPr/>
        </p:nvSpPr>
        <p:spPr>
          <a:xfrm>
            <a:off x="8054167" y="5449322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32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55" name="Text 2">
            <a:extLst>
              <a:ext uri="{FF2B5EF4-FFF2-40B4-BE49-F238E27FC236}">
                <a16:creationId xmlns:a16="http://schemas.microsoft.com/office/drawing/2014/main" id="{8E82255F-FE11-413B-9535-7B5F8CC2A2D2}"/>
              </a:ext>
            </a:extLst>
          </p:cNvPr>
          <p:cNvSpPr txBox="1"/>
          <p:nvPr/>
        </p:nvSpPr>
        <p:spPr>
          <a:xfrm>
            <a:off x="9704805" y="5446392"/>
            <a:ext cx="1094022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Ш</a:t>
            </a: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8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DB488A7-D14B-4B4D-B6C6-B23C65C2BA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560" y="6046569"/>
            <a:ext cx="380430" cy="3804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90D50F-6EF6-4E2E-A9FA-F39BE31872E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105465" flipH="1">
            <a:off x="9580818" y="3959333"/>
            <a:ext cx="4464632" cy="1683396"/>
          </a:xfrm>
          <a:prstGeom prst="rect">
            <a:avLst/>
          </a:prstGeom>
        </p:spPr>
      </p:pic>
      <p:sp>
        <p:nvSpPr>
          <p:cNvPr id="58" name="Стрелка: шеврон 57">
            <a:extLst>
              <a:ext uri="{FF2B5EF4-FFF2-40B4-BE49-F238E27FC236}">
                <a16:creationId xmlns:a16="http://schemas.microsoft.com/office/drawing/2014/main" id="{F92D7CB0-29A6-429D-B510-EC563BD7BCF8}"/>
              </a:ext>
            </a:extLst>
          </p:cNvPr>
          <p:cNvSpPr/>
          <p:nvPr/>
        </p:nvSpPr>
        <p:spPr>
          <a:xfrm>
            <a:off x="7902613" y="3669726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9" name="Текст 10">
            <a:extLst>
              <a:ext uri="{FF2B5EF4-FFF2-40B4-BE49-F238E27FC236}">
                <a16:creationId xmlns:a16="http://schemas.microsoft.com/office/drawing/2014/main" id="{47E094E8-6F80-4B48-B08F-A72185BA3D58}"/>
              </a:ext>
            </a:extLst>
          </p:cNvPr>
          <p:cNvSpPr txBox="1">
            <a:spLocks/>
          </p:cNvSpPr>
          <p:nvPr/>
        </p:nvSpPr>
        <p:spPr>
          <a:xfrm>
            <a:off x="7545384" y="3805506"/>
            <a:ext cx="1626179" cy="587026"/>
          </a:xfrm>
          <a:prstGeom prst="rect">
            <a:avLst/>
          </a:prstGeom>
          <a:noFill/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ОТ 1</a:t>
            </a:r>
            <a:r>
              <a:rPr lang="en-US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65</a:t>
            </a: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В</a:t>
            </a:r>
            <a:b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ДО </a:t>
            </a:r>
            <a:r>
              <a:rPr lang="en-US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380</a:t>
            </a:r>
            <a:r>
              <a:rPr lang="ru-RU" sz="1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В</a:t>
            </a:r>
          </a:p>
        </p:txBody>
      </p:sp>
      <p:sp>
        <p:nvSpPr>
          <p:cNvPr id="60" name="Стрелка: шеврон 59">
            <a:extLst>
              <a:ext uri="{FF2B5EF4-FFF2-40B4-BE49-F238E27FC236}">
                <a16:creationId xmlns:a16="http://schemas.microsoft.com/office/drawing/2014/main" id="{81222652-B34D-4655-ABD8-7D097C4D862C}"/>
              </a:ext>
            </a:extLst>
          </p:cNvPr>
          <p:cNvSpPr/>
          <p:nvPr/>
        </p:nvSpPr>
        <p:spPr>
          <a:xfrm>
            <a:off x="8807339" y="3669725"/>
            <a:ext cx="801112" cy="858585"/>
          </a:xfrm>
          <a:prstGeom prst="chevr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1" name="Текст 10">
            <a:extLst>
              <a:ext uri="{FF2B5EF4-FFF2-40B4-BE49-F238E27FC236}">
                <a16:creationId xmlns:a16="http://schemas.microsoft.com/office/drawing/2014/main" id="{80973939-702F-441C-ACCF-44971AE7598D}"/>
              </a:ext>
            </a:extLst>
          </p:cNvPr>
          <p:cNvSpPr txBox="1">
            <a:spLocks/>
          </p:cNvSpPr>
          <p:nvPr/>
        </p:nvSpPr>
        <p:spPr>
          <a:xfrm>
            <a:off x="9275177" y="3642164"/>
            <a:ext cx="1915451" cy="32668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05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ДИАПАЗОН НАПРЯЖЕНИЯ</a:t>
            </a:r>
            <a:r>
              <a:rPr lang="en-US" sz="105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, AC</a:t>
            </a:r>
            <a:endParaRPr lang="ru-RU" sz="105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2" name="Текст 10">
            <a:extLst>
              <a:ext uri="{FF2B5EF4-FFF2-40B4-BE49-F238E27FC236}">
                <a16:creationId xmlns:a16="http://schemas.microsoft.com/office/drawing/2014/main" id="{39AE274C-96B4-4776-83C9-A9CF70AA180D}"/>
              </a:ext>
            </a:extLst>
          </p:cNvPr>
          <p:cNvSpPr txBox="1">
            <a:spLocks/>
          </p:cNvSpPr>
          <p:nvPr/>
        </p:nvSpPr>
        <p:spPr>
          <a:xfrm>
            <a:off x="7561178" y="4996081"/>
            <a:ext cx="1646717" cy="22763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НА ОБЪЕКТЕ: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0E65E9E-5C28-4969-A4D3-6DE9611CDF8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915" y="6049940"/>
            <a:ext cx="383395" cy="380873"/>
          </a:xfrm>
          <a:prstGeom prst="rect">
            <a:avLst/>
          </a:prstGeom>
        </p:spPr>
      </p:pic>
      <p:sp>
        <p:nvSpPr>
          <p:cNvPr id="64" name="Text 2">
            <a:extLst>
              <a:ext uri="{FF2B5EF4-FFF2-40B4-BE49-F238E27FC236}">
                <a16:creationId xmlns:a16="http://schemas.microsoft.com/office/drawing/2014/main" id="{8EE477E7-1327-47E6-9E36-C230692EF5C5}"/>
              </a:ext>
            </a:extLst>
          </p:cNvPr>
          <p:cNvSpPr txBox="1"/>
          <p:nvPr/>
        </p:nvSpPr>
        <p:spPr>
          <a:xfrm>
            <a:off x="8078122" y="6046569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7</a:t>
            </a: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4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 err="1"/>
              <a:t>светоточки</a:t>
            </a: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2465172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1A3791-251D-430A-9F9E-CE603B1F9A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7494" y="3679073"/>
            <a:ext cx="2924506" cy="3178926"/>
          </a:xfrm>
          <a:prstGeom prst="rect">
            <a:avLst/>
          </a:prstGeom>
        </p:spPr>
      </p:pic>
      <p:pic>
        <p:nvPicPr>
          <p:cNvPr id="14" name="object 5">
            <a:extLst>
              <a:ext uri="{FF2B5EF4-FFF2-40B4-BE49-F238E27FC236}">
                <a16:creationId xmlns:a16="http://schemas.microsoft.com/office/drawing/2014/main" id="{F774FB32-EB13-470A-B950-733916563CA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271236"/>
            <a:ext cx="2255801" cy="5586763"/>
          </a:xfrm>
          <a:prstGeom prst="rect">
            <a:avLst/>
          </a:prstGeom>
        </p:spPr>
      </p:pic>
      <p:pic>
        <p:nvPicPr>
          <p:cNvPr id="23" name="object 6">
            <a:extLst>
              <a:ext uri="{FF2B5EF4-FFF2-40B4-BE49-F238E27FC236}">
                <a16:creationId xmlns:a16="http://schemas.microsoft.com/office/drawing/2014/main" id="{41C579F4-7759-488A-8C7E-78FD86261F3A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044" y="1271236"/>
            <a:ext cx="2247899" cy="5586764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id="{5A40E070-B648-4066-86E1-1CA87AA98520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44" y="1271236"/>
            <a:ext cx="2258854" cy="5586764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9751" y="1559354"/>
            <a:ext cx="6260107" cy="841365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b="0" dirty="0"/>
              <a:t>СПОРТПЛОЩАДКА В ЦПКИО ИМ. МАЯКОВСКОГО</a:t>
            </a:r>
            <a:endParaRPr lang="ru-RU" sz="2200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20100" y="1700931"/>
            <a:ext cx="2984500" cy="51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г. Екатеринбург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РЕАЛИЗОВАННЫЙ ПРОЕКТ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ED6306A-C101-4420-AA89-7603663CE70F}"/>
              </a:ext>
            </a:extLst>
          </p:cNvPr>
          <p:cNvSpPr txBox="1">
            <a:spLocks/>
          </p:cNvSpPr>
          <p:nvPr/>
        </p:nvSpPr>
        <p:spPr>
          <a:xfrm>
            <a:off x="7586233" y="2667559"/>
            <a:ext cx="3668253" cy="511368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FEREKS</a:t>
            </a:r>
            <a:r>
              <a:rPr lang="ru-RU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8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FSP</a:t>
            </a:r>
            <a:endParaRPr lang="ru-RU" sz="28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BC863FFD-35C1-49EC-9322-02D9CC5DD772}"/>
              </a:ext>
            </a:extLst>
          </p:cNvPr>
          <p:cNvSpPr txBox="1">
            <a:spLocks/>
          </p:cNvSpPr>
          <p:nvPr/>
        </p:nvSpPr>
        <p:spPr>
          <a:xfrm>
            <a:off x="7586233" y="3241986"/>
            <a:ext cx="3668252" cy="57121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Парковый светильник</a:t>
            </a:r>
            <a:b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600" dirty="0">
                <a:ea typeface="Open Sans Light" panose="020B0306030504020204" pitchFamily="34" charset="0"/>
                <a:cs typeface="Open Sans Light" panose="020B0306030504020204" pitchFamily="34" charset="0"/>
              </a:rPr>
              <a:t>с антивандальной оптикой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FD076973-D464-4A36-B264-1EF8C6F5812F}"/>
              </a:ext>
            </a:extLst>
          </p:cNvPr>
          <p:cNvSpPr txBox="1">
            <a:spLocks/>
          </p:cNvSpPr>
          <p:nvPr/>
        </p:nvSpPr>
        <p:spPr>
          <a:xfrm>
            <a:off x="7586233" y="3893613"/>
            <a:ext cx="1646717" cy="22763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НА ОБЪЕКТЕ:</a:t>
            </a:r>
          </a:p>
        </p:txBody>
      </p:sp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8CAE81F5-F724-47D9-B7DC-1AE318E8E5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7088" y="4324130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2" name="CorelDRAW" r:id="rId8" imgW="1364362" imgH="1365885" progId="CorelDraw.Graphic.23">
                  <p:embed/>
                </p:oleObj>
              </mc:Choice>
              <mc:Fallback>
                <p:oleObj name="CorelDRAW" r:id="rId8" imgW="1364362" imgH="1365885" progId="CorelDraw.Graphic.23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8CAE81F5-F724-47D9-B7DC-1AE318E8E5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97088" y="4324130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2">
            <a:extLst>
              <a:ext uri="{FF2B5EF4-FFF2-40B4-BE49-F238E27FC236}">
                <a16:creationId xmlns:a16="http://schemas.microsoft.com/office/drawing/2014/main" id="{0DE30769-BEDC-44DC-81E0-D159A7622DBE}"/>
              </a:ext>
            </a:extLst>
          </p:cNvPr>
          <p:cNvSpPr txBox="1"/>
          <p:nvPr/>
        </p:nvSpPr>
        <p:spPr>
          <a:xfrm>
            <a:off x="8084333" y="4327060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80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35" name="Text 2">
            <a:extLst>
              <a:ext uri="{FF2B5EF4-FFF2-40B4-BE49-F238E27FC236}">
                <a16:creationId xmlns:a16="http://schemas.microsoft.com/office/drawing/2014/main" id="{31E92CD9-B6CC-43D0-9290-F45D5A1F8A8D}"/>
              </a:ext>
            </a:extLst>
          </p:cNvPr>
          <p:cNvSpPr txBox="1"/>
          <p:nvPr/>
        </p:nvSpPr>
        <p:spPr>
          <a:xfrm>
            <a:off x="8113797" y="4956089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W6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825A178-324C-4A4C-BFC2-FEC74865AE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6240" y="6175303"/>
            <a:ext cx="380431" cy="380431"/>
          </a:xfrm>
          <a:prstGeom prst="rect">
            <a:avLst/>
          </a:prstGeom>
        </p:spPr>
      </p:pic>
      <p:sp>
        <p:nvSpPr>
          <p:cNvPr id="39" name="Text 2">
            <a:extLst>
              <a:ext uri="{FF2B5EF4-FFF2-40B4-BE49-F238E27FC236}">
                <a16:creationId xmlns:a16="http://schemas.microsoft.com/office/drawing/2014/main" id="{17C15C99-44E3-4B2A-ABB7-84E0FCA89197}"/>
              </a:ext>
            </a:extLst>
          </p:cNvPr>
          <p:cNvSpPr txBox="1"/>
          <p:nvPr/>
        </p:nvSpPr>
        <p:spPr>
          <a:xfrm>
            <a:off x="10053023" y="6171931"/>
            <a:ext cx="850169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 лет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гарантия</a:t>
            </a:r>
            <a:endParaRPr sz="1050" dirty="0"/>
          </a:p>
        </p:txBody>
      </p:sp>
      <p:graphicFrame>
        <p:nvGraphicFramePr>
          <p:cNvPr id="40" name="Объект 39">
            <a:extLst>
              <a:ext uri="{FF2B5EF4-FFF2-40B4-BE49-F238E27FC236}">
                <a16:creationId xmlns:a16="http://schemas.microsoft.com/office/drawing/2014/main" id="{70CD90DE-ACA2-4C3A-A2FE-B6C34A5AF6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7015" y="4956089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3" name="CorelDRAW" r:id="rId11" imgW="1364362" imgH="1365885" progId="CorelDraw.Graphic.23">
                  <p:embed/>
                </p:oleObj>
              </mc:Choice>
              <mc:Fallback>
                <p:oleObj name="CorelDRAW" r:id="rId11" imgW="1364362" imgH="1365885" progId="CorelDraw.Graphic.23">
                  <p:embed/>
                  <p:pic>
                    <p:nvPicPr>
                      <p:cNvPr id="40" name="Объект 39">
                        <a:extLst>
                          <a:ext uri="{FF2B5EF4-FFF2-40B4-BE49-F238E27FC236}">
                            <a16:creationId xmlns:a16="http://schemas.microsoft.com/office/drawing/2014/main" id="{70CD90DE-ACA2-4C3A-A2FE-B6C34A5AF6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597015" y="4956089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2">
            <a:extLst>
              <a:ext uri="{FF2B5EF4-FFF2-40B4-BE49-F238E27FC236}">
                <a16:creationId xmlns:a16="http://schemas.microsoft.com/office/drawing/2014/main" id="{1585075F-ACBB-40DB-AB89-E685C18A7F53}"/>
              </a:ext>
            </a:extLst>
          </p:cNvPr>
          <p:cNvSpPr txBox="1"/>
          <p:nvPr/>
        </p:nvSpPr>
        <p:spPr>
          <a:xfrm>
            <a:off x="8109987" y="5589295"/>
            <a:ext cx="1642123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30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00К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цветовая температура</a:t>
            </a:r>
            <a:endParaRPr sz="1050" dirty="0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B83E459-A3FC-4AE5-BADB-6A657D44E4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014" y="5589719"/>
            <a:ext cx="380430" cy="38043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63C8B8-D7D8-4C34-A2A9-94A1851E7C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014" y="6171777"/>
            <a:ext cx="383395" cy="380873"/>
          </a:xfrm>
          <a:prstGeom prst="rect">
            <a:avLst/>
          </a:prstGeom>
        </p:spPr>
      </p:pic>
      <p:sp>
        <p:nvSpPr>
          <p:cNvPr id="44" name="Text 2">
            <a:extLst>
              <a:ext uri="{FF2B5EF4-FFF2-40B4-BE49-F238E27FC236}">
                <a16:creationId xmlns:a16="http://schemas.microsoft.com/office/drawing/2014/main" id="{3B650E8F-1083-4459-BB43-30C4B03E221A}"/>
              </a:ext>
            </a:extLst>
          </p:cNvPr>
          <p:cNvSpPr txBox="1"/>
          <p:nvPr/>
        </p:nvSpPr>
        <p:spPr>
          <a:xfrm>
            <a:off x="8113221" y="6168406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6 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м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высота опоры</a:t>
            </a: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3148123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Текст 2">
            <a:extLst>
              <a:ext uri="{FF2B5EF4-FFF2-40B4-BE49-F238E27FC236}">
                <a16:creationId xmlns:a16="http://schemas.microsoft.com/office/drawing/2014/main" id="{63D6414A-90E2-4DD1-B28E-120E880CDBB9}"/>
              </a:ext>
            </a:extLst>
          </p:cNvPr>
          <p:cNvSpPr txBox="1">
            <a:spLocks/>
          </p:cNvSpPr>
          <p:nvPr/>
        </p:nvSpPr>
        <p:spPr>
          <a:xfrm>
            <a:off x="258871" y="1504801"/>
            <a:ext cx="2555103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L-PARK PILLAR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4B4B7727-3460-4D7E-8C7B-DF27B353DF00}"/>
              </a:ext>
            </a:extLst>
          </p:cNvPr>
          <p:cNvSpPr txBox="1">
            <a:spLocks/>
          </p:cNvSpPr>
          <p:nvPr/>
        </p:nvSpPr>
        <p:spPr>
          <a:xfrm>
            <a:off x="2233996" y="2391803"/>
            <a:ext cx="2555103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FLS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6F464864-E9B5-4368-AC52-31C28EF7BEAC}"/>
              </a:ext>
            </a:extLst>
          </p:cNvPr>
          <p:cNvSpPr txBox="1">
            <a:spLocks/>
          </p:cNvSpPr>
          <p:nvPr/>
        </p:nvSpPr>
        <p:spPr>
          <a:xfrm>
            <a:off x="1686481" y="5191796"/>
            <a:ext cx="2555103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FSP</a:t>
            </a: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B3397372-8D89-4382-ABF6-09572797B271}"/>
              </a:ext>
            </a:extLst>
          </p:cNvPr>
          <p:cNvSpPr txBox="1">
            <a:spLocks/>
          </p:cNvSpPr>
          <p:nvPr/>
        </p:nvSpPr>
        <p:spPr>
          <a:xfrm>
            <a:off x="258871" y="3868303"/>
            <a:ext cx="2555103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L-LINE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0AE0B86-1344-4AE4-B1D2-AD03CA4FF7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" r="21017" b="11074"/>
          <a:stretch/>
        </p:blipFill>
        <p:spPr>
          <a:xfrm>
            <a:off x="3768007" y="1883907"/>
            <a:ext cx="8423993" cy="497409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11E04AE-6C40-4DDE-BBA0-FC7CC88CA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369" y="5484974"/>
            <a:ext cx="802060" cy="1267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/>
              <a:t>РЕШЕНИЯ </a:t>
            </a:r>
            <a:r>
              <a:rPr lang="ru-RU" sz="2800" dirty="0">
                <a:solidFill>
                  <a:schemeClr val="bg1"/>
                </a:solidFill>
              </a:rPr>
              <a:t>ДЛЯ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БЛАГОУСТРОЙСТВА</a:t>
            </a:r>
          </a:p>
        </p:txBody>
      </p: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162C0EA5-4606-4BC7-9A13-BCCEE5B62760}"/>
              </a:ext>
            </a:extLst>
          </p:cNvPr>
          <p:cNvCxnSpPr>
            <a:cxnSpLocks/>
          </p:cNvCxnSpPr>
          <p:nvPr/>
        </p:nvCxnSpPr>
        <p:spPr>
          <a:xfrm>
            <a:off x="2159669" y="1883907"/>
            <a:ext cx="9108406" cy="1923910"/>
          </a:xfrm>
          <a:prstGeom prst="bentConnector3">
            <a:avLst>
              <a:gd name="adj1" fmla="val 99882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3720B33-8B3E-4853-AB01-05B23D67F7F0}"/>
              </a:ext>
            </a:extLst>
          </p:cNvPr>
          <p:cNvCxnSpPr>
            <a:cxnSpLocks/>
          </p:cNvCxnSpPr>
          <p:nvPr/>
        </p:nvCxnSpPr>
        <p:spPr>
          <a:xfrm>
            <a:off x="3947088" y="2713665"/>
            <a:ext cx="3852165" cy="1009537"/>
          </a:xfrm>
          <a:prstGeom prst="bentConnector3">
            <a:avLst>
              <a:gd name="adj1" fmla="val 99700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19DB5D1-EB02-422E-9285-0CE42AABADBC}"/>
              </a:ext>
            </a:extLst>
          </p:cNvPr>
          <p:cNvCxnSpPr>
            <a:cxnSpLocks/>
          </p:cNvCxnSpPr>
          <p:nvPr/>
        </p:nvCxnSpPr>
        <p:spPr>
          <a:xfrm flipV="1">
            <a:off x="2501933" y="4157891"/>
            <a:ext cx="4451317" cy="490309"/>
          </a:xfrm>
          <a:prstGeom prst="bentConnector3">
            <a:avLst>
              <a:gd name="adj1" fmla="val 99858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9" name="Соединитель: уступ 88">
            <a:extLst>
              <a:ext uri="{FF2B5EF4-FFF2-40B4-BE49-F238E27FC236}">
                <a16:creationId xmlns:a16="http://schemas.microsoft.com/office/drawing/2014/main" id="{F5BDB915-ECA1-4CF4-B725-61EC9007B7E8}"/>
              </a:ext>
            </a:extLst>
          </p:cNvPr>
          <p:cNvCxnSpPr>
            <a:cxnSpLocks/>
          </p:cNvCxnSpPr>
          <p:nvPr/>
        </p:nvCxnSpPr>
        <p:spPr>
          <a:xfrm flipV="1">
            <a:off x="3947088" y="5251704"/>
            <a:ext cx="5399985" cy="972318"/>
          </a:xfrm>
          <a:prstGeom prst="bentConnector3">
            <a:avLst>
              <a:gd name="adj1" fmla="val 100095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7" name="Текст 2">
            <a:extLst>
              <a:ext uri="{FF2B5EF4-FFF2-40B4-BE49-F238E27FC236}">
                <a16:creationId xmlns:a16="http://schemas.microsoft.com/office/drawing/2014/main" id="{A69CA854-54C7-41A0-AF40-977D84E90F26}"/>
              </a:ext>
            </a:extLst>
          </p:cNvPr>
          <p:cNvSpPr txBox="1">
            <a:spLocks/>
          </p:cNvSpPr>
          <p:nvPr/>
        </p:nvSpPr>
        <p:spPr>
          <a:xfrm>
            <a:off x="2501933" y="1591964"/>
            <a:ext cx="2343056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пешеходная зона</a:t>
            </a:r>
            <a:endParaRPr lang="en-US" sz="1600" b="0" dirty="0"/>
          </a:p>
        </p:txBody>
      </p:sp>
      <p:sp>
        <p:nvSpPr>
          <p:cNvPr id="98" name="Текст 2">
            <a:extLst>
              <a:ext uri="{FF2B5EF4-FFF2-40B4-BE49-F238E27FC236}">
                <a16:creationId xmlns:a16="http://schemas.microsoft.com/office/drawing/2014/main" id="{3E8669AE-A4AD-4E70-9209-4F10C4CD4C0F}"/>
              </a:ext>
            </a:extLst>
          </p:cNvPr>
          <p:cNvSpPr txBox="1">
            <a:spLocks/>
          </p:cNvSpPr>
          <p:nvPr/>
        </p:nvSpPr>
        <p:spPr>
          <a:xfrm>
            <a:off x="3940947" y="2446729"/>
            <a:ext cx="2555103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светильники на опоре</a:t>
            </a:r>
            <a:endParaRPr lang="en-US" sz="1600" b="0" dirty="0"/>
          </a:p>
        </p:txBody>
      </p:sp>
      <p:sp>
        <p:nvSpPr>
          <p:cNvPr id="99" name="Текст 2">
            <a:extLst>
              <a:ext uri="{FF2B5EF4-FFF2-40B4-BE49-F238E27FC236}">
                <a16:creationId xmlns:a16="http://schemas.microsoft.com/office/drawing/2014/main" id="{52A11E6C-E2E5-4411-BC12-45BADED19188}"/>
              </a:ext>
            </a:extLst>
          </p:cNvPr>
          <p:cNvSpPr txBox="1">
            <a:spLocks/>
          </p:cNvSpPr>
          <p:nvPr/>
        </p:nvSpPr>
        <p:spPr>
          <a:xfrm>
            <a:off x="2501933" y="4357456"/>
            <a:ext cx="3273776" cy="29573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архитектурная подсветка</a:t>
            </a:r>
            <a:endParaRPr lang="en-US" sz="1600" b="0" dirty="0"/>
          </a:p>
        </p:txBody>
      </p:sp>
      <p:sp>
        <p:nvSpPr>
          <p:cNvPr id="100" name="Текст 2">
            <a:extLst>
              <a:ext uri="{FF2B5EF4-FFF2-40B4-BE49-F238E27FC236}">
                <a16:creationId xmlns:a16="http://schemas.microsoft.com/office/drawing/2014/main" id="{C3CD3948-DFBA-4B59-AFF9-3D50F44C4EAE}"/>
              </a:ext>
            </a:extLst>
          </p:cNvPr>
          <p:cNvSpPr txBox="1">
            <a:spLocks/>
          </p:cNvSpPr>
          <p:nvPr/>
        </p:nvSpPr>
        <p:spPr>
          <a:xfrm>
            <a:off x="3932944" y="5909714"/>
            <a:ext cx="2913526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спортивная площадка</a:t>
            </a:r>
            <a:endParaRPr lang="en-US" sz="1600" b="0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451CE64-8E47-419E-A439-BAC03D983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986" y="2710134"/>
            <a:ext cx="802060" cy="12679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F928A5F-A14F-4607-AD93-0053927B07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253" y="526412"/>
            <a:ext cx="2296158" cy="1933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1B228C1-BBE6-4598-8884-47C9EBFC5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58" y="1794798"/>
            <a:ext cx="740368" cy="1379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23ABAA0-C164-415B-A168-D729828D73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41" t="24262" r="47731" b="45906"/>
          <a:stretch/>
        </p:blipFill>
        <p:spPr>
          <a:xfrm>
            <a:off x="1230741" y="1794798"/>
            <a:ext cx="297851" cy="1229387"/>
          </a:xfrm>
          <a:prstGeom prst="rect">
            <a:avLst/>
          </a:prstGeom>
          <a:effectLst/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72450C0-98BC-447B-AF51-87CE81126F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7" t="1579" r="24946" b="72964"/>
          <a:stretch/>
        </p:blipFill>
        <p:spPr>
          <a:xfrm flipH="1">
            <a:off x="2580428" y="5246950"/>
            <a:ext cx="1283878" cy="109828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0E930B5-25E2-4323-9A5B-219A60AA4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58" y="4158300"/>
            <a:ext cx="740368" cy="1379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A57C1E-9768-4E37-9E3C-85DEFDE1E6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72" y="3908634"/>
            <a:ext cx="1576892" cy="88700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692E892-6A42-4CB3-AAD5-2673F290111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5" t="13265" r="39715" b="30413"/>
          <a:stretch/>
        </p:blipFill>
        <p:spPr>
          <a:xfrm rot="2196450">
            <a:off x="2995703" y="2674787"/>
            <a:ext cx="629705" cy="100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87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26">
            <a:extLst>
              <a:ext uri="{FF2B5EF4-FFF2-40B4-BE49-F238E27FC236}">
                <a16:creationId xmlns:a16="http://schemas.microsoft.com/office/drawing/2014/main" id="{7DDB5C55-DCCC-4CF7-80AD-4AED73D4EC18}"/>
              </a:ext>
            </a:extLst>
          </p:cNvPr>
          <p:cNvSpPr/>
          <p:nvPr/>
        </p:nvSpPr>
        <p:spPr>
          <a:xfrm>
            <a:off x="354459" y="4085405"/>
            <a:ext cx="1225773" cy="1241148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747AA3-ECAC-459D-BA10-31580C2075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374" y="5378727"/>
            <a:ext cx="1228022" cy="1229487"/>
          </a:xfrm>
          <a:prstGeom prst="rect">
            <a:avLst/>
          </a:prstGeom>
        </p:spPr>
      </p:pic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67F60045-0EFE-4D89-A12B-4C398CC995D5}"/>
              </a:ext>
            </a:extLst>
          </p:cNvPr>
          <p:cNvSpPr/>
          <p:nvPr/>
        </p:nvSpPr>
        <p:spPr>
          <a:xfrm>
            <a:off x="8227595" y="1282725"/>
            <a:ext cx="3964405" cy="18957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64D83F1B-81FF-45C7-9872-43C705E94694}"/>
              </a:ext>
            </a:extLst>
          </p:cNvPr>
          <p:cNvSpPr/>
          <p:nvPr/>
        </p:nvSpPr>
        <p:spPr>
          <a:xfrm>
            <a:off x="4113798" y="1282725"/>
            <a:ext cx="3964405" cy="18957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9868B0C-AB57-415B-A07D-4F856AE425BD}"/>
              </a:ext>
            </a:extLst>
          </p:cNvPr>
          <p:cNvGrpSpPr/>
          <p:nvPr/>
        </p:nvGrpSpPr>
        <p:grpSpPr>
          <a:xfrm>
            <a:off x="4230609" y="1282725"/>
            <a:ext cx="3644831" cy="1701692"/>
            <a:chOff x="4230609" y="2266805"/>
            <a:chExt cx="3644831" cy="1701692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EFCBC8C-E28A-4AF7-808D-57D38EA2E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5412" y="3239247"/>
              <a:ext cx="2060028" cy="72925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2E878E9-638C-4A77-AFB4-94FB737AD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30609" y="2266805"/>
              <a:ext cx="2678191" cy="1700703"/>
            </a:xfrm>
            <a:prstGeom prst="rect">
              <a:avLst/>
            </a:prstGeom>
          </p:spPr>
        </p:pic>
      </p:grp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25FE911A-4E66-4ADE-8C5E-B45E5FA4C640}"/>
              </a:ext>
            </a:extLst>
          </p:cNvPr>
          <p:cNvSpPr/>
          <p:nvPr/>
        </p:nvSpPr>
        <p:spPr>
          <a:xfrm>
            <a:off x="1" y="1282725"/>
            <a:ext cx="3964405" cy="18957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A92EA2-3C7F-48D7-92D2-33751E7B9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409" y="2001083"/>
            <a:ext cx="1881172" cy="9499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CC5D80-7B58-45AB-A2F1-F1DC2A43C6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77" y="1523601"/>
            <a:ext cx="2085134" cy="1459594"/>
          </a:xfrm>
          <a:prstGeom prst="rect">
            <a:avLst/>
          </a:prstGeom>
        </p:spPr>
      </p:pic>
      <p:sp>
        <p:nvSpPr>
          <p:cNvPr id="42" name="Заголовок 17">
            <a:extLst>
              <a:ext uri="{FF2B5EF4-FFF2-40B4-BE49-F238E27FC236}">
                <a16:creationId xmlns:a16="http://schemas.microsoft.com/office/drawing/2014/main" id="{A14BDEFE-E154-47EC-83D1-8CDA9EBC5595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200" dirty="0">
                <a:solidFill>
                  <a:schemeClr val="accent1"/>
                </a:solidFill>
              </a:rPr>
              <a:t>ПРОЕКТНЫЕ РЕШЕНИЯ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9F6C522-9D60-43E1-A714-BD76E58F9C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660" y="1616384"/>
            <a:ext cx="3644831" cy="136681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34BED48-FF50-4CAB-9385-BE7AF821708C}"/>
              </a:ext>
            </a:extLst>
          </p:cNvPr>
          <p:cNvSpPr txBox="1"/>
          <p:nvPr/>
        </p:nvSpPr>
        <p:spPr>
          <a:xfrm>
            <a:off x="334963" y="3339682"/>
            <a:ext cx="3629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ПРИЛЕГАЮЩИЕ ТЕРРИТОРИИ И ОХРАННЫЕ ПЕРИМЕТРЫ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6967289-5395-48B5-B7BB-003F4C936DBF}"/>
              </a:ext>
            </a:extLst>
          </p:cNvPr>
          <p:cNvSpPr txBox="1"/>
          <p:nvPr/>
        </p:nvSpPr>
        <p:spPr>
          <a:xfrm>
            <a:off x="4292212" y="3339682"/>
            <a:ext cx="3783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ПЕШЕХОДНЫЕ ЗОНЫ</a:t>
            </a:r>
            <a:br>
              <a:rPr lang="ru-RU" sz="1200" dirty="0">
                <a:latin typeface="+mj-lt"/>
              </a:rPr>
            </a:br>
            <a:r>
              <a:rPr lang="ru-RU" sz="1200" dirty="0">
                <a:latin typeface="+mj-lt"/>
              </a:rPr>
              <a:t>И ПАРКИ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9EF276-0DE1-45FD-A95B-5CECA3E2AFD8}"/>
              </a:ext>
            </a:extLst>
          </p:cNvPr>
          <p:cNvSpPr txBox="1"/>
          <p:nvPr/>
        </p:nvSpPr>
        <p:spPr>
          <a:xfrm>
            <a:off x="8401717" y="3339682"/>
            <a:ext cx="3455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СВЕТИЛЬНИКИ СОВМЕЩЕННЫЕ</a:t>
            </a:r>
            <a:br>
              <a:rPr lang="ru-RU" sz="1200" dirty="0">
                <a:latin typeface="+mj-lt"/>
              </a:rPr>
            </a:br>
            <a:r>
              <a:rPr lang="ru-RU" sz="1200" dirty="0">
                <a:latin typeface="+mj-lt"/>
              </a:rPr>
              <a:t>С ОПОРОЙ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33309EB-7466-4145-995E-0808E4D06B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8457" y="4079815"/>
            <a:ext cx="1226548" cy="127762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F6FF3ED-B536-4CCC-AF39-7C5696104B23}"/>
              </a:ext>
            </a:extLst>
          </p:cNvPr>
          <p:cNvSpPr txBox="1"/>
          <p:nvPr/>
        </p:nvSpPr>
        <p:spPr>
          <a:xfrm>
            <a:off x="1762747" y="4890493"/>
            <a:ext cx="2948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A5A7"/>
                </a:solidFill>
                <a:latin typeface="+mj-lt"/>
              </a:rPr>
              <a:t>WA 130x60°</a:t>
            </a:r>
            <a:endParaRPr lang="ru-RU" sz="16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C434F93-3675-45D1-BBBA-D41AD3CFB945}"/>
              </a:ext>
            </a:extLst>
          </p:cNvPr>
          <p:cNvSpPr txBox="1"/>
          <p:nvPr/>
        </p:nvSpPr>
        <p:spPr>
          <a:xfrm>
            <a:off x="354459" y="6168687"/>
            <a:ext cx="2167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A1A5A7"/>
                </a:solidFill>
                <a:latin typeface="+mj-lt"/>
              </a:rPr>
              <a:t>К15-Ш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B06F49B-FBB0-4F60-BBEE-74B63360801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5413" y="4076763"/>
            <a:ext cx="1219308" cy="123105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2DC9BDE9-A3CF-4B10-BEE4-4F1FF4E15DE7}"/>
              </a:ext>
            </a:extLst>
          </p:cNvPr>
          <p:cNvSpPr txBox="1"/>
          <p:nvPr/>
        </p:nvSpPr>
        <p:spPr>
          <a:xfrm>
            <a:off x="5815412" y="4900175"/>
            <a:ext cx="866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A5A7"/>
                </a:solidFill>
                <a:latin typeface="+mj-lt"/>
              </a:rPr>
              <a:t>C</a:t>
            </a:r>
            <a:endParaRPr lang="ru-RU" sz="1600" dirty="0">
              <a:solidFill>
                <a:srgbClr val="A1A5A7"/>
              </a:solidFill>
              <a:latin typeface="+mj-lt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769A54B-F24B-4BFD-BA87-D8E3E9A587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94" y="4054513"/>
            <a:ext cx="1284329" cy="1272039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9A8E648-4841-453A-A3A8-9902459B6ED7}"/>
              </a:ext>
            </a:extLst>
          </p:cNvPr>
          <p:cNvSpPr txBox="1"/>
          <p:nvPr/>
        </p:nvSpPr>
        <p:spPr>
          <a:xfrm>
            <a:off x="8449495" y="4886155"/>
            <a:ext cx="1183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A1A5A7"/>
                </a:solidFill>
                <a:latin typeface="+mj-lt"/>
              </a:rPr>
              <a:t>Ш9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557C3DEE-DED4-441D-99A5-5B25F6E79B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4900" y="4054505"/>
            <a:ext cx="1247748" cy="127205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491464D-CF1E-4B95-8C56-D156A4541EB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3378" y="5357443"/>
            <a:ext cx="1310445" cy="127205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BF944533-D974-4110-9652-53DBD19E25F3}"/>
              </a:ext>
            </a:extLst>
          </p:cNvPr>
          <p:cNvSpPr txBox="1"/>
          <p:nvPr/>
        </p:nvSpPr>
        <p:spPr>
          <a:xfrm>
            <a:off x="8454694" y="6227527"/>
            <a:ext cx="2333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A1A5A7"/>
                </a:solidFill>
                <a:latin typeface="+mj-lt"/>
              </a:rPr>
              <a:t>Ш9 60+60 Вт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EB25E33-45A2-40E3-A42A-60635273202A}"/>
              </a:ext>
            </a:extLst>
          </p:cNvPr>
          <p:cNvSpPr txBox="1"/>
          <p:nvPr/>
        </p:nvSpPr>
        <p:spPr>
          <a:xfrm>
            <a:off x="9872447" y="4887294"/>
            <a:ext cx="2333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A1A5A7"/>
                </a:solidFill>
                <a:latin typeface="+mj-lt"/>
              </a:rPr>
              <a:t>Ш9 30+60 Вт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95C4DE-F687-49FF-922A-B206E55D7BD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338" y="4080381"/>
            <a:ext cx="1231050" cy="12310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CA4FB8-FCF2-4FEA-B157-83B57DCF78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338" y="5377164"/>
            <a:ext cx="1231050" cy="123105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C5CB521A-B508-44E2-81F5-7BFAB0974837}"/>
              </a:ext>
            </a:extLst>
          </p:cNvPr>
          <p:cNvSpPr txBox="1"/>
          <p:nvPr/>
        </p:nvSpPr>
        <p:spPr>
          <a:xfrm>
            <a:off x="4393345" y="4891059"/>
            <a:ext cx="866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A5A7"/>
                </a:solidFill>
                <a:latin typeface="+mj-lt"/>
              </a:rPr>
              <a:t>C</a:t>
            </a:r>
            <a:endParaRPr lang="ru-RU" sz="16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688F142-56E6-4A66-BC13-D3D4E2A9A64E}"/>
              </a:ext>
            </a:extLst>
          </p:cNvPr>
          <p:cNvSpPr txBox="1"/>
          <p:nvPr/>
        </p:nvSpPr>
        <p:spPr>
          <a:xfrm>
            <a:off x="4399078" y="6187842"/>
            <a:ext cx="1231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A1A5A7"/>
                </a:solidFill>
                <a:latin typeface="+mj-lt"/>
              </a:rPr>
              <a:t>Д</a:t>
            </a:r>
            <a:r>
              <a:rPr lang="en-US" sz="1600" dirty="0">
                <a:solidFill>
                  <a:srgbClr val="A1A5A7"/>
                </a:solidFill>
                <a:latin typeface="+mj-lt"/>
              </a:rPr>
              <a:t>110</a:t>
            </a:r>
            <a:endParaRPr lang="ru-RU" sz="1600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1F3AED3-CBAB-43C4-B2E9-B63268950F2A}"/>
              </a:ext>
            </a:extLst>
          </p:cNvPr>
          <p:cNvSpPr txBox="1"/>
          <p:nvPr/>
        </p:nvSpPr>
        <p:spPr>
          <a:xfrm>
            <a:off x="358070" y="4886155"/>
            <a:ext cx="866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A1A5A7"/>
                </a:solidFill>
                <a:latin typeface="+mj-lt"/>
              </a:rPr>
              <a:t>Д</a:t>
            </a:r>
          </a:p>
        </p:txBody>
      </p:sp>
    </p:spTree>
    <p:extLst>
      <p:ext uri="{BB962C8B-B14F-4D97-AF65-F5344CB8AC3E}">
        <p14:creationId xmlns:p14="http://schemas.microsoft.com/office/powerpoint/2010/main" val="1688781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>
                <a:solidFill>
                  <a:schemeClr val="accent2"/>
                </a:solidFill>
              </a:rPr>
              <a:t>3 </a:t>
            </a:r>
            <a:r>
              <a:rPr lang="ru-RU" sz="2800" dirty="0">
                <a:solidFill>
                  <a:schemeClr val="accent2"/>
                </a:solidFill>
              </a:rPr>
              <a:t>РЕШЕНИЯ </a:t>
            </a:r>
            <a:r>
              <a:rPr lang="ru-RU" sz="2800" dirty="0">
                <a:solidFill>
                  <a:schemeClr val="bg1"/>
                </a:solidFill>
              </a:rPr>
              <a:t>ДЛЯ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БЛАГОУСТРОЙСТВА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8CB9D0FC-556B-4C85-AD7C-419EF59DA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881414"/>
              </p:ext>
            </p:extLst>
          </p:nvPr>
        </p:nvGraphicFramePr>
        <p:xfrm>
          <a:off x="550862" y="3223495"/>
          <a:ext cx="6764279" cy="286933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680592">
                  <a:extLst>
                    <a:ext uri="{9D8B030D-6E8A-4147-A177-3AD203B41FA5}">
                      <a16:colId xmlns:a16="http://schemas.microsoft.com/office/drawing/2014/main" val="469730892"/>
                    </a:ext>
                  </a:extLst>
                </a:gridCol>
                <a:gridCol w="1697620">
                  <a:extLst>
                    <a:ext uri="{9D8B030D-6E8A-4147-A177-3AD203B41FA5}">
                      <a16:colId xmlns:a16="http://schemas.microsoft.com/office/drawing/2014/main" val="2647339665"/>
                    </a:ext>
                  </a:extLst>
                </a:gridCol>
                <a:gridCol w="1715975">
                  <a:extLst>
                    <a:ext uri="{9D8B030D-6E8A-4147-A177-3AD203B41FA5}">
                      <a16:colId xmlns:a16="http://schemas.microsoft.com/office/drawing/2014/main" val="147678930"/>
                    </a:ext>
                  </a:extLst>
                </a:gridCol>
                <a:gridCol w="1670092">
                  <a:extLst>
                    <a:ext uri="{9D8B030D-6E8A-4147-A177-3AD203B41FA5}">
                      <a16:colId xmlns:a16="http://schemas.microsoft.com/office/drawing/2014/main" val="131063394"/>
                    </a:ext>
                  </a:extLst>
                </a:gridCol>
              </a:tblGrid>
              <a:tr h="54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Мощность,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Вт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20 - 40</a:t>
                      </a:r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35 - 60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810602"/>
                  </a:ext>
                </a:extLst>
              </a:tr>
              <a:tr h="6598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Световой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поток, лм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1500 - 5500</a:t>
                      </a:r>
                      <a:endParaRPr lang="ru-RU" sz="1400" b="0" i="0" u="none" strike="noStrike" baseline="0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52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 -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90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00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2791 - 10490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421766"/>
                  </a:ext>
                </a:extLst>
              </a:tr>
              <a:tr h="5484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52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КСС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baseline="0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C</a:t>
                      </a:r>
                      <a:endParaRPr lang="ru-RU" sz="1400" b="0" i="0" u="none" strike="noStrike" baseline="0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WA, 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Ш4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WA,</a:t>
                      </a:r>
                      <a:b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pl-P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W5, W6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34780"/>
                  </a:ext>
                </a:extLst>
              </a:tr>
              <a:tr h="5655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Световая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отдача, лм/Вт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 130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329508"/>
                  </a:ext>
                </a:extLst>
              </a:tr>
              <a:tr h="4710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Степень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защиты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IP66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283380"/>
                  </a:ext>
                </a:extLst>
              </a:tr>
            </a:tbl>
          </a:graphicData>
        </a:graphic>
      </p:graphicFrame>
      <p:sp>
        <p:nvSpPr>
          <p:cNvPr id="62" name="Текст 2">
            <a:extLst>
              <a:ext uri="{FF2B5EF4-FFF2-40B4-BE49-F238E27FC236}">
                <a16:creationId xmlns:a16="http://schemas.microsoft.com/office/drawing/2014/main" id="{61D119F6-DFE8-42A5-87B5-46A2B5B740D5}"/>
              </a:ext>
            </a:extLst>
          </p:cNvPr>
          <p:cNvSpPr txBox="1">
            <a:spLocks/>
          </p:cNvSpPr>
          <p:nvPr/>
        </p:nvSpPr>
        <p:spPr>
          <a:xfrm>
            <a:off x="2243138" y="2085430"/>
            <a:ext cx="1401629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l-park pillar</a:t>
            </a:r>
            <a:endParaRPr lang="ru-RU" sz="1600" b="0" dirty="0"/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84831DCF-9F01-4DDC-81D6-7847C98A7B9E}"/>
              </a:ext>
            </a:extLst>
          </p:cNvPr>
          <p:cNvSpPr txBox="1">
            <a:spLocks/>
          </p:cNvSpPr>
          <p:nvPr/>
        </p:nvSpPr>
        <p:spPr>
          <a:xfrm>
            <a:off x="3975273" y="2085430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fls</a:t>
            </a:r>
            <a:endParaRPr lang="ru-RU" sz="1600" b="0" dirty="0"/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9F4E0BC7-7F3F-4202-8968-D0B35AC033D2}"/>
              </a:ext>
            </a:extLst>
          </p:cNvPr>
          <p:cNvSpPr txBox="1">
            <a:spLocks/>
          </p:cNvSpPr>
          <p:nvPr/>
        </p:nvSpPr>
        <p:spPr>
          <a:xfrm>
            <a:off x="5763604" y="2085430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fsp</a:t>
            </a:r>
            <a:endParaRPr lang="ru-RU" sz="1600" b="0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61303D1-7CC8-488F-B1A1-80723D467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687" y="1903206"/>
            <a:ext cx="1068320" cy="16888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10B85355-64AF-49C1-A30A-33CC658347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389" y="1903206"/>
            <a:ext cx="1068320" cy="1688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A6611CF-B465-4C52-A91C-0437CF7A0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917" y="1899897"/>
            <a:ext cx="992818" cy="18499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C2E3CC7-C395-4378-A2EE-36F7DEE791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41" t="24262" r="47731" b="45906"/>
          <a:stretch/>
        </p:blipFill>
        <p:spPr>
          <a:xfrm>
            <a:off x="3430081" y="1820999"/>
            <a:ext cx="297851" cy="1229387"/>
          </a:xfrm>
          <a:prstGeom prst="rect">
            <a:avLst/>
          </a:prstGeom>
          <a:effectLst/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FFAFF44-D7BE-45B8-9E2C-B40F1B3F60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7" t="1578" r="24946" b="69926"/>
          <a:stretch/>
        </p:blipFill>
        <p:spPr>
          <a:xfrm flipH="1">
            <a:off x="6401743" y="1820999"/>
            <a:ext cx="1283878" cy="122938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6218FF7-37CF-4C39-A0D5-5A51C7EFD9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5" t="13265" r="39715" b="30413"/>
          <a:stretch/>
        </p:blipFill>
        <p:spPr>
          <a:xfrm rot="2196450">
            <a:off x="4704265" y="1992841"/>
            <a:ext cx="629705" cy="1000274"/>
          </a:xfrm>
          <a:prstGeom prst="rect">
            <a:avLst/>
          </a:prstGeom>
        </p:spPr>
      </p:pic>
      <p:pic>
        <p:nvPicPr>
          <p:cNvPr id="14" name="object 6">
            <a:extLst>
              <a:ext uri="{FF2B5EF4-FFF2-40B4-BE49-F238E27FC236}">
                <a16:creationId xmlns:a16="http://schemas.microsoft.com/office/drawing/2014/main" id="{9D1F9078-E8BB-4071-8138-2B743915DE56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851" y="1228975"/>
            <a:ext cx="2264021" cy="5626832"/>
          </a:xfrm>
          <a:prstGeom prst="rect">
            <a:avLst/>
          </a:prstGeom>
        </p:spPr>
      </p:pic>
      <p:pic>
        <p:nvPicPr>
          <p:cNvPr id="15" name="object 7">
            <a:extLst>
              <a:ext uri="{FF2B5EF4-FFF2-40B4-BE49-F238E27FC236}">
                <a16:creationId xmlns:a16="http://schemas.microsoft.com/office/drawing/2014/main" id="{0D9E75A3-B305-4ABC-AA10-FA2AB8FDF8E9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6945" y="1228975"/>
            <a:ext cx="2275055" cy="56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01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DDDCBEA-8E02-4FC3-8AF5-E22FF03642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185" y="5072582"/>
            <a:ext cx="1781885" cy="3935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555493-D7FA-4824-8697-FD72FF9E3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185" y="4608278"/>
            <a:ext cx="1781885" cy="3706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EFD630-1499-45F2-A828-97339D0138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7185" y="4129423"/>
            <a:ext cx="1781885" cy="3706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2FCDE7-E5AA-4233-8E72-BDA228458E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165" y="2710222"/>
            <a:ext cx="1204032" cy="12156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4882DFF-773E-455C-80E7-B8FC32F912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12" t="25210" r="48661" b="42645"/>
          <a:stretch/>
        </p:blipFill>
        <p:spPr>
          <a:xfrm>
            <a:off x="628511" y="1731339"/>
            <a:ext cx="721785" cy="512666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E644333-1507-41F2-B3CE-42CA874532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50" t="22524" r="44172" b="22179"/>
          <a:stretch/>
        </p:blipFill>
        <p:spPr>
          <a:xfrm>
            <a:off x="3051640" y="2679215"/>
            <a:ext cx="718083" cy="290301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1E1410D-7B36-49CB-9505-A1F4389AE6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473" t="22811" r="46209" b="23747"/>
          <a:stretch/>
        </p:blipFill>
        <p:spPr>
          <a:xfrm>
            <a:off x="1684850" y="1733501"/>
            <a:ext cx="866276" cy="44866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88E3A1-BADD-4561-B461-B533F5C40A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164" y="5721421"/>
            <a:ext cx="524694" cy="524694"/>
          </a:xfrm>
          <a:prstGeom prst="rect">
            <a:avLst/>
          </a:prstGeom>
        </p:spPr>
      </p:pic>
      <p:sp>
        <p:nvSpPr>
          <p:cNvPr id="157" name="Заголовок 1">
            <a:extLst>
              <a:ext uri="{FF2B5EF4-FFF2-40B4-BE49-F238E27FC236}">
                <a16:creationId xmlns:a16="http://schemas.microsoft.com/office/drawing/2014/main" id="{AD6A753E-EA14-482E-B3B7-934E9C0EB22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pPr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</a:rPr>
              <a:t>ЭНЕРГОЭФФЕКТИВНЫЕ БОЛЛАРДЫ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id="{99EB6C00-FC15-4B52-BABD-20BF4A33DAA7}"/>
              </a:ext>
            </a:extLst>
          </p:cNvPr>
          <p:cNvSpPr txBox="1">
            <a:spLocks/>
          </p:cNvSpPr>
          <p:nvPr/>
        </p:nvSpPr>
        <p:spPr>
          <a:xfrm>
            <a:off x="6301874" y="3989196"/>
            <a:ext cx="3414268" cy="66830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10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172*800/1200/2400 мм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(Д*В).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10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8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- 1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5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,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6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кг.</a:t>
            </a:r>
          </a:p>
        </p:txBody>
      </p:sp>
      <p:sp>
        <p:nvSpPr>
          <p:cNvPr id="46" name="Текст 4">
            <a:extLst>
              <a:ext uri="{FF2B5EF4-FFF2-40B4-BE49-F238E27FC236}">
                <a16:creationId xmlns:a16="http://schemas.microsoft.com/office/drawing/2014/main" id="{E62C659D-34E9-4674-8F11-CAD9132521B5}"/>
              </a:ext>
            </a:extLst>
          </p:cNvPr>
          <p:cNvSpPr txBox="1">
            <a:spLocks/>
          </p:cNvSpPr>
          <p:nvPr/>
        </p:nvSpPr>
        <p:spPr>
          <a:xfrm>
            <a:off x="6368547" y="3575549"/>
            <a:ext cx="58234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47" name="Текст 3">
            <a:extLst>
              <a:ext uri="{FF2B5EF4-FFF2-40B4-BE49-F238E27FC236}">
                <a16:creationId xmlns:a16="http://schemas.microsoft.com/office/drawing/2014/main" id="{E1CBC6CE-BD54-49D9-BD1F-849708E10C9B}"/>
              </a:ext>
            </a:extLst>
          </p:cNvPr>
          <p:cNvSpPr txBox="1">
            <a:spLocks/>
          </p:cNvSpPr>
          <p:nvPr/>
        </p:nvSpPr>
        <p:spPr>
          <a:xfrm>
            <a:off x="6301874" y="5000367"/>
            <a:ext cx="4733365" cy="322950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10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 напряжения питания, АС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176В до 265В.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8" name="Текст 4">
            <a:extLst>
              <a:ext uri="{FF2B5EF4-FFF2-40B4-BE49-F238E27FC236}">
                <a16:creationId xmlns:a16="http://schemas.microsoft.com/office/drawing/2014/main" id="{AE7BC711-7D21-4384-BE7F-30E0749E9946}"/>
              </a:ext>
            </a:extLst>
          </p:cNvPr>
          <p:cNvSpPr txBox="1">
            <a:spLocks/>
          </p:cNvSpPr>
          <p:nvPr/>
        </p:nvSpPr>
        <p:spPr>
          <a:xfrm>
            <a:off x="6368548" y="4586720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451E5-C091-44DD-84C0-D2BFBC299886}"/>
              </a:ext>
            </a:extLst>
          </p:cNvPr>
          <p:cNvSpPr txBox="1"/>
          <p:nvPr/>
        </p:nvSpPr>
        <p:spPr>
          <a:xfrm>
            <a:off x="9090794" y="1578669"/>
            <a:ext cx="2892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исполнение с защитной</a:t>
            </a:r>
            <a:br>
              <a:rPr lang="ru-RU" dirty="0"/>
            </a:br>
            <a:r>
              <a:rPr lang="ru-RU" dirty="0"/>
              <a:t>решеткой в серии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316AC5-7145-4E08-A33A-A0F2A5ECE376}"/>
              </a:ext>
            </a:extLst>
          </p:cNvPr>
          <p:cNvSpPr txBox="1"/>
          <p:nvPr/>
        </p:nvSpPr>
        <p:spPr>
          <a:xfrm>
            <a:off x="3681961" y="1571150"/>
            <a:ext cx="5408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+mj-lt"/>
              </a:rPr>
              <a:t>L-PARK PILLAR</a:t>
            </a:r>
            <a:endParaRPr lang="ru-RU" sz="3600" dirty="0">
              <a:latin typeface="+mj-lt"/>
            </a:endParaRP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B80E934B-3E7B-4099-BA3F-535DC45C236E}"/>
              </a:ext>
            </a:extLst>
          </p:cNvPr>
          <p:cNvSpPr txBox="1">
            <a:spLocks/>
          </p:cNvSpPr>
          <p:nvPr/>
        </p:nvSpPr>
        <p:spPr>
          <a:xfrm>
            <a:off x="6301874" y="2974301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10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20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10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140 лм/Вт.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AD921073-4A56-4FDE-9A85-7D8074ACAB3B}"/>
              </a:ext>
            </a:extLst>
          </p:cNvPr>
          <p:cNvSpPr txBox="1">
            <a:spLocks/>
          </p:cNvSpPr>
          <p:nvPr/>
        </p:nvSpPr>
        <p:spPr>
          <a:xfrm>
            <a:off x="6368548" y="2560654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A1C5B3C1-D57F-4FF7-8B31-C261C7077230}"/>
              </a:ext>
            </a:extLst>
          </p:cNvPr>
          <p:cNvSpPr txBox="1"/>
          <p:nvPr/>
        </p:nvSpPr>
        <p:spPr>
          <a:xfrm>
            <a:off x="4735523" y="5860161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2D7B00AE-ABDB-49BA-91F6-61304A23CEFE}"/>
              </a:ext>
            </a:extLst>
          </p:cNvPr>
          <p:cNvSpPr txBox="1">
            <a:spLocks/>
          </p:cNvSpPr>
          <p:nvPr/>
        </p:nvSpPr>
        <p:spPr>
          <a:xfrm>
            <a:off x="9716142" y="2974301"/>
            <a:ext cx="2386718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10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CRI80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8B3FA412-0FC6-4245-9569-D3BDB93C1F3B}"/>
              </a:ext>
            </a:extLst>
          </p:cNvPr>
          <p:cNvSpPr txBox="1">
            <a:spLocks/>
          </p:cNvSpPr>
          <p:nvPr/>
        </p:nvSpPr>
        <p:spPr>
          <a:xfrm>
            <a:off x="6368547" y="5398471"/>
            <a:ext cx="58234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МОНТАЖ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96CCE31D-C3A8-4895-ADBB-BFC2ED93603C}"/>
              </a:ext>
            </a:extLst>
          </p:cNvPr>
          <p:cNvSpPr txBox="1">
            <a:spLocks/>
          </p:cNvSpPr>
          <p:nvPr/>
        </p:nvSpPr>
        <p:spPr>
          <a:xfrm>
            <a:off x="9716141" y="3988886"/>
            <a:ext cx="2475858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10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3 цвета корпуса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 прайсе.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C2E00C-4DB2-4B78-88C2-D36810F957F0}"/>
              </a:ext>
            </a:extLst>
          </p:cNvPr>
          <p:cNvSpPr txBox="1"/>
          <p:nvPr/>
        </p:nvSpPr>
        <p:spPr>
          <a:xfrm>
            <a:off x="4112164" y="3437985"/>
            <a:ext cx="44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1A5A7"/>
                </a:solidFill>
                <a:latin typeface="+mj-lt"/>
              </a:rPr>
              <a:t>C</a:t>
            </a:r>
            <a:endParaRPr lang="ru-RU" dirty="0">
              <a:solidFill>
                <a:srgbClr val="A1A5A7"/>
              </a:solidFill>
              <a:latin typeface="+mj-lt"/>
            </a:endParaRPr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id="{E84D35A3-BBA2-4D40-ACC9-68B6343A45F4}"/>
              </a:ext>
            </a:extLst>
          </p:cNvPr>
          <p:cNvSpPr txBox="1">
            <a:spLocks/>
          </p:cNvSpPr>
          <p:nvPr/>
        </p:nvSpPr>
        <p:spPr>
          <a:xfrm>
            <a:off x="6301873" y="5812118"/>
            <a:ext cx="5685045" cy="55063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10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Установка на грунтовую поверхность производится при помощи анкерной закладной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Закладная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входит в комплект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светильника.</a:t>
            </a:r>
            <a:endParaRPr lang="en-US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EB3FD0-C93A-4564-8EBC-7A2676B5CCE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608" t="23558" r="45982" b="23419"/>
          <a:stretch/>
        </p:blipFill>
        <p:spPr>
          <a:xfrm>
            <a:off x="2527290" y="3102098"/>
            <a:ext cx="701658" cy="32606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D75A97-6D0C-4079-B079-1B7605CEED7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41" t="24262" r="47147" b="25960"/>
          <a:stretch/>
        </p:blipFill>
        <p:spPr>
          <a:xfrm>
            <a:off x="1292032" y="1958372"/>
            <a:ext cx="768958" cy="48996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024ABB-88A1-496B-B683-9877F8CC8AE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85" t="25244" r="49262" b="44733"/>
          <a:stretch/>
        </p:blipFill>
        <p:spPr>
          <a:xfrm>
            <a:off x="262107" y="1230079"/>
            <a:ext cx="591349" cy="562792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377ED45-C3E3-463F-9AA6-2C7E5FAE217D}"/>
              </a:ext>
            </a:extLst>
          </p:cNvPr>
          <p:cNvSpPr txBox="1"/>
          <p:nvPr/>
        </p:nvSpPr>
        <p:spPr>
          <a:xfrm>
            <a:off x="4114230" y="4207400"/>
            <a:ext cx="1391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RAL9005</a:t>
            </a:r>
            <a:endParaRPr lang="ru-RU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B9C0B8-E725-415F-B76B-D47FE16AF15B}"/>
              </a:ext>
            </a:extLst>
          </p:cNvPr>
          <p:cNvSpPr txBox="1"/>
          <p:nvPr/>
        </p:nvSpPr>
        <p:spPr>
          <a:xfrm>
            <a:off x="4114229" y="4701931"/>
            <a:ext cx="1391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RAL7015</a:t>
            </a:r>
            <a:endParaRPr lang="ru-RU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E97D7B-471C-4AE2-BC3F-C3666CA1C9B7}"/>
              </a:ext>
            </a:extLst>
          </p:cNvPr>
          <p:cNvSpPr txBox="1"/>
          <p:nvPr/>
        </p:nvSpPr>
        <p:spPr>
          <a:xfrm>
            <a:off x="4112164" y="5178266"/>
            <a:ext cx="1391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RAL7035</a:t>
            </a:r>
            <a:endParaRPr lang="ru-RU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7383025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- 2024">
  <a:themeElements>
    <a:clrScheme name="IEK-24_v01">
      <a:dk1>
        <a:srgbClr val="1E252A"/>
      </a:dk1>
      <a:lt1>
        <a:srgbClr val="FFFFFF"/>
      </a:lt1>
      <a:dk2>
        <a:srgbClr val="7F7F7F"/>
      </a:dk2>
      <a:lt2>
        <a:srgbClr val="FFE200"/>
      </a:lt2>
      <a:accent1>
        <a:srgbClr val="1E252A"/>
      </a:accent1>
      <a:accent2>
        <a:srgbClr val="FFE200"/>
      </a:accent2>
      <a:accent3>
        <a:srgbClr val="606567"/>
      </a:accent3>
      <a:accent4>
        <a:srgbClr val="A1A5A7"/>
      </a:accent4>
      <a:accent5>
        <a:srgbClr val="D6D6D6"/>
      </a:accent5>
      <a:accent6>
        <a:srgbClr val="FF4811"/>
      </a:accent6>
      <a:hlink>
        <a:srgbClr val="B4C6E7"/>
      </a:hlink>
      <a:folHlink>
        <a:srgbClr val="D7B5C6"/>
      </a:folHlink>
    </a:clrScheme>
    <a:fontScheme name="IEK-24_v01">
      <a:majorFont>
        <a:latin typeface="Druk Text Wide Cyr"/>
        <a:ea typeface=""/>
        <a:cs typeface=""/>
      </a:majorFont>
      <a:minorFont>
        <a:latin typeface="Wix Madefor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18340</TotalTime>
  <Words>522</Words>
  <Application>Microsoft Office PowerPoint</Application>
  <PresentationFormat>Широкоэкранный</PresentationFormat>
  <Paragraphs>183</Paragraphs>
  <Slides>14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Wingdings</vt:lpstr>
      <vt:lpstr>Calibri</vt:lpstr>
      <vt:lpstr>Druk Text Wide Cyr (Заголовки)</vt:lpstr>
      <vt:lpstr>Wix Madefor Display</vt:lpstr>
      <vt:lpstr>Wix Madefor Display ExtraBold</vt:lpstr>
      <vt:lpstr>Druk Text Wide Cyr</vt:lpstr>
      <vt:lpstr>Arial</vt:lpstr>
      <vt:lpstr>шаблон - 2024</vt:lpstr>
      <vt:lpstr>CorelDRAW</vt:lpstr>
      <vt:lpstr>Презентация PowerPoint</vt:lpstr>
      <vt:lpstr>ХОЛДИНГ КОМПЛЕКСНЫХ РЕШЕНИЙ</vt:lpstr>
      <vt:lpstr>РЕШЕНИЕ IEK GROUP ДЛЯ ОБЩЕСТВЕННЫХ ПРОСТРАНСТВ</vt:lpstr>
      <vt:lpstr>НАДЕЖНЫЕ РЕШЕНИЯ</vt:lpstr>
      <vt:lpstr>РЕАЛИЗОВАННЫЙ ПРОЕКТ</vt:lpstr>
      <vt:lpstr>РЕШЕНИЯ ДЛЯ БЛАГОУСТРОЙСТВА</vt:lpstr>
      <vt:lpstr>Презентация PowerPoint</vt:lpstr>
      <vt:lpstr>3 РЕШЕНИЯ ДЛЯ БЛАГОУСТРОЙСТВА</vt:lpstr>
      <vt:lpstr>ЭНЕРГОЭФФЕКТИВНЫЕ БОЛЛАРДЫ</vt:lpstr>
      <vt:lpstr>FLS ДЛЯ НЕВЫСОКИХ ОПОР</vt:lpstr>
      <vt:lpstr>FSP  С ЛЕГКОЙ ОПОРОЙ </vt:lpstr>
      <vt:lpstr>ПРОЕКТНЫЙ ПОДХОД</vt:lpstr>
      <vt:lpstr>ОБЪЕКТЫ ПО ВСЕЙ РОССИИ</vt:lpstr>
      <vt:lpstr>НОВОСТИ, НОВИНКИ И АКЦИИ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Ванявин Николай Игоревич</dc:creator>
  <cp:lastModifiedBy>Насырова Зиля Рашидовна</cp:lastModifiedBy>
  <cp:revision>1294</cp:revision>
  <dcterms:created xsi:type="dcterms:W3CDTF">2024-01-22T11:08:48Z</dcterms:created>
  <dcterms:modified xsi:type="dcterms:W3CDTF">2026-03-18T13:50:26Z</dcterms:modified>
</cp:coreProperties>
</file>