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004" r:id="rId2"/>
    <p:sldId id="2005" r:id="rId3"/>
    <p:sldId id="2534" r:id="rId4"/>
    <p:sldId id="2553" r:id="rId5"/>
    <p:sldId id="2501" r:id="rId6"/>
    <p:sldId id="2552" r:id="rId7"/>
    <p:sldId id="2533" r:id="rId8"/>
    <p:sldId id="2539" r:id="rId9"/>
    <p:sldId id="2540" r:id="rId10"/>
    <p:sldId id="2545" r:id="rId11"/>
    <p:sldId id="2558" r:id="rId12"/>
    <p:sldId id="2547" r:id="rId13"/>
    <p:sldId id="2559" r:id="rId14"/>
    <p:sldId id="2506" r:id="rId15"/>
    <p:sldId id="2550" r:id="rId16"/>
    <p:sldId id="1989" r:id="rId17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Druk Text Wide Cyr" pitchFamily="50" charset="-52"/>
      <p:bold r:id="rId24"/>
    </p:embeddedFont>
    <p:embeddedFont>
      <p:font typeface="Wix Madefor Display" panose="020B0503020203020203" pitchFamily="34" charset="-52"/>
      <p:regular r:id="rId25"/>
      <p:bold r:id="rId26"/>
    </p:embeddedFont>
    <p:embeddedFont>
      <p:font typeface="Wix Madefor Display ExtraBold" panose="020B0503020203020203" pitchFamily="34" charset="-52"/>
      <p:bold r:id="rId27"/>
    </p:embeddedFont>
    <p:embeddedFont>
      <p:font typeface="Wix Madefor Display Medium" panose="020B0503020203020203" pitchFamily="34" charset="-52"/>
      <p:regular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0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3816" userDrawn="1">
          <p15:clr>
            <a:srgbClr val="A4A3A4"/>
          </p15:clr>
        </p15:guide>
        <p15:guide id="5" orient="horz" pos="1071" userDrawn="1">
          <p15:clr>
            <a:srgbClr val="A4A3A4"/>
          </p15:clr>
        </p15:guide>
        <p15:guide id="6" pos="1527" userDrawn="1">
          <p15:clr>
            <a:srgbClr val="A4A3A4"/>
          </p15:clr>
        </p15:guide>
        <p15:guide id="7" pos="2706" userDrawn="1">
          <p15:clr>
            <a:srgbClr val="A4A3A4"/>
          </p15:clr>
        </p15:guide>
        <p15:guide id="8" pos="3885" userDrawn="1">
          <p15:clr>
            <a:srgbClr val="A4A3A4"/>
          </p15:clr>
        </p15:guide>
        <p15:guide id="9" pos="5042" userDrawn="1">
          <p15:clr>
            <a:srgbClr val="A4A3A4"/>
          </p15:clr>
        </p15:guide>
        <p15:guide id="10" pos="62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2F2F2"/>
    <a:srgbClr val="ECEDED"/>
    <a:srgbClr val="B3F384"/>
    <a:srgbClr val="FFE200"/>
    <a:srgbClr val="D6D6D6"/>
    <a:srgbClr val="A1A5A7"/>
    <a:srgbClr val="F4B220"/>
    <a:srgbClr val="D72630"/>
    <a:srgbClr val="93C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55" autoAdjust="0"/>
    <p:restoredTop sz="96374" autoAdjust="0"/>
  </p:normalViewPr>
  <p:slideViewPr>
    <p:cSldViewPr snapToGrid="0">
      <p:cViewPr>
        <p:scale>
          <a:sx n="75" d="100"/>
          <a:sy n="75" d="100"/>
        </p:scale>
        <p:origin x="355" y="139"/>
      </p:cViewPr>
      <p:guideLst>
        <p:guide pos="370"/>
        <p:guide pos="7401"/>
        <p:guide orient="horz" pos="3997"/>
        <p:guide orient="horz" pos="3816"/>
        <p:guide orient="horz" pos="1071"/>
        <p:guide pos="1527"/>
        <p:guide pos="2706"/>
        <p:guide pos="3885"/>
        <p:guide pos="5042"/>
        <p:guide pos="622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image" Target="../media/image4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9F36A0-1AD7-4CA6-BB9B-BC1069644B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020392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1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4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5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8.png"/><Relationship Id="rId5" Type="http://schemas.openxmlformats.org/officeDocument/2006/relationships/image" Target="../media/image94.jpg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7.png"/><Relationship Id="rId4" Type="http://schemas.openxmlformats.org/officeDocument/2006/relationships/image" Target="../media/image96.jpe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8.jpeg"/><Relationship Id="rId18" Type="http://schemas.openxmlformats.org/officeDocument/2006/relationships/image" Target="../media/image113.png"/><Relationship Id="rId26" Type="http://schemas.openxmlformats.org/officeDocument/2006/relationships/image" Target="../media/image121.png"/><Relationship Id="rId21" Type="http://schemas.openxmlformats.org/officeDocument/2006/relationships/image" Target="../media/image116.jpeg"/><Relationship Id="rId34" Type="http://schemas.openxmlformats.org/officeDocument/2006/relationships/image" Target="../media/image129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5" Type="http://schemas.openxmlformats.org/officeDocument/2006/relationships/image" Target="../media/image120.png"/><Relationship Id="rId33" Type="http://schemas.openxmlformats.org/officeDocument/2006/relationships/image" Target="../media/image1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1.gif"/><Relationship Id="rId20" Type="http://schemas.openxmlformats.org/officeDocument/2006/relationships/image" Target="../media/image115.jpeg"/><Relationship Id="rId29" Type="http://schemas.openxmlformats.org/officeDocument/2006/relationships/image" Target="../media/image12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1.png"/><Relationship Id="rId11" Type="http://schemas.openxmlformats.org/officeDocument/2006/relationships/image" Target="../media/image106.jpeg"/><Relationship Id="rId24" Type="http://schemas.openxmlformats.org/officeDocument/2006/relationships/image" Target="../media/image119.png"/><Relationship Id="rId32" Type="http://schemas.openxmlformats.org/officeDocument/2006/relationships/image" Target="../media/image127.png"/><Relationship Id="rId37" Type="http://schemas.openxmlformats.org/officeDocument/2006/relationships/image" Target="../media/image132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23" Type="http://schemas.openxmlformats.org/officeDocument/2006/relationships/image" Target="../media/image118.png"/><Relationship Id="rId28" Type="http://schemas.openxmlformats.org/officeDocument/2006/relationships/image" Target="../media/image123.png"/><Relationship Id="rId36" Type="http://schemas.openxmlformats.org/officeDocument/2006/relationships/image" Target="../media/image131.png"/><Relationship Id="rId10" Type="http://schemas.openxmlformats.org/officeDocument/2006/relationships/image" Target="../media/image105.jpeg"/><Relationship Id="rId19" Type="http://schemas.openxmlformats.org/officeDocument/2006/relationships/image" Target="../media/image114.png"/><Relationship Id="rId31" Type="http://schemas.openxmlformats.org/officeDocument/2006/relationships/image" Target="../media/image126.jpeg"/><Relationship Id="rId4" Type="http://schemas.openxmlformats.org/officeDocument/2006/relationships/image" Target="../media/image99.png"/><Relationship Id="rId9" Type="http://schemas.openxmlformats.org/officeDocument/2006/relationships/image" Target="../media/image104.jpeg"/><Relationship Id="rId14" Type="http://schemas.openxmlformats.org/officeDocument/2006/relationships/image" Target="../media/image109.jpeg"/><Relationship Id="rId22" Type="http://schemas.openxmlformats.org/officeDocument/2006/relationships/image" Target="../media/image117.png"/><Relationship Id="rId27" Type="http://schemas.openxmlformats.org/officeDocument/2006/relationships/image" Target="../media/image122.png"/><Relationship Id="rId30" Type="http://schemas.openxmlformats.org/officeDocument/2006/relationships/image" Target="../media/image125.png"/><Relationship Id="rId35" Type="http://schemas.openxmlformats.org/officeDocument/2006/relationships/image" Target="../media/image130.png"/><Relationship Id="rId8" Type="http://schemas.openxmlformats.org/officeDocument/2006/relationships/image" Target="../media/image103.png"/><Relationship Id="rId3" Type="http://schemas.openxmlformats.org/officeDocument/2006/relationships/image" Target="../media/image9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gif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jpe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7.png"/><Relationship Id="rId5" Type="http://schemas.openxmlformats.org/officeDocument/2006/relationships/image" Target="../media/image45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4.bin"/><Relationship Id="rId3" Type="http://schemas.openxmlformats.org/officeDocument/2006/relationships/image" Target="../media/image53.jpeg"/><Relationship Id="rId7" Type="http://schemas.openxmlformats.org/officeDocument/2006/relationships/image" Target="../media/image45.emf"/><Relationship Id="rId12" Type="http://schemas.openxmlformats.org/officeDocument/2006/relationships/image" Target="../media/image57.png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6.png"/><Relationship Id="rId5" Type="http://schemas.openxmlformats.org/officeDocument/2006/relationships/image" Target="../media/image55.jpeg"/><Relationship Id="rId10" Type="http://schemas.openxmlformats.org/officeDocument/2006/relationships/image" Target="../media/image48.png"/><Relationship Id="rId4" Type="http://schemas.openxmlformats.org/officeDocument/2006/relationships/image" Target="../media/image54.jpeg"/><Relationship Id="rId9" Type="http://schemas.openxmlformats.org/officeDocument/2006/relationships/image" Target="../media/image51.emf"/><Relationship Id="rId14" Type="http://schemas.openxmlformats.org/officeDocument/2006/relationships/image" Target="../media/image5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microsoft.com/office/2007/relationships/hdphoto" Target="../media/hdphoto1.wdp"/><Relationship Id="rId12" Type="http://schemas.openxmlformats.org/officeDocument/2006/relationships/image" Target="../media/image7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8.png"/><Relationship Id="rId11" Type="http://schemas.openxmlformats.org/officeDocument/2006/relationships/image" Target="../media/image72.png"/><Relationship Id="rId5" Type="http://schemas.openxmlformats.org/officeDocument/2006/relationships/image" Target="../media/image67.png"/><Relationship Id="rId10" Type="http://schemas.openxmlformats.org/officeDocument/2006/relationships/image" Target="../media/image71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8.pn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47F8EB-D2B3-4545-B74D-544FECE152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64"/>
          <a:stretch/>
        </p:blipFill>
        <p:spPr>
          <a:xfrm>
            <a:off x="1724025" y="465279"/>
            <a:ext cx="6448425" cy="639272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90563E-FF9E-4380-8D7E-A5138F5AF4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2ED231-A7C6-41F7-A409-EE41875A28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57481"/>
            <a:ext cx="2141908" cy="62933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7149126" y="3429000"/>
            <a:ext cx="5054598" cy="72695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32983" y="1472511"/>
            <a:ext cx="7953632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ПРОМЫШ</a:t>
            </a:r>
            <a:endParaRPr lang="en-US" sz="4400" dirty="0">
              <a:latin typeface="+mj-lt"/>
            </a:endParaRPr>
          </a:p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ЛЕННОЕ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7149126" y="3464964"/>
            <a:ext cx="481015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ПРЕДПРИЯТИЙ ЭНЕРГЕТИКИ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WHEEL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В ЛИТОМ КОРПУСЕ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9ED537-1921-4DF4-8A0F-8DAA601D1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934" y="5785878"/>
            <a:ext cx="554889" cy="554889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D39CDF21-B67E-4AC7-A3A5-77CE4AAD5A15}"/>
              </a:ext>
            </a:extLst>
          </p:cNvPr>
          <p:cNvSpPr txBox="1">
            <a:spLocks/>
          </p:cNvSpPr>
          <p:nvPr/>
        </p:nvSpPr>
        <p:spPr>
          <a:xfrm>
            <a:off x="6771774" y="3950284"/>
            <a:ext cx="3096767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Литой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алюминиевый корпус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Вес, кг: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4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до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6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F48FB16A-F238-44B2-BA47-ACBF5B71820F}"/>
              </a:ext>
            </a:extLst>
          </p:cNvPr>
          <p:cNvSpPr txBox="1">
            <a:spLocks/>
          </p:cNvSpPr>
          <p:nvPr/>
        </p:nvSpPr>
        <p:spPr>
          <a:xfrm>
            <a:off x="6838447" y="353663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F152600F-C661-4785-8E55-C80D930CDD0D}"/>
              </a:ext>
            </a:extLst>
          </p:cNvPr>
          <p:cNvSpPr txBox="1">
            <a:spLocks/>
          </p:cNvSpPr>
          <p:nvPr/>
        </p:nvSpPr>
        <p:spPr>
          <a:xfrm>
            <a:off x="6771774" y="4918646"/>
            <a:ext cx="5125154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управление. 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120В до 305В.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Исполнение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с гальванической развязкой.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6DC1531C-1357-42EC-A08A-FD80989843F5}"/>
              </a:ext>
            </a:extLst>
          </p:cNvPr>
          <p:cNvSpPr txBox="1">
            <a:spLocks/>
          </p:cNvSpPr>
          <p:nvPr/>
        </p:nvSpPr>
        <p:spPr>
          <a:xfrm>
            <a:off x="6838447" y="4553639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2E7B2B90-2C43-4D6C-97D1-67ED44069694}"/>
              </a:ext>
            </a:extLst>
          </p:cNvPr>
          <p:cNvSpPr txBox="1">
            <a:spLocks/>
          </p:cNvSpPr>
          <p:nvPr/>
        </p:nvSpPr>
        <p:spPr>
          <a:xfrm>
            <a:off x="6771774" y="615208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CRI70, 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 закаленным стеклом.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A5CE0021-B2AE-4187-9013-617687A3655D}"/>
              </a:ext>
            </a:extLst>
          </p:cNvPr>
          <p:cNvSpPr txBox="1">
            <a:spLocks/>
          </p:cNvSpPr>
          <p:nvPr/>
        </p:nvSpPr>
        <p:spPr>
          <a:xfrm>
            <a:off x="6838448" y="5738433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E27D87-EE7E-49EB-B4EF-B7BA5608336A}"/>
              </a:ext>
            </a:extLst>
          </p:cNvPr>
          <p:cNvSpPr txBox="1"/>
          <p:nvPr/>
        </p:nvSpPr>
        <p:spPr>
          <a:xfrm>
            <a:off x="9647117" y="1487134"/>
            <a:ext cx="20345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для высоких</a:t>
            </a:r>
            <a:br>
              <a:rPr lang="ru-RU" sz="2400" dirty="0"/>
            </a:br>
            <a:r>
              <a:rPr lang="ru-RU" sz="2400" dirty="0"/>
              <a:t>потолков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D398C5-8D20-4C03-80A2-1F27E9580245}"/>
              </a:ext>
            </a:extLst>
          </p:cNvPr>
          <p:cNvSpPr txBox="1"/>
          <p:nvPr/>
        </p:nvSpPr>
        <p:spPr>
          <a:xfrm>
            <a:off x="4109601" y="1579466"/>
            <a:ext cx="5504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FEREKS WHEEL</a:t>
            </a:r>
            <a:endParaRPr lang="ru-RU" sz="3600" dirty="0">
              <a:latin typeface="+mj-lt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E9E59A8F-F2A4-44CE-A6C9-608223A45452}"/>
              </a:ext>
            </a:extLst>
          </p:cNvPr>
          <p:cNvSpPr txBox="1">
            <a:spLocks/>
          </p:cNvSpPr>
          <p:nvPr/>
        </p:nvSpPr>
        <p:spPr>
          <a:xfrm>
            <a:off x="67717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23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160 лм/Вт.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4F6162C7-C408-4001-AC63-8BC4F937FBEC}"/>
              </a:ext>
            </a:extLst>
          </p:cNvPr>
          <p:cNvSpPr txBox="1">
            <a:spLocks/>
          </p:cNvSpPr>
          <p:nvPr/>
        </p:nvSpPr>
        <p:spPr>
          <a:xfrm>
            <a:off x="6838448" y="2560654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B53305F9-2179-4A51-AEE1-B5BEEBDFA158}"/>
              </a:ext>
            </a:extLst>
          </p:cNvPr>
          <p:cNvSpPr txBox="1"/>
          <p:nvPr/>
        </p:nvSpPr>
        <p:spPr>
          <a:xfrm>
            <a:off x="4585284" y="594028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B215D84E-6D96-4C92-8677-B2B5809199C1}"/>
              </a:ext>
            </a:extLst>
          </p:cNvPr>
          <p:cNvSpPr txBox="1">
            <a:spLocks/>
          </p:cNvSpPr>
          <p:nvPr/>
        </p:nvSpPr>
        <p:spPr>
          <a:xfrm>
            <a:off x="9868541" y="2974301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E8D340AB-173F-457B-AE4C-C45F6A535FC2}"/>
              </a:ext>
            </a:extLst>
          </p:cNvPr>
          <p:cNvSpPr txBox="1">
            <a:spLocks/>
          </p:cNvSpPr>
          <p:nvPr/>
        </p:nvSpPr>
        <p:spPr>
          <a:xfrm>
            <a:off x="9896475" y="3953389"/>
            <a:ext cx="2323459" cy="74777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Подвесной или поворотный.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CAD5345-56E3-4778-8BE6-00ABCCD46F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323475"/>
            <a:ext cx="5504008" cy="446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45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EX-FHB</a:t>
            </a:r>
            <a:br>
              <a:rPr lang="en-US" sz="2800" dirty="0"/>
            </a:br>
            <a:r>
              <a:rPr lang="ru-RU" sz="2800" dirty="0">
                <a:solidFill>
                  <a:schemeClr val="bg1"/>
                </a:solidFill>
              </a:rPr>
              <a:t>ПРОВЕРЕННОЕ РЕШЕНИЕ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id="{4232EDDD-45EE-4B90-88E4-B107860AED1F}"/>
              </a:ext>
            </a:extLst>
          </p:cNvPr>
          <p:cNvSpPr txBox="1">
            <a:spLocks/>
          </p:cNvSpPr>
          <p:nvPr/>
        </p:nvSpPr>
        <p:spPr>
          <a:xfrm>
            <a:off x="4015921" y="2728290"/>
            <a:ext cx="3042739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1F8B87B3-E573-4EED-96BC-4C5E99DF9C34}"/>
              </a:ext>
            </a:extLst>
          </p:cNvPr>
          <p:cNvSpPr txBox="1">
            <a:spLocks/>
          </p:cNvSpPr>
          <p:nvPr/>
        </p:nvSpPr>
        <p:spPr>
          <a:xfrm>
            <a:off x="4015921" y="3174469"/>
            <a:ext cx="3177359" cy="147800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4 типа корпуса из сплава алюминия разного диаметра и высоты 3,5-9,5 кг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Защита заливкой компаундом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Защитная решетка (опционально)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2B47D0F5-CE5A-4328-944F-B0EC73984B0E}"/>
              </a:ext>
            </a:extLst>
          </p:cNvPr>
          <p:cNvSpPr txBox="1">
            <a:spLocks/>
          </p:cNvSpPr>
          <p:nvPr/>
        </p:nvSpPr>
        <p:spPr>
          <a:xfrm>
            <a:off x="3995784" y="1402081"/>
            <a:ext cx="8892175" cy="63578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1Ex eb mb IIC T6/</a:t>
            </a:r>
            <a:r>
              <a:rPr lang="ru-RU" sz="2000" dirty="0"/>
              <a:t>Т5 </a:t>
            </a:r>
            <a:r>
              <a:rPr lang="fr-FR" sz="2000" dirty="0"/>
              <a:t>Gb X</a:t>
            </a:r>
            <a:r>
              <a:rPr lang="ru-RU" sz="2000" dirty="0"/>
              <a:t> </a:t>
            </a:r>
            <a:r>
              <a:rPr lang="fr-FR" sz="2000" dirty="0"/>
              <a:t>/ Ex tb mb IIIC T</a:t>
            </a:r>
            <a:r>
              <a:rPr lang="fr-FR" sz="2000" baseline="-25000" dirty="0"/>
              <a:t>200</a:t>
            </a:r>
            <a:r>
              <a:rPr lang="fr-FR" sz="2000" dirty="0"/>
              <a:t> 125/135 </a:t>
            </a:r>
            <a:r>
              <a:rPr lang="fr-FR" sz="2000" baseline="30000" dirty="0"/>
              <a:t>0</a:t>
            </a:r>
            <a:r>
              <a:rPr lang="fr-FR" sz="2000" dirty="0"/>
              <a:t>C Db X</a:t>
            </a:r>
            <a:endParaRPr lang="ru-RU" sz="2000" dirty="0"/>
          </a:p>
          <a:p>
            <a:pPr marL="228611" indent="-22861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2Ex e</a:t>
            </a:r>
            <a:r>
              <a:rPr lang="ru-RU" sz="2000" dirty="0"/>
              <a:t>с </a:t>
            </a:r>
            <a:r>
              <a:rPr lang="fr-FR" sz="2000" dirty="0"/>
              <a:t>mb IIC T4 G</a:t>
            </a:r>
            <a:r>
              <a:rPr lang="ru-RU" sz="2000" dirty="0"/>
              <a:t>с </a:t>
            </a:r>
            <a:r>
              <a:rPr lang="fr-FR" sz="2000" dirty="0"/>
              <a:t>X / Ex tb mb IIIC T</a:t>
            </a:r>
            <a:r>
              <a:rPr lang="fr-FR" sz="2000" baseline="-25000" dirty="0"/>
              <a:t>200</a:t>
            </a:r>
            <a:r>
              <a:rPr lang="fr-FR" sz="2000" dirty="0"/>
              <a:t> 125/135 </a:t>
            </a:r>
            <a:r>
              <a:rPr lang="fr-FR" sz="2000" baseline="30000" dirty="0"/>
              <a:t>0</a:t>
            </a:r>
            <a:r>
              <a:rPr lang="fr-FR" sz="2000" dirty="0"/>
              <a:t>C Db X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fr-FR" sz="16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FF81A4B6-DAAE-4046-B935-79FA0357255D}"/>
              </a:ext>
            </a:extLst>
          </p:cNvPr>
          <p:cNvSpPr txBox="1">
            <a:spLocks/>
          </p:cNvSpPr>
          <p:nvPr/>
        </p:nvSpPr>
        <p:spPr>
          <a:xfrm>
            <a:off x="3995784" y="2097952"/>
            <a:ext cx="8303357" cy="46901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ru-RU" sz="1400" b="1" dirty="0"/>
              <a:t>Область применения</a:t>
            </a:r>
            <a:r>
              <a:rPr lang="ru-RU" sz="1400" dirty="0"/>
              <a:t>: зоны класса 1 и 2 по газу, 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зоны класса 21 и 22 по пыли</a:t>
            </a:r>
          </a:p>
          <a:p>
            <a:pPr mar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sz="1600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F4B1736-8F4D-4036-AF11-15CA1CC4C1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23" t="15158" r="33829" b="33928"/>
          <a:stretch/>
        </p:blipFill>
        <p:spPr>
          <a:xfrm>
            <a:off x="10399821" y="5232720"/>
            <a:ext cx="1432479" cy="1117505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AB8587F2-B603-4BA8-99AF-320F873E6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55780" y="4291034"/>
            <a:ext cx="2306237" cy="230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 - фото №">
            <a:extLst>
              <a:ext uri="{FF2B5EF4-FFF2-40B4-BE49-F238E27FC236}">
                <a16:creationId xmlns:a16="http://schemas.microsoft.com/office/drawing/2014/main" id="{E29B8761-AA8C-4EEA-B515-D8CF8A1EA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954" y="4403914"/>
            <a:ext cx="1615672" cy="210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2F1D7EA-34F2-4CF6-B966-98F84C7293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21" y="1119730"/>
            <a:ext cx="2132784" cy="213278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93F3199-D172-4929-A588-2317BFBC52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8291" y="1715777"/>
            <a:ext cx="2132783" cy="2132783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AA180CF-7B8A-42B9-AEF1-F19281BC5FA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457377"/>
            <a:ext cx="3121869" cy="3400623"/>
          </a:xfrm>
          <a:prstGeom prst="rect">
            <a:avLst/>
          </a:prstGeom>
        </p:spPr>
      </p:pic>
      <p:sp>
        <p:nvSpPr>
          <p:cNvPr id="40" name="Текст 4">
            <a:extLst>
              <a:ext uri="{FF2B5EF4-FFF2-40B4-BE49-F238E27FC236}">
                <a16:creationId xmlns:a16="http://schemas.microsoft.com/office/drawing/2014/main" id="{382C81F5-BE24-4DC0-90CA-C3BF2810A595}"/>
              </a:ext>
            </a:extLst>
          </p:cNvPr>
          <p:cNvSpPr txBox="1">
            <a:spLocks/>
          </p:cNvSpPr>
          <p:nvPr/>
        </p:nvSpPr>
        <p:spPr>
          <a:xfrm>
            <a:off x="7665264" y="2733712"/>
            <a:ext cx="3062875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КРЕПЛЕНИЕ</a:t>
            </a:r>
          </a:p>
        </p:txBody>
      </p:sp>
      <p:sp>
        <p:nvSpPr>
          <p:cNvPr id="41" name="Текст 3">
            <a:extLst>
              <a:ext uri="{FF2B5EF4-FFF2-40B4-BE49-F238E27FC236}">
                <a16:creationId xmlns:a16="http://schemas.microsoft.com/office/drawing/2014/main" id="{91783591-05D5-4C56-B33D-915DC336D9F9}"/>
              </a:ext>
            </a:extLst>
          </p:cNvPr>
          <p:cNvSpPr txBox="1">
            <a:spLocks/>
          </p:cNvSpPr>
          <p:nvPr/>
        </p:nvSpPr>
        <p:spPr>
          <a:xfrm>
            <a:off x="7665264" y="3179892"/>
            <a:ext cx="3288246" cy="143990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Подвесное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поворотном кронштейне;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трубу с резьбой М25х2 с ВРК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На поворотном кронштейне с ВРК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Текст 4">
            <a:extLst>
              <a:ext uri="{FF2B5EF4-FFF2-40B4-BE49-F238E27FC236}">
                <a16:creationId xmlns:a16="http://schemas.microsoft.com/office/drawing/2014/main" id="{928F2F87-11A1-407E-B727-A7231E9187D7}"/>
              </a:ext>
            </a:extLst>
          </p:cNvPr>
          <p:cNvSpPr txBox="1">
            <a:spLocks/>
          </p:cNvSpPr>
          <p:nvPr/>
        </p:nvSpPr>
        <p:spPr>
          <a:xfrm>
            <a:off x="4076987" y="4775705"/>
            <a:ext cx="2867610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43" name="Текст 3">
            <a:extLst>
              <a:ext uri="{FF2B5EF4-FFF2-40B4-BE49-F238E27FC236}">
                <a16:creationId xmlns:a16="http://schemas.microsoft.com/office/drawing/2014/main" id="{E351E2B5-960B-40B3-BDFF-C18DC103C9DF}"/>
              </a:ext>
            </a:extLst>
          </p:cNvPr>
          <p:cNvSpPr txBox="1">
            <a:spLocks/>
          </p:cNvSpPr>
          <p:nvPr/>
        </p:nvSpPr>
        <p:spPr>
          <a:xfrm>
            <a:off x="4076988" y="5221885"/>
            <a:ext cx="2852240" cy="63229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Закаленное стекло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Диаграммы: С120,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D60, F30, F15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60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EX-</a:t>
            </a:r>
            <a:r>
              <a:rPr lang="ru-RU" sz="2800" dirty="0">
                <a:solidFill>
                  <a:schemeClr val="accent2"/>
                </a:solidFill>
              </a:rPr>
              <a:t>ДСО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ПЕРВЫЙ ПРОФИЛЬНЫЙ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24E5026-E4E5-4949-B791-20F2C548AE18}"/>
              </a:ext>
            </a:extLst>
          </p:cNvPr>
          <p:cNvGrpSpPr/>
          <p:nvPr/>
        </p:nvGrpSpPr>
        <p:grpSpPr>
          <a:xfrm>
            <a:off x="8130349" y="3838755"/>
            <a:ext cx="3703639" cy="3205731"/>
            <a:chOff x="7669614" y="1458912"/>
            <a:chExt cx="3703639" cy="3205731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F8B25569-4720-471C-9151-95916517CAC2}"/>
                </a:ext>
              </a:extLst>
            </p:cNvPr>
            <p:cNvGrpSpPr/>
            <p:nvPr/>
          </p:nvGrpSpPr>
          <p:grpSpPr>
            <a:xfrm>
              <a:off x="8716728" y="1458912"/>
              <a:ext cx="2656525" cy="2821590"/>
              <a:chOff x="8353474" y="1791814"/>
              <a:chExt cx="1089500" cy="1166656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8DD75D76-6805-4958-B02C-60F6B9BE65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27E5406D-B7DE-4261-BB7D-E2BA5D63D4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4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4194EE7-E662-457E-B6C7-FE567DEF68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7669614" y="1501741"/>
              <a:ext cx="2614464" cy="3162902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533D682-167D-4C28-B0BD-F7952032D49C}"/>
              </a:ext>
            </a:extLst>
          </p:cNvPr>
          <p:cNvSpPr txBox="1"/>
          <p:nvPr/>
        </p:nvSpPr>
        <p:spPr>
          <a:xfrm>
            <a:off x="5441796" y="2458502"/>
            <a:ext cx="6392192" cy="379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400" b="1" dirty="0"/>
              <a:t>Область применения: </a:t>
            </a:r>
            <a:r>
              <a:rPr lang="ru-RU" sz="1400" dirty="0"/>
              <a:t>зоны класса 2 по газу, зоны класса 21 и 22 по пыли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C47239-72E2-4870-BA20-9663976ACF58}"/>
              </a:ext>
            </a:extLst>
          </p:cNvPr>
          <p:cNvSpPr txBox="1"/>
          <p:nvPr/>
        </p:nvSpPr>
        <p:spPr>
          <a:xfrm>
            <a:off x="5441796" y="1525518"/>
            <a:ext cx="573798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2800" dirty="0"/>
              <a:t>2Ех е</a:t>
            </a:r>
            <a:r>
              <a:rPr lang="fr-FR" sz="2800" dirty="0"/>
              <a:t>c mb II T4 Gc X / </a:t>
            </a:r>
            <a:br>
              <a:rPr lang="ru-RU" sz="2800" dirty="0"/>
            </a:br>
            <a:r>
              <a:rPr lang="fr-FR" sz="2800" dirty="0"/>
              <a:t>Ex tb mb III</a:t>
            </a:r>
            <a:r>
              <a:rPr lang="ru-RU" sz="2800" dirty="0"/>
              <a:t>С </a:t>
            </a:r>
            <a:r>
              <a:rPr lang="fr-FR" sz="2800" dirty="0"/>
              <a:t>T</a:t>
            </a:r>
            <a:r>
              <a:rPr lang="fr-FR" sz="2800" baseline="-25000" dirty="0"/>
              <a:t>200</a:t>
            </a:r>
            <a:r>
              <a:rPr lang="fr-FR" sz="2800" dirty="0"/>
              <a:t> 80/90</a:t>
            </a:r>
            <a:r>
              <a:rPr lang="ru-RU" sz="2800" dirty="0"/>
              <a:t> </a:t>
            </a:r>
            <a:r>
              <a:rPr lang="fr-FR" sz="2800" dirty="0"/>
              <a:t>°C Db X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49E1976-F7DA-4F2A-A0F7-F606D0F4F2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558039" flipV="1">
            <a:off x="472481" y="106238"/>
            <a:ext cx="3575494" cy="4340885"/>
          </a:xfrm>
          <a:prstGeom prst="rect">
            <a:avLst/>
          </a:prstGeom>
        </p:spPr>
      </p:pic>
      <p:sp>
        <p:nvSpPr>
          <p:cNvPr id="16" name="Текст 4">
            <a:extLst>
              <a:ext uri="{FF2B5EF4-FFF2-40B4-BE49-F238E27FC236}">
                <a16:creationId xmlns:a16="http://schemas.microsoft.com/office/drawing/2014/main" id="{9283211F-F4E6-4AA2-9E76-E7E38D2C0020}"/>
              </a:ext>
            </a:extLst>
          </p:cNvPr>
          <p:cNvSpPr txBox="1">
            <a:spLocks/>
          </p:cNvSpPr>
          <p:nvPr/>
        </p:nvSpPr>
        <p:spPr>
          <a:xfrm>
            <a:off x="4272896" y="3286760"/>
            <a:ext cx="3047044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98FEDF79-DF55-4778-84AE-62A3DE901AF1}"/>
              </a:ext>
            </a:extLst>
          </p:cNvPr>
          <p:cNvSpPr txBox="1">
            <a:spLocks/>
          </p:cNvSpPr>
          <p:nvPr/>
        </p:nvSpPr>
        <p:spPr>
          <a:xfrm>
            <a:off x="7996879" y="3290439"/>
            <a:ext cx="3047044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КРЕПЛЕНИЕ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7604F2EE-BFBC-4410-BC03-5DDA214DAE4F}"/>
              </a:ext>
            </a:extLst>
          </p:cNvPr>
          <p:cNvSpPr txBox="1">
            <a:spLocks/>
          </p:cNvSpPr>
          <p:nvPr/>
        </p:nvSpPr>
        <p:spPr>
          <a:xfrm>
            <a:off x="548911" y="3286760"/>
            <a:ext cx="3047044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EA2CDB49-E355-47AB-BFE8-AA10D3041880}"/>
              </a:ext>
            </a:extLst>
          </p:cNvPr>
          <p:cNvSpPr txBox="1">
            <a:spLocks/>
          </p:cNvSpPr>
          <p:nvPr/>
        </p:nvSpPr>
        <p:spPr>
          <a:xfrm>
            <a:off x="4272896" y="3732940"/>
            <a:ext cx="3550304" cy="115024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корпус.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4 длины: от 300 мм до 1500 мм.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/>
              <a:t>Литые заглушки и </a:t>
            </a:r>
            <a:r>
              <a:rPr lang="ru-RU" dirty="0" err="1"/>
              <a:t>гермоввод</a:t>
            </a:r>
            <a:r>
              <a:rPr lang="ru-RU" dirty="0"/>
              <a:t> - </a:t>
            </a:r>
            <a:r>
              <a:rPr lang="en-US" dirty="0"/>
              <a:t>IP66</a:t>
            </a:r>
            <a:r>
              <a:rPr lang="ru-RU" dirty="0"/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механической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2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0°C до +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0°C.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endParaRPr lang="ru-RU" dirty="0"/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3F9E04D2-4E79-4EBC-9BC3-4C0E9F937778}"/>
              </a:ext>
            </a:extLst>
          </p:cNvPr>
          <p:cNvSpPr txBox="1">
            <a:spLocks/>
          </p:cNvSpPr>
          <p:nvPr/>
        </p:nvSpPr>
        <p:spPr>
          <a:xfrm>
            <a:off x="7993766" y="3725034"/>
            <a:ext cx="2872375" cy="1006283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3 вида: накладное, подвесное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 поворотный кронштейн.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26EDBA29-A736-4213-8FC5-7963706184C8}"/>
              </a:ext>
            </a:extLst>
          </p:cNvPr>
          <p:cNvSpPr txBox="1">
            <a:spLocks/>
          </p:cNvSpPr>
          <p:nvPr/>
        </p:nvSpPr>
        <p:spPr>
          <a:xfrm>
            <a:off x="548912" y="3732940"/>
            <a:ext cx="2852240" cy="115024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6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опалового поликарбоната - 2 мм.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C0B1014-D6C3-4170-A94C-33AC086414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911" y="4587225"/>
            <a:ext cx="1832579" cy="1708792"/>
          </a:xfrm>
          <a:prstGeom prst="rect">
            <a:avLst/>
          </a:prstGeom>
        </p:spPr>
      </p:pic>
      <p:sp>
        <p:nvSpPr>
          <p:cNvPr id="23" name="Текст 2">
            <a:extLst>
              <a:ext uri="{FF2B5EF4-FFF2-40B4-BE49-F238E27FC236}">
                <a16:creationId xmlns:a16="http://schemas.microsoft.com/office/drawing/2014/main" id="{54930692-AAF1-4748-B22B-44594AB2A954}"/>
              </a:ext>
            </a:extLst>
          </p:cNvPr>
          <p:cNvSpPr txBox="1">
            <a:spLocks/>
          </p:cNvSpPr>
          <p:nvPr/>
        </p:nvSpPr>
        <p:spPr>
          <a:xfrm rot="16200000">
            <a:off x="1656921" y="5403776"/>
            <a:ext cx="1708792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0" dirty="0" err="1">
                <a:solidFill>
                  <a:srgbClr val="D6D6D6"/>
                </a:solidFill>
                <a:latin typeface="+mj-lt"/>
              </a:rPr>
              <a:t>ксс</a:t>
            </a:r>
            <a:r>
              <a:rPr lang="ru-RU" sz="2400" b="0" dirty="0">
                <a:solidFill>
                  <a:srgbClr val="D6D6D6"/>
                </a:solidFill>
                <a:latin typeface="+mj-lt"/>
              </a:rPr>
              <a:t> д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58527692-ECA3-4968-8F40-37C151186FCF}"/>
              </a:ext>
            </a:extLst>
          </p:cNvPr>
          <p:cNvSpPr txBox="1">
            <a:spLocks/>
          </p:cNvSpPr>
          <p:nvPr/>
        </p:nvSpPr>
        <p:spPr>
          <a:xfrm>
            <a:off x="2764373" y="5940432"/>
            <a:ext cx="4710280" cy="60638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r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*подключение к питающей сети во взрывоопасной среде производится через взрывозащищённую соединительную коробку, которая не входит в комплект.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814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FPL </a:t>
            </a:r>
            <a:r>
              <a:rPr lang="ru-RU" sz="2800" dirty="0">
                <a:solidFill>
                  <a:schemeClr val="bg1"/>
                </a:solidFill>
              </a:rPr>
              <a:t>ДЛЯ РАВНОМЕРНОЙ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ЗАСВЕТКИ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BD348A-4034-4EEC-9EA3-1A658D617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87529">
            <a:off x="1262362" y="2539432"/>
            <a:ext cx="3400246" cy="41416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3EFB7C-FD63-416C-BD3B-547234CD29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96424">
            <a:off x="279759" y="2562744"/>
            <a:ext cx="3462195" cy="4106850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D31C8366-E9B2-4EFA-933B-B34F8869E7D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183770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Трубка из поликарбоната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2мм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987F8593-144E-478B-8491-7596DE38802A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4465E80-6851-402F-8524-B4383DA9D279}"/>
              </a:ext>
            </a:extLst>
          </p:cNvPr>
          <p:cNvSpPr txBox="1">
            <a:spLocks/>
          </p:cNvSpPr>
          <p:nvPr/>
        </p:nvSpPr>
        <p:spPr>
          <a:xfrm>
            <a:off x="6301874" y="5110895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1C537926-44BC-485A-AA08-31BE0367CAC1}"/>
              </a:ext>
            </a:extLst>
          </p:cNvPr>
          <p:cNvSpPr txBox="1">
            <a:spLocks/>
          </p:cNvSpPr>
          <p:nvPr/>
        </p:nvSpPr>
        <p:spPr>
          <a:xfrm>
            <a:off x="6368548" y="473744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99DBE-CC6E-4C80-BCC4-D8C7D981476F}"/>
              </a:ext>
            </a:extLst>
          </p:cNvPr>
          <p:cNvSpPr txBox="1"/>
          <p:nvPr/>
        </p:nvSpPr>
        <p:spPr>
          <a:xfrm>
            <a:off x="7924983" y="1487134"/>
            <a:ext cx="26933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низких потолков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82EF79-F9CE-4256-8530-F5DAE85D12A6}"/>
              </a:ext>
            </a:extLst>
          </p:cNvPr>
          <p:cNvSpPr txBox="1"/>
          <p:nvPr/>
        </p:nvSpPr>
        <p:spPr>
          <a:xfrm>
            <a:off x="6262928" y="1578670"/>
            <a:ext cx="149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FPL</a:t>
            </a:r>
            <a:endParaRPr lang="ru-RU" sz="3600" dirty="0">
              <a:latin typeface="+mj-lt"/>
            </a:endParaRP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52AEB94-42F4-471E-AEDD-8A37859421F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12 - 82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13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0B782A3-9742-4003-8AAA-058B6584890D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2C8C7137-6714-499D-B707-5677ED4538B7}"/>
              </a:ext>
            </a:extLst>
          </p:cNvPr>
          <p:cNvSpPr txBox="1">
            <a:spLocks/>
          </p:cNvSpPr>
          <p:nvPr/>
        </p:nvSpPr>
        <p:spPr>
          <a:xfrm>
            <a:off x="9716141" y="2974301"/>
            <a:ext cx="2311735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7D80012-FFB9-4F8D-9687-B7B6C43389F0}"/>
              </a:ext>
            </a:extLst>
          </p:cNvPr>
          <p:cNvSpPr txBox="1">
            <a:spLocks/>
          </p:cNvSpPr>
          <p:nvPr/>
        </p:nvSpPr>
        <p:spPr>
          <a:xfrm>
            <a:off x="6368547" y="549895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0C8194-76BF-4C66-8472-76C574010B74}"/>
              </a:ext>
            </a:extLst>
          </p:cNvPr>
          <p:cNvSpPr txBox="1"/>
          <p:nvPr/>
        </p:nvSpPr>
        <p:spPr>
          <a:xfrm>
            <a:off x="6368547" y="5865133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01520B27-B544-4A8E-A041-ADC9EA1117CB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54253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465-2626*70*75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0,9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3,6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24B804-B837-4CD4-A29E-4FAA56B8FF2B}"/>
              </a:ext>
            </a:extLst>
          </p:cNvPr>
          <p:cNvSpPr txBox="1"/>
          <p:nvPr/>
        </p:nvSpPr>
        <p:spPr>
          <a:xfrm>
            <a:off x="6368547" y="6121400"/>
            <a:ext cx="5588991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C4105A0-E9F7-46A7-83E5-917643F7D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54" y="4839495"/>
            <a:ext cx="1505743" cy="15057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566EB6-C00C-40CD-9C64-CC558429331A}"/>
              </a:ext>
            </a:extLst>
          </p:cNvPr>
          <p:cNvSpPr txBox="1"/>
          <p:nvPr/>
        </p:nvSpPr>
        <p:spPr>
          <a:xfrm rot="16200000">
            <a:off x="5077358" y="5359890"/>
            <a:ext cx="1389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A1A5A7"/>
                </a:solidFill>
                <a:latin typeface="+mj-lt"/>
              </a:rPr>
              <a:t>КСС Д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621C3E1-228B-4CB4-9D68-3932C88AD838}"/>
              </a:ext>
            </a:extLst>
          </p:cNvPr>
          <p:cNvGrpSpPr/>
          <p:nvPr/>
        </p:nvGrpSpPr>
        <p:grpSpPr>
          <a:xfrm>
            <a:off x="463550" y="1682081"/>
            <a:ext cx="1791659" cy="1310382"/>
            <a:chOff x="359673" y="1663919"/>
            <a:chExt cx="1791659" cy="1310382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99FCAEE-F394-46AF-AA8B-665F59504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610" y="1663919"/>
              <a:ext cx="524694" cy="524694"/>
            </a:xfrm>
            <a:prstGeom prst="rect">
              <a:avLst/>
            </a:prstGeom>
          </p:spPr>
        </p:pic>
        <p:sp>
          <p:nvSpPr>
            <p:cNvPr id="26" name="Text 2">
              <a:extLst>
                <a:ext uri="{FF2B5EF4-FFF2-40B4-BE49-F238E27FC236}">
                  <a16:creationId xmlns:a16="http://schemas.microsoft.com/office/drawing/2014/main" id="{BC25EFD8-DA41-44B9-95C5-9D577E456976}"/>
                </a:ext>
              </a:extLst>
            </p:cNvPr>
            <p:cNvSpPr txBox="1"/>
            <p:nvPr/>
          </p:nvSpPr>
          <p:spPr>
            <a:xfrm>
              <a:off x="995969" y="1802659"/>
              <a:ext cx="1155363" cy="3323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/>
                <a:t>стандартная</a:t>
              </a:r>
              <a:br>
                <a:rPr lang="ru-RU" sz="1200" dirty="0"/>
              </a:br>
              <a:r>
                <a:rPr lang="ru-RU" sz="1200" dirty="0"/>
                <a:t>гарантия</a:t>
              </a:r>
              <a:endParaRPr sz="1200" dirty="0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BEF40901-097F-4DF7-A81D-264D831B6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8" name="Text 2">
              <a:extLst>
                <a:ext uri="{FF2B5EF4-FFF2-40B4-BE49-F238E27FC236}">
                  <a16:creationId xmlns:a16="http://schemas.microsoft.com/office/drawing/2014/main" id="{8167D13D-CF6B-441A-9AEC-94250257BF52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234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ЦОД «Иннополис»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>
                <a:solidFill>
                  <a:schemeClr val="bg1"/>
                </a:solidFill>
              </a:rPr>
              <a:t>МЫ</a:t>
            </a:r>
            <a:br>
              <a:rPr lang="ru-RU" sz="2800" b="0" dirty="0">
                <a:solidFill>
                  <a:schemeClr val="bg1"/>
                </a:solidFill>
              </a:rPr>
            </a:br>
            <a:r>
              <a:rPr lang="ru-RU" sz="2800" b="0" dirty="0">
                <a:solidFill>
                  <a:schemeClr val="bg1"/>
                </a:solidFill>
              </a:rPr>
              <a:t>В ВЕНДОР ЛИСТАХ: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FD155D-BAE3-439D-B00A-765A6F9FC098}"/>
              </a:ext>
            </a:extLst>
          </p:cNvPr>
          <p:cNvSpPr txBox="1"/>
          <p:nvPr/>
        </p:nvSpPr>
        <p:spPr>
          <a:xfrm>
            <a:off x="5886120" y="1636012"/>
            <a:ext cx="71353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РУСАЛ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6B5A4C-4D35-437C-A85D-37130BE16AE1}"/>
              </a:ext>
            </a:extLst>
          </p:cNvPr>
          <p:cNvSpPr txBox="1"/>
          <p:nvPr/>
        </p:nvSpPr>
        <p:spPr>
          <a:xfrm>
            <a:off x="8235066" y="2373478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НОРНИКЕЛЬ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02C09-C892-45BF-87D3-DE3F63FB1F5D}"/>
              </a:ext>
            </a:extLst>
          </p:cNvPr>
          <p:cNvSpPr txBox="1"/>
          <p:nvPr/>
        </p:nvSpPr>
        <p:spPr>
          <a:xfrm>
            <a:off x="8235066" y="3922464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«АЗОТ»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577DFC-6828-4554-8A42-D5E9918CB80D}"/>
              </a:ext>
            </a:extLst>
          </p:cNvPr>
          <p:cNvSpPr txBox="1"/>
          <p:nvPr/>
        </p:nvSpPr>
        <p:spPr>
          <a:xfrm>
            <a:off x="8235066" y="1636012"/>
            <a:ext cx="1071216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«Полюс»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BC2CAB-F030-42FA-A9E7-47CDDF4D399B}"/>
              </a:ext>
            </a:extLst>
          </p:cNvPr>
          <p:cNvSpPr txBox="1"/>
          <p:nvPr/>
        </p:nvSpPr>
        <p:spPr>
          <a:xfrm>
            <a:off x="10482663" y="1636012"/>
            <a:ext cx="72487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ЕВРАЗ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13E0B7-C3F8-42B1-8278-1AE27A8D2B14}"/>
              </a:ext>
            </a:extLst>
          </p:cNvPr>
          <p:cNvSpPr txBox="1"/>
          <p:nvPr/>
        </p:nvSpPr>
        <p:spPr>
          <a:xfrm>
            <a:off x="3213757" y="2304228"/>
            <a:ext cx="226514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угольная энергетическая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CE1A1F-8CB0-4AB8-9708-087D6D89C7CE}"/>
              </a:ext>
            </a:extLst>
          </p:cNvPr>
          <p:cNvSpPr txBox="1"/>
          <p:nvPr/>
        </p:nvSpPr>
        <p:spPr>
          <a:xfrm>
            <a:off x="1250675" y="2234979"/>
            <a:ext cx="1313425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генерирующая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63956E-B5E8-472B-B34E-104400CB24E6}"/>
              </a:ext>
            </a:extLst>
          </p:cNvPr>
          <p:cNvSpPr txBox="1"/>
          <p:nvPr/>
        </p:nvSpPr>
        <p:spPr>
          <a:xfrm>
            <a:off x="1250675" y="4615925"/>
            <a:ext cx="131342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НОВАПОРТ ХОЛДИНГ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375987-EA94-4DC1-AE73-67CD3A5C77A2}"/>
              </a:ext>
            </a:extLst>
          </p:cNvPr>
          <p:cNvSpPr txBox="1"/>
          <p:nvPr/>
        </p:nvSpPr>
        <p:spPr>
          <a:xfrm>
            <a:off x="3213758" y="4615925"/>
            <a:ext cx="1701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УК  «АЭРОПОРТЫ РЕГИОНОВ»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3927F-2A8A-429D-8146-F80EAFD57891}"/>
              </a:ext>
            </a:extLst>
          </p:cNvPr>
          <p:cNvSpPr txBox="1"/>
          <p:nvPr/>
        </p:nvSpPr>
        <p:spPr>
          <a:xfrm>
            <a:off x="10482663" y="3853214"/>
            <a:ext cx="138107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«РОССЕТИ»  -МЭС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905993-8648-4DA9-9968-1FB7D7E3EFF3}"/>
              </a:ext>
            </a:extLst>
          </p:cNvPr>
          <p:cNvSpPr txBox="1"/>
          <p:nvPr/>
        </p:nvSpPr>
        <p:spPr>
          <a:xfrm>
            <a:off x="1251903" y="3116205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АЛРОСА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5DCB32-1D17-4726-8467-3060B5C01308}"/>
              </a:ext>
            </a:extLst>
          </p:cNvPr>
          <p:cNvSpPr txBox="1"/>
          <p:nvPr/>
        </p:nvSpPr>
        <p:spPr>
          <a:xfrm>
            <a:off x="8235066" y="3046955"/>
            <a:ext cx="155430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«СИБУР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65B1EC9-165F-468F-9164-545EDD6366DE}"/>
              </a:ext>
            </a:extLst>
          </p:cNvPr>
          <p:cNvSpPr txBox="1"/>
          <p:nvPr/>
        </p:nvSpPr>
        <p:spPr>
          <a:xfrm>
            <a:off x="3215197" y="3853214"/>
            <a:ext cx="188216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Лукойл-ПЕРМНЕФТЕОРГСИНТЕЗ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D2F2F7-F4F8-4878-92AC-D4334C834D3D}"/>
              </a:ext>
            </a:extLst>
          </p:cNvPr>
          <p:cNvSpPr txBox="1"/>
          <p:nvPr/>
        </p:nvSpPr>
        <p:spPr>
          <a:xfrm>
            <a:off x="1250675" y="3922464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ГАЗПРОМНЕФТЬ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C51B55-BD52-4BA4-A6F7-1E6CD814663E}"/>
              </a:ext>
            </a:extLst>
          </p:cNvPr>
          <p:cNvSpPr txBox="1"/>
          <p:nvPr/>
        </p:nvSpPr>
        <p:spPr>
          <a:xfrm>
            <a:off x="10482663" y="3046955"/>
            <a:ext cx="163403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Холдинг «</a:t>
            </a:r>
            <a:r>
              <a:rPr lang="ru-RU" sz="9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Технодинамика</a:t>
            </a: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C4EF5-C093-41B1-B6E7-17EB91A205EE}"/>
              </a:ext>
            </a:extLst>
          </p:cNvPr>
          <p:cNvSpPr txBox="1"/>
          <p:nvPr/>
        </p:nvSpPr>
        <p:spPr>
          <a:xfrm>
            <a:off x="1250675" y="1497513"/>
            <a:ext cx="122182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«Русская медная компания»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CA417DA-FB18-4DA8-A9A6-AAEB490F55E5}"/>
              </a:ext>
            </a:extLst>
          </p:cNvPr>
          <p:cNvSpPr txBox="1"/>
          <p:nvPr/>
        </p:nvSpPr>
        <p:spPr>
          <a:xfrm>
            <a:off x="3240509" y="1636012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ОАО «УГМК»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67042-D549-49A6-BFC3-784CECF47F4D}"/>
              </a:ext>
            </a:extLst>
          </p:cNvPr>
          <p:cNvSpPr txBox="1"/>
          <p:nvPr/>
        </p:nvSpPr>
        <p:spPr>
          <a:xfrm>
            <a:off x="5886121" y="2373478"/>
            <a:ext cx="1153212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«ММК»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B2E56C-C020-483B-87C9-F6317AA2BA65}"/>
              </a:ext>
            </a:extLst>
          </p:cNvPr>
          <p:cNvSpPr txBox="1"/>
          <p:nvPr/>
        </p:nvSpPr>
        <p:spPr>
          <a:xfrm>
            <a:off x="3213759" y="3116205"/>
            <a:ext cx="20407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«СЕВЕРСТАЛЬ»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4EFB01-FF56-4FCD-BC07-B1208477799E}"/>
              </a:ext>
            </a:extLst>
          </p:cNvPr>
          <p:cNvSpPr txBox="1"/>
          <p:nvPr/>
        </p:nvSpPr>
        <p:spPr>
          <a:xfrm>
            <a:off x="5886121" y="3922464"/>
            <a:ext cx="114451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«РОСХИМ»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8E971B-132A-4A3D-A179-386C195738FD}"/>
              </a:ext>
            </a:extLst>
          </p:cNvPr>
          <p:cNvSpPr txBox="1"/>
          <p:nvPr/>
        </p:nvSpPr>
        <p:spPr>
          <a:xfrm>
            <a:off x="10482663" y="5351090"/>
            <a:ext cx="14474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«АКРОН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194DC7-8BD2-431E-92FE-6BF5ED7D5404}"/>
              </a:ext>
            </a:extLst>
          </p:cNvPr>
          <p:cNvSpPr txBox="1"/>
          <p:nvPr/>
        </p:nvSpPr>
        <p:spPr>
          <a:xfrm>
            <a:off x="3213759" y="6028064"/>
            <a:ext cx="179568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фирма «Агрокомплекс»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им. Н.И. Ткачёва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30BAD6-9114-46C5-8612-3F503AB0DB8C}"/>
              </a:ext>
            </a:extLst>
          </p:cNvPr>
          <p:cNvSpPr txBox="1"/>
          <p:nvPr/>
        </p:nvSpPr>
        <p:spPr>
          <a:xfrm>
            <a:off x="8235067" y="6097314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«РУСАГРО»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7880F8-5CC7-4437-BD02-27408773B5D2}"/>
              </a:ext>
            </a:extLst>
          </p:cNvPr>
          <p:cNvSpPr txBox="1"/>
          <p:nvPr/>
        </p:nvSpPr>
        <p:spPr>
          <a:xfrm>
            <a:off x="5886191" y="5420340"/>
            <a:ext cx="1274279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«АГРОЭКО»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C726231-CA1A-4E31-B7CA-EC8620038A23}"/>
              </a:ext>
            </a:extLst>
          </p:cNvPr>
          <p:cNvSpPr txBox="1"/>
          <p:nvPr/>
        </p:nvSpPr>
        <p:spPr>
          <a:xfrm>
            <a:off x="8235067" y="5420340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«ЭКОНИВА»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CF6B92-CE7A-459B-ABC8-A51AB5AD6DEB}"/>
              </a:ext>
            </a:extLst>
          </p:cNvPr>
          <p:cNvSpPr txBox="1"/>
          <p:nvPr/>
        </p:nvSpPr>
        <p:spPr>
          <a:xfrm>
            <a:off x="5895421" y="6097314"/>
            <a:ext cx="141337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АПХ «МИРАТОРГ»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3D10C7-FF64-4376-BE48-C6CE29246EBC}"/>
              </a:ext>
            </a:extLst>
          </p:cNvPr>
          <p:cNvSpPr txBox="1"/>
          <p:nvPr/>
        </p:nvSpPr>
        <p:spPr>
          <a:xfrm>
            <a:off x="10482664" y="6097314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«СИБАГРО»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9F1C2B-5550-4C54-9CBB-6D0169CC812D}"/>
              </a:ext>
            </a:extLst>
          </p:cNvPr>
          <p:cNvSpPr txBox="1"/>
          <p:nvPr/>
        </p:nvSpPr>
        <p:spPr>
          <a:xfrm>
            <a:off x="10482663" y="2373478"/>
            <a:ext cx="87608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РОСТЕХ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5B82E5B-8D91-44C3-9A05-38CCDABABE5A}"/>
              </a:ext>
            </a:extLst>
          </p:cNvPr>
          <p:cNvSpPr txBox="1"/>
          <p:nvPr/>
        </p:nvSpPr>
        <p:spPr>
          <a:xfrm>
            <a:off x="1250675" y="5420340"/>
            <a:ext cx="86791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«ОДК»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CCC31A5-9D4A-4A19-926A-FB52E7055934}"/>
              </a:ext>
            </a:extLst>
          </p:cNvPr>
          <p:cNvSpPr txBox="1"/>
          <p:nvPr/>
        </p:nvSpPr>
        <p:spPr>
          <a:xfrm>
            <a:off x="1279743" y="6097314"/>
            <a:ext cx="93686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«ОАК»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AEFDCD-DB1F-4B5E-9D8A-F1C48C02D0FE}"/>
              </a:ext>
            </a:extLst>
          </p:cNvPr>
          <p:cNvSpPr txBox="1"/>
          <p:nvPr/>
        </p:nvSpPr>
        <p:spPr>
          <a:xfrm>
            <a:off x="10482664" y="4685175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«ГАЗ»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74D9C-2DB8-42DA-A56C-6FBC0DB7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294" y="1536151"/>
            <a:ext cx="470956" cy="4343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22671C7-FFFB-40EB-913A-90093BCE7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996" y="2308836"/>
            <a:ext cx="537764" cy="360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4593-EC9E-44B1-AB40-AFF40796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584" y="3919462"/>
            <a:ext cx="580589" cy="236837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7A4C7A0-E39F-49C3-83B7-959A1DC954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358" y="1488526"/>
            <a:ext cx="525040" cy="48589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1444D731-BA30-40EC-AC68-A0822EAC4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48" y="3770178"/>
            <a:ext cx="980232" cy="535405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E67D9A1-9620-465C-B369-D7028CFBD9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390" y="1536151"/>
            <a:ext cx="421057" cy="41223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C5DADE74-E2B5-48FD-A8E7-F8B96CE5B4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330" y="2234979"/>
            <a:ext cx="537764" cy="50783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DE4894F-AAB9-4155-BB97-F3B779961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547" y="2278162"/>
            <a:ext cx="461835" cy="4214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66CAD2C2-F39D-4118-9161-FCD1246199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27" y="4584554"/>
            <a:ext cx="487474" cy="432074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81CEB04-E84E-4469-825A-24A430C5D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8413" y="4552215"/>
            <a:ext cx="484718" cy="496752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9E36E52-0759-44F1-816E-06B410A23C0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115" y="3807549"/>
            <a:ext cx="487723" cy="460663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DE34CB5-F70E-495A-B134-6B207B313E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44" y="3022269"/>
            <a:ext cx="718240" cy="418704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457CE6A1-747E-4700-BED5-E9F9D80C0A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73" y="3152625"/>
            <a:ext cx="809011" cy="157993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3F17A89D-E4AB-4806-9FC9-FB4923B73D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901" y="3776797"/>
            <a:ext cx="409379" cy="522166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CFC5F90-0D16-47A3-87FB-CCAEF12B39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675" y="3001290"/>
            <a:ext cx="702036" cy="460663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F6EB8C0D-8BC1-46FC-BE68-BFA23C549A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294" y="2299994"/>
            <a:ext cx="470956" cy="3778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0BC70EDE-5A8A-436A-9FAC-98D93DBDFF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277" y="2980789"/>
            <a:ext cx="537764" cy="501665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7D92FBA9-27B2-4C41-93D6-60F56D73859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596" y="3770177"/>
            <a:ext cx="582353" cy="535406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2ABA673D-D0F8-46A8-9E48-5F83DD3F592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603" y="5328841"/>
            <a:ext cx="455349" cy="413830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D7F28A5-9259-4264-8209-B8C24A69C1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90" y="2277091"/>
            <a:ext cx="421057" cy="576006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5E9F584-8D07-45AB-8E72-B4FC76DAF486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17"/>
          <a:stretch/>
        </p:blipFill>
        <p:spPr>
          <a:xfrm>
            <a:off x="598567" y="5311839"/>
            <a:ext cx="435794" cy="447834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6E7736B5-06B2-4216-9728-1BD193B72A3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457"/>
          <a:stretch/>
        </p:blipFill>
        <p:spPr>
          <a:xfrm>
            <a:off x="405142" y="6062122"/>
            <a:ext cx="822645" cy="301217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E8B0610C-7819-41F8-A42E-051AE805C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744" y="4658931"/>
            <a:ext cx="769585" cy="28332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B80A9A53-BB08-4D7A-AEBF-2EFC8E29EB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558" y="5971583"/>
            <a:ext cx="482295" cy="482295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63C87605-896E-4E64-87A1-F831F7CFC0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985" y="5305969"/>
            <a:ext cx="475575" cy="478624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D1062815-86F4-443C-99C8-8FCD5137EC1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373" y="5408121"/>
            <a:ext cx="809011" cy="25527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6FBFB50C-F8B8-4728-81FC-3CF793D95D7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352" y="6109918"/>
            <a:ext cx="662841" cy="205624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:a16="http://schemas.microsoft.com/office/drawing/2014/main" id="{57162ED8-327B-4EE0-9EBE-77D2ABCD4EE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294" y="5971583"/>
            <a:ext cx="539169" cy="482294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C33CDA3-AE0C-4069-A17B-70F94B5FE26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8136" y="6072626"/>
            <a:ext cx="749114" cy="213324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BB6D413A-52EC-4D29-8FD9-8E6F9D5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93" y="1536151"/>
            <a:ext cx="411343" cy="46969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1D71C1B8-A700-41BA-962A-D8FE10CFE9F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337" y="1536151"/>
            <a:ext cx="509750" cy="461665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:a16="http://schemas.microsoft.com/office/drawing/2014/main" id="{44857E8F-F8F9-4041-8830-AFD88D8D61B7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7838" y="2982624"/>
            <a:ext cx="514819" cy="458350"/>
          </a:xfrm>
          <a:prstGeom prst="rect">
            <a:avLst/>
          </a:prstGeom>
        </p:spPr>
      </p:pic>
      <p:pic>
        <p:nvPicPr>
          <p:cNvPr id="149" name="Рисунок 148">
            <a:extLst>
              <a:ext uri="{FF2B5EF4-FFF2-40B4-BE49-F238E27FC236}">
                <a16:creationId xmlns:a16="http://schemas.microsoft.com/office/drawing/2014/main" id="{CC1942D7-70A2-46D8-8219-9FECB02CAA2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0" y="5296445"/>
            <a:ext cx="435794" cy="478623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05F9516F-949E-4346-970F-A47C78AF3DB8}"/>
              </a:ext>
            </a:extLst>
          </p:cNvPr>
          <p:cNvSpPr txBox="1"/>
          <p:nvPr/>
        </p:nvSpPr>
        <p:spPr>
          <a:xfrm>
            <a:off x="5881436" y="3116205"/>
            <a:ext cx="88736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РОСАТОМ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90DDCB5-0483-4541-9C4F-2E24BBF0D72E}"/>
              </a:ext>
            </a:extLst>
          </p:cNvPr>
          <p:cNvSpPr txBox="1"/>
          <p:nvPr/>
        </p:nvSpPr>
        <p:spPr>
          <a:xfrm>
            <a:off x="3240509" y="5420340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«СОЛЛЕРС»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FC7F27F9-C762-4E21-AF5E-D11AB8E34C5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167" y="4623868"/>
            <a:ext cx="531423" cy="353446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1C40CA2-14CF-4A12-BCCC-0595CB9C408D}"/>
              </a:ext>
            </a:extLst>
          </p:cNvPr>
          <p:cNvSpPr txBox="1"/>
          <p:nvPr/>
        </p:nvSpPr>
        <p:spPr>
          <a:xfrm>
            <a:off x="8235066" y="4685175"/>
            <a:ext cx="12957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НПК «УВЗ»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F77EE39-F6A7-43B8-B52D-1735AC414989}"/>
              </a:ext>
            </a:extLst>
          </p:cNvPr>
          <p:cNvSpPr txBox="1"/>
          <p:nvPr/>
        </p:nvSpPr>
        <p:spPr>
          <a:xfrm>
            <a:off x="5891032" y="4685175"/>
            <a:ext cx="109274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«ТМК»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A99018C-9F97-4A0E-8201-8C470B3617C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195" y="4565014"/>
            <a:ext cx="471155" cy="4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5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A7357B-0662-409E-BB61-43EAD55E4B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6420" y="2797179"/>
            <a:ext cx="5935579" cy="406082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ЭНЕРГЕТИКИ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</p:cNvCxnSpPr>
          <p:nvPr/>
        </p:nvCxnSpPr>
        <p:spPr>
          <a:xfrm>
            <a:off x="1741468" y="7588330"/>
            <a:ext cx="7917884" cy="421484"/>
          </a:xfrm>
          <a:prstGeom prst="bentConnector3">
            <a:avLst>
              <a:gd name="adj1" fmla="val 9992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3922425" y="8360062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336565" y="9739146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зон на объекте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DB5BAD6C-B211-4BCD-B92A-EB0199796E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84" y="1257998"/>
            <a:ext cx="1388254" cy="1178706"/>
          </a:xfrm>
          <a:prstGeom prst="rect">
            <a:avLst/>
          </a:prstGeom>
        </p:spPr>
      </p:pic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производством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60FD63C-B084-474B-B490-2AB17CEE1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0098" y="1241180"/>
            <a:ext cx="4011902" cy="435043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>
                <a:solidFill>
                  <a:schemeClr val="bg1"/>
                </a:solidFill>
              </a:rPr>
              <a:t>ПРОЕКТЫ</a:t>
            </a:r>
          </a:p>
        </p:txBody>
      </p: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3922425" y="8360062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336565" y="9739146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E846AB4-8D40-40BE-B40F-46A8C02E51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849" y="1242313"/>
            <a:ext cx="4006304" cy="5615688"/>
          </a:xfrm>
          <a:prstGeom prst="rect">
            <a:avLst/>
          </a:prstGeom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39931265-0F40-4564-8689-170A53995F31}"/>
              </a:ext>
            </a:extLst>
          </p:cNvPr>
          <p:cNvSpPr/>
          <p:nvPr/>
        </p:nvSpPr>
        <p:spPr>
          <a:xfrm>
            <a:off x="0" y="5591620"/>
            <a:ext cx="4009104" cy="1266380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EEFB4AC-A4E9-46CC-8992-4C617919D4D8}"/>
              </a:ext>
            </a:extLst>
          </p:cNvPr>
          <p:cNvSpPr/>
          <p:nvPr/>
        </p:nvSpPr>
        <p:spPr>
          <a:xfrm>
            <a:off x="4092849" y="5591620"/>
            <a:ext cx="4006304" cy="12663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1A8DA988-83E0-44FA-8135-DA9FEDF2860F}"/>
              </a:ext>
            </a:extLst>
          </p:cNvPr>
          <p:cNvSpPr/>
          <p:nvPr/>
        </p:nvSpPr>
        <p:spPr>
          <a:xfrm>
            <a:off x="8182897" y="5591620"/>
            <a:ext cx="4009104" cy="12663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4120DD6-6505-44CF-A471-425243BAF4BD}"/>
              </a:ext>
            </a:extLst>
          </p:cNvPr>
          <p:cNvSpPr txBox="1"/>
          <p:nvPr/>
        </p:nvSpPr>
        <p:spPr>
          <a:xfrm>
            <a:off x="223377" y="5713071"/>
            <a:ext cx="3562350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АЭС «</a:t>
            </a:r>
            <a:r>
              <a:rPr lang="ru-RU" sz="2000" dirty="0" err="1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Руппур</a:t>
            </a: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»</a:t>
            </a:r>
            <a:b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Бангладеш</a:t>
            </a: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ДСО</a:t>
            </a:r>
            <a:endParaRPr lang="ru-RU" sz="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7D26280-CC2E-4153-9B18-F060E24DE6DF}"/>
              </a:ext>
            </a:extLst>
          </p:cNvPr>
          <p:cNvSpPr txBox="1"/>
          <p:nvPr/>
        </p:nvSpPr>
        <p:spPr>
          <a:xfrm>
            <a:off x="4314825" y="5713071"/>
            <a:ext cx="3562350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Маяк</a:t>
            </a:r>
            <a:endParaRPr lang="ru-RU" sz="700" dirty="0">
              <a:solidFill>
                <a:schemeClr val="bg2"/>
              </a:solidFill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>
                <a:solidFill>
                  <a:schemeClr val="bg2"/>
                </a:solidFill>
              </a:rPr>
              <a:t>Нижне-</a:t>
            </a:r>
            <a:r>
              <a:rPr lang="ru-RU" sz="1400" dirty="0" err="1">
                <a:solidFill>
                  <a:schemeClr val="bg2"/>
                </a:solidFill>
              </a:rPr>
              <a:t>Бурейская</a:t>
            </a:r>
            <a:r>
              <a:rPr lang="ru-RU" sz="1400" dirty="0">
                <a:solidFill>
                  <a:schemeClr val="bg2"/>
                </a:solidFill>
              </a:rPr>
              <a:t> ГЭС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ДПП</a:t>
            </a:r>
            <a:endParaRPr lang="ru-RU" sz="400" dirty="0">
              <a:solidFill>
                <a:schemeClr val="bg2"/>
              </a:solidFill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AABFEBA-0111-40E9-8DB7-5B00071FD72C}"/>
              </a:ext>
            </a:extLst>
          </p:cNvPr>
          <p:cNvSpPr txBox="1"/>
          <p:nvPr/>
        </p:nvSpPr>
        <p:spPr>
          <a:xfrm>
            <a:off x="8404874" y="5713071"/>
            <a:ext cx="3562350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Котельная</a:t>
            </a:r>
            <a:endParaRPr lang="ru-RU" sz="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/>
              <a:t>Казанская ТЭЦ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FWL</a:t>
            </a:r>
            <a:endParaRPr lang="ru-RU" sz="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B8044F-4D1D-4B84-A3CE-5280D33780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241181"/>
            <a:ext cx="4009104" cy="43504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906254-089E-4854-BFE3-05C111DF13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0049" y="1241181"/>
            <a:ext cx="4009104" cy="435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45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9EE8A2-6D73-41FC-979D-E2E46137D0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77957"/>
            <a:ext cx="5126038" cy="5580043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49993" y="1606756"/>
            <a:ext cx="5916806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0" dirty="0"/>
              <a:t>ТЭЦ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65144" y="1676533"/>
            <a:ext cx="2370933" cy="625243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Благовещенск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РЕАЛИЗОВАННЫЙ ПРОЕКТ</a:t>
            </a: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F3097246-A1A7-4F44-B312-FDE0DEC92F27}"/>
              </a:ext>
            </a:extLst>
          </p:cNvPr>
          <p:cNvSpPr txBox="1">
            <a:spLocks/>
          </p:cNvSpPr>
          <p:nvPr/>
        </p:nvSpPr>
        <p:spPr>
          <a:xfrm>
            <a:off x="5387266" y="4085164"/>
            <a:ext cx="3413392" cy="44134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endParaRPr lang="ru-RU" sz="32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41" name="Объект 40">
            <a:extLst>
              <a:ext uri="{FF2B5EF4-FFF2-40B4-BE49-F238E27FC236}">
                <a16:creationId xmlns:a16="http://schemas.microsoft.com/office/drawing/2014/main" id="{89B2DC3A-F028-4378-801E-0D938EEF62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01669" y="5322517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CorelDRAW" r:id="rId4" imgW="1364362" imgH="1365885" progId="CorelDraw.Graphic.23">
                  <p:embed/>
                </p:oleObj>
              </mc:Choice>
              <mc:Fallback>
                <p:oleObj name="CorelDRAW" r:id="rId4" imgW="1364362" imgH="1365885" progId="CorelDraw.Graphic.23">
                  <p:embed/>
                  <p:pic>
                    <p:nvPicPr>
                      <p:cNvPr id="41" name="Объект 40">
                        <a:extLst>
                          <a:ext uri="{FF2B5EF4-FFF2-40B4-BE49-F238E27FC236}">
                            <a16:creationId xmlns:a16="http://schemas.microsoft.com/office/drawing/2014/main" id="{89B2DC3A-F028-4378-801E-0D938EEF62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01669" y="5322517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2">
            <a:extLst>
              <a:ext uri="{FF2B5EF4-FFF2-40B4-BE49-F238E27FC236}">
                <a16:creationId xmlns:a16="http://schemas.microsoft.com/office/drawing/2014/main" id="{54FFFF2C-8681-4675-B80E-6A920838BBE2}"/>
              </a:ext>
            </a:extLst>
          </p:cNvPr>
          <p:cNvSpPr txBox="1"/>
          <p:nvPr/>
        </p:nvSpPr>
        <p:spPr>
          <a:xfrm>
            <a:off x="5988914" y="5960607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RGB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цвет</a:t>
            </a:r>
            <a:r>
              <a:rPr lang="en-US" sz="1050" dirty="0"/>
              <a:t> </a:t>
            </a:r>
            <a:r>
              <a:rPr lang="ru-RU" sz="1050" dirty="0"/>
              <a:t>свечения</a:t>
            </a:r>
            <a:endParaRPr sz="1050" dirty="0"/>
          </a:p>
        </p:txBody>
      </p:sp>
      <p:sp>
        <p:nvSpPr>
          <p:cNvPr id="44" name="Text 2">
            <a:extLst>
              <a:ext uri="{FF2B5EF4-FFF2-40B4-BE49-F238E27FC236}">
                <a16:creationId xmlns:a16="http://schemas.microsoft.com/office/drawing/2014/main" id="{5CD22D1D-A03A-4C06-ADE4-F1E4D0CD2BEF}"/>
              </a:ext>
            </a:extLst>
          </p:cNvPr>
          <p:cNvSpPr txBox="1"/>
          <p:nvPr/>
        </p:nvSpPr>
        <p:spPr>
          <a:xfrm>
            <a:off x="5988914" y="5325447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53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5A7B047-6B03-4C7C-BC4A-8F4A7F7220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669" y="5957676"/>
            <a:ext cx="380430" cy="380430"/>
          </a:xfrm>
          <a:prstGeom prst="rect">
            <a:avLst/>
          </a:prstGeom>
        </p:spPr>
      </p:pic>
      <p:sp>
        <p:nvSpPr>
          <p:cNvPr id="32" name="Text 2">
            <a:extLst>
              <a:ext uri="{FF2B5EF4-FFF2-40B4-BE49-F238E27FC236}">
                <a16:creationId xmlns:a16="http://schemas.microsoft.com/office/drawing/2014/main" id="{68473EC8-FF35-4286-95A7-611F3B94F1F4}"/>
              </a:ext>
            </a:extLst>
          </p:cNvPr>
          <p:cNvSpPr txBox="1"/>
          <p:nvPr/>
        </p:nvSpPr>
        <p:spPr>
          <a:xfrm>
            <a:off x="8016928" y="5957233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720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 err="1"/>
              <a:t>светоточек</a:t>
            </a:r>
            <a:endParaRPr sz="1050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582E3D2-880A-4D14-AECC-4780F0CD8D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9683" y="5957233"/>
            <a:ext cx="383395" cy="380873"/>
          </a:xfrm>
          <a:prstGeom prst="rect">
            <a:avLst/>
          </a:prstGeom>
        </p:spPr>
      </p:pic>
      <p:sp>
        <p:nvSpPr>
          <p:cNvPr id="25" name="Заголовок 17">
            <a:extLst>
              <a:ext uri="{FF2B5EF4-FFF2-40B4-BE49-F238E27FC236}">
                <a16:creationId xmlns:a16="http://schemas.microsoft.com/office/drawing/2014/main" id="{CAA6B854-44B4-4A5E-8795-61BC5F9A6062}"/>
              </a:ext>
            </a:extLst>
          </p:cNvPr>
          <p:cNvSpPr txBox="1">
            <a:spLocks/>
          </p:cNvSpPr>
          <p:nvPr/>
        </p:nvSpPr>
        <p:spPr>
          <a:xfrm>
            <a:off x="5387266" y="2725259"/>
            <a:ext cx="5145928" cy="1022317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0" dirty="0">
                <a:latin typeface="+mn-lt"/>
              </a:rPr>
              <a:t>Первая тепловая станция</a:t>
            </a:r>
            <a:br>
              <a:rPr lang="ru-RU" sz="2400" b="0" dirty="0">
                <a:latin typeface="+mn-lt"/>
              </a:rPr>
            </a:br>
            <a:r>
              <a:rPr lang="ru-RU" sz="2400" b="0" dirty="0">
                <a:latin typeface="+mn-lt"/>
              </a:rPr>
              <a:t>на Дальнем Востоке</a:t>
            </a:r>
            <a:br>
              <a:rPr lang="ru-RU" sz="2400" b="0" dirty="0">
                <a:latin typeface="+mn-lt"/>
              </a:rPr>
            </a:br>
            <a:r>
              <a:rPr lang="ru-RU" sz="2400" b="0" dirty="0">
                <a:latin typeface="+mn-lt"/>
              </a:rPr>
              <a:t>с архитектурной подсветкой</a:t>
            </a:r>
            <a:r>
              <a:rPr lang="en-US" sz="2400" b="0" dirty="0">
                <a:latin typeface="+mn-lt"/>
              </a:rPr>
              <a:t>.</a:t>
            </a:r>
            <a:endParaRPr lang="ru-RU" sz="2400" b="0" dirty="0">
              <a:latin typeface="+mn-lt"/>
            </a:endParaRPr>
          </a:p>
        </p:txBody>
      </p:sp>
      <p:sp>
        <p:nvSpPr>
          <p:cNvPr id="28" name="Text 2">
            <a:extLst>
              <a:ext uri="{FF2B5EF4-FFF2-40B4-BE49-F238E27FC236}">
                <a16:creationId xmlns:a16="http://schemas.microsoft.com/office/drawing/2014/main" id="{C31D692F-B0F4-4C95-8E06-B81695FF3AE7}"/>
              </a:ext>
            </a:extLst>
          </p:cNvPr>
          <p:cNvSpPr txBox="1"/>
          <p:nvPr/>
        </p:nvSpPr>
        <p:spPr>
          <a:xfrm>
            <a:off x="8019558" y="5321557"/>
            <a:ext cx="15683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DMX-512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управление</a:t>
            </a:r>
            <a:endParaRPr sz="1050" dirty="0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6D2BD58-60F2-48F5-80C4-BB235D92DE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9683" y="5322517"/>
            <a:ext cx="377140" cy="37991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ECFC6D3-A6CE-4A7E-8A37-0D1979CA261E}"/>
              </a:ext>
            </a:extLst>
          </p:cNvPr>
          <p:cNvSpPr/>
          <p:nvPr/>
        </p:nvSpPr>
        <p:spPr>
          <a:xfrm>
            <a:off x="5310148" y="4046274"/>
            <a:ext cx="40872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 algn="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32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 FWL</a:t>
            </a:r>
            <a:endParaRPr lang="ru-RU" sz="32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3BB8A7-D14E-4F78-9059-04377BCD8D7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9212978" y="3878980"/>
            <a:ext cx="4239684" cy="1718362"/>
          </a:xfrm>
          <a:prstGeom prst="rect">
            <a:avLst/>
          </a:prstGeom>
        </p:spPr>
      </p:pic>
      <p:sp>
        <p:nvSpPr>
          <p:cNvPr id="38" name="Текст 10">
            <a:extLst>
              <a:ext uri="{FF2B5EF4-FFF2-40B4-BE49-F238E27FC236}">
                <a16:creationId xmlns:a16="http://schemas.microsoft.com/office/drawing/2014/main" id="{A996ECDF-6614-430A-B3E8-142D13993DE0}"/>
              </a:ext>
            </a:extLst>
          </p:cNvPr>
          <p:cNvSpPr txBox="1">
            <a:spLocks/>
          </p:cNvSpPr>
          <p:nvPr/>
        </p:nvSpPr>
        <p:spPr>
          <a:xfrm>
            <a:off x="5501669" y="4886783"/>
            <a:ext cx="1363528" cy="18437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ОБЪЕКТЕ:</a:t>
            </a:r>
          </a:p>
        </p:txBody>
      </p:sp>
    </p:spTree>
    <p:extLst>
      <p:ext uri="{BB962C8B-B14F-4D97-AF65-F5344CB8AC3E}">
        <p14:creationId xmlns:p14="http://schemas.microsoft.com/office/powerpoint/2010/main" val="364471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300"/>
          <a:stretch/>
        </p:blipFill>
        <p:spPr>
          <a:xfrm flipH="1">
            <a:off x="0" y="1271236"/>
            <a:ext cx="2258855" cy="5586758"/>
          </a:xfrm>
          <a:prstGeom prst="rect">
            <a:avLst/>
          </a:prstGeom>
          <a:solidFill>
            <a:srgbClr val="B5C5D4"/>
          </a:solidFill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42"/>
          <a:stretch/>
        </p:blipFill>
        <p:spPr>
          <a:xfrm>
            <a:off x="4957999" y="1271236"/>
            <a:ext cx="2247899" cy="5586764"/>
          </a:xfrm>
          <a:prstGeom prst="rect">
            <a:avLst/>
          </a:prstGeom>
          <a:solidFill>
            <a:srgbClr val="160A0A"/>
          </a:solidFill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073" b="-1"/>
          <a:stretch/>
        </p:blipFill>
        <p:spPr>
          <a:xfrm>
            <a:off x="2465544" y="1270682"/>
            <a:ext cx="2258854" cy="5587317"/>
          </a:xfrm>
          <a:prstGeom prst="rect">
            <a:avLst/>
          </a:prstGeom>
          <a:solidFill>
            <a:srgbClr val="160A0A"/>
          </a:solidFill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71331" y="1656817"/>
            <a:ext cx="6099056" cy="7112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300" b="0" dirty="0"/>
              <a:t>НИЖНЕКАМСКНЕФТЕХИМ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Нижнекамск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ОХРАНА ПЕРИМЕТРА НА ПРЕДПРИЯТИИ СИБУР ХОЛДИНГ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4" y="2781194"/>
            <a:ext cx="3556687" cy="38087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LEDEL STREET X1</a:t>
            </a:r>
            <a:endParaRPr lang="ru-RU" sz="20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2658" y="3160724"/>
            <a:ext cx="3412434" cy="681702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Переключение между</a:t>
            </a:r>
            <a:b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режимами через</a:t>
            </a:r>
            <a:b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сухой контакт</a:t>
            </a:r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8ABEADAB-BC8C-4994-8D8B-39E7747A22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4690227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9" name="CorelDRAW" r:id="rId6" imgW="1364362" imgH="1365885" progId="CorelDraw.Graphic.23">
                  <p:embed/>
                </p:oleObj>
              </mc:Choice>
              <mc:Fallback>
                <p:oleObj name="CorelDRAW" r:id="rId6" imgW="1364362" imgH="1365885" progId="CorelDraw.Graphic.23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8ABEADAB-BC8C-4994-8D8B-39E7747A22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89957" y="4690227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89EABFFA-6664-4C6C-B551-4A34893304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5330213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0" name="CorelDRAW" r:id="rId8" imgW="1364362" imgH="1365885" progId="CorelDraw.Graphic.23">
                  <p:embed/>
                </p:oleObj>
              </mc:Choice>
              <mc:Fallback>
                <p:oleObj name="CorelDRAW" r:id="rId8" imgW="1364362" imgH="1365885" progId="CorelDraw.Graphic.23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89EABFFA-6664-4C6C-B551-4A34893304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89957" y="5330213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2">
            <a:extLst>
              <a:ext uri="{FF2B5EF4-FFF2-40B4-BE49-F238E27FC236}">
                <a16:creationId xmlns:a16="http://schemas.microsoft.com/office/drawing/2014/main" id="{A176ACB5-9934-4696-93E2-C2068F0FC626}"/>
              </a:ext>
            </a:extLst>
          </p:cNvPr>
          <p:cNvSpPr txBox="1"/>
          <p:nvPr/>
        </p:nvSpPr>
        <p:spPr>
          <a:xfrm>
            <a:off x="8077202" y="4693157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48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F4579B98-1CF3-44E3-86D7-208551CA442A}"/>
              </a:ext>
            </a:extLst>
          </p:cNvPr>
          <p:cNvSpPr txBox="1"/>
          <p:nvPr/>
        </p:nvSpPr>
        <p:spPr>
          <a:xfrm>
            <a:off x="8077202" y="5330214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Ш8М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sp>
        <p:nvSpPr>
          <p:cNvPr id="31" name="Text 2">
            <a:extLst>
              <a:ext uri="{FF2B5EF4-FFF2-40B4-BE49-F238E27FC236}">
                <a16:creationId xmlns:a16="http://schemas.microsoft.com/office/drawing/2014/main" id="{3DB4C729-9F01-4120-9C23-DC8B44370FB2}"/>
              </a:ext>
            </a:extLst>
          </p:cNvPr>
          <p:cNvSpPr txBox="1"/>
          <p:nvPr/>
        </p:nvSpPr>
        <p:spPr>
          <a:xfrm>
            <a:off x="10306256" y="5326906"/>
            <a:ext cx="1578883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от 165 до 430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диапазон напряжения</a:t>
            </a:r>
            <a:endParaRPr sz="1050" dirty="0"/>
          </a:p>
        </p:txBody>
      </p:sp>
      <p:sp>
        <p:nvSpPr>
          <p:cNvPr id="33" name="Text 2">
            <a:extLst>
              <a:ext uri="{FF2B5EF4-FFF2-40B4-BE49-F238E27FC236}">
                <a16:creationId xmlns:a16="http://schemas.microsoft.com/office/drawing/2014/main" id="{65F29F5C-2D23-4E0B-A442-D7C124C6E811}"/>
              </a:ext>
            </a:extLst>
          </p:cNvPr>
          <p:cNvSpPr txBox="1"/>
          <p:nvPr/>
        </p:nvSpPr>
        <p:spPr>
          <a:xfrm>
            <a:off x="8077411" y="596727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E</a:t>
            </a:r>
            <a:r>
              <a:rPr lang="en-US" sz="1700" baseline="-25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min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≥0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,5 </a:t>
            </a:r>
            <a:r>
              <a:rPr lang="ru-RU" sz="1700" dirty="0" err="1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лк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в режиме Охрана</a:t>
            </a:r>
            <a:endParaRPr sz="1050" dirty="0"/>
          </a:p>
        </p:txBody>
      </p:sp>
      <p:sp>
        <p:nvSpPr>
          <p:cNvPr id="36" name="Text 2">
            <a:extLst>
              <a:ext uri="{FF2B5EF4-FFF2-40B4-BE49-F238E27FC236}">
                <a16:creationId xmlns:a16="http://schemas.microsoft.com/office/drawing/2014/main" id="{BD0A61C1-BD02-435F-B1E5-77F32D38C428}"/>
              </a:ext>
            </a:extLst>
          </p:cNvPr>
          <p:cNvSpPr txBox="1"/>
          <p:nvPr/>
        </p:nvSpPr>
        <p:spPr>
          <a:xfrm>
            <a:off x="10306256" y="4688121"/>
            <a:ext cx="1074065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52</a:t>
            </a:r>
            <a:b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050" dirty="0" err="1"/>
              <a:t>светоточки</a:t>
            </a:r>
            <a:endParaRPr sz="1050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C1CF326-80DB-4611-8EF2-4B7A55260F1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9473" y="4690227"/>
            <a:ext cx="383395" cy="380873"/>
          </a:xfrm>
          <a:prstGeom prst="rect">
            <a:avLst/>
          </a:prstGeom>
        </p:spPr>
      </p:pic>
      <p:sp>
        <p:nvSpPr>
          <p:cNvPr id="38" name="Текст 10">
            <a:extLst>
              <a:ext uri="{FF2B5EF4-FFF2-40B4-BE49-F238E27FC236}">
                <a16:creationId xmlns:a16="http://schemas.microsoft.com/office/drawing/2014/main" id="{662213C9-BD26-4DD6-AC05-D77B1ADFC11C}"/>
              </a:ext>
            </a:extLst>
          </p:cNvPr>
          <p:cNvSpPr txBox="1">
            <a:spLocks/>
          </p:cNvSpPr>
          <p:nvPr/>
        </p:nvSpPr>
        <p:spPr>
          <a:xfrm>
            <a:off x="7582658" y="4300827"/>
            <a:ext cx="1646717" cy="22763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F49101-317A-4702-A07C-F8072101D86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5175" y="5323976"/>
            <a:ext cx="377693" cy="3804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D67C52-48C2-4631-BD40-47B010E6C9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9184" y="2902480"/>
            <a:ext cx="3133630" cy="1880178"/>
          </a:xfrm>
          <a:prstGeom prst="rect">
            <a:avLst/>
          </a:prstGeom>
        </p:spPr>
      </p:pic>
      <p:graphicFrame>
        <p:nvGraphicFramePr>
          <p:cNvPr id="34" name="Объект 33">
            <a:extLst>
              <a:ext uri="{FF2B5EF4-FFF2-40B4-BE49-F238E27FC236}">
                <a16:creationId xmlns:a16="http://schemas.microsoft.com/office/drawing/2014/main" id="{42D29F0A-8C8F-4C8D-A05A-3ABB46CC50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596727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1" name="CorelDRAW" r:id="rId13" imgW="1364362" imgH="1365885" progId="CorelDraw.Graphic.23">
                  <p:embed/>
                </p:oleObj>
              </mc:Choice>
              <mc:Fallback>
                <p:oleObj name="CorelDRAW" r:id="rId13" imgW="1364362" imgH="1365885" progId="CorelDraw.Graphic.23">
                  <p:embed/>
                  <p:pic>
                    <p:nvPicPr>
                      <p:cNvPr id="34" name="Объект 33">
                        <a:extLst>
                          <a:ext uri="{FF2B5EF4-FFF2-40B4-BE49-F238E27FC236}">
                            <a16:creationId xmlns:a16="http://schemas.microsoft.com/office/drawing/2014/main" id="{42D29F0A-8C8F-4C8D-A05A-3ABB46CC50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89957" y="596727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2">
            <a:extLst>
              <a:ext uri="{FF2B5EF4-FFF2-40B4-BE49-F238E27FC236}">
                <a16:creationId xmlns:a16="http://schemas.microsoft.com/office/drawing/2014/main" id="{E94AC413-7956-441C-919D-DCB41CEA3CD1}"/>
              </a:ext>
            </a:extLst>
          </p:cNvPr>
          <p:cNvSpPr txBox="1"/>
          <p:nvPr/>
        </p:nvSpPr>
        <p:spPr>
          <a:xfrm>
            <a:off x="9789254" y="5960331"/>
            <a:ext cx="1721776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E</a:t>
            </a:r>
            <a:r>
              <a:rPr lang="en-US" sz="1700" baseline="-25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max</a:t>
            </a:r>
            <a:r>
              <a:rPr lang="en-US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≥10</a:t>
            </a: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  <a:r>
              <a:rPr lang="ru-RU" sz="1700" dirty="0" err="1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лк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в режиме Тревога</a:t>
            </a:r>
            <a:endParaRPr sz="105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D9A5D7-9E61-46B1-86C9-66F18CB148C6}"/>
              </a:ext>
            </a:extLst>
          </p:cNvPr>
          <p:cNvSpPr txBox="1"/>
          <p:nvPr/>
        </p:nvSpPr>
        <p:spPr>
          <a:xfrm rot="16200000">
            <a:off x="6212422" y="5705660"/>
            <a:ext cx="1667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2741151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НОВИНКИ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ДЛЯ ЭНЕРГЕТИКИ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E049619-244B-4CCC-895C-98373886A1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8902" y="3916014"/>
            <a:ext cx="702551" cy="1159013"/>
          </a:xfrm>
          <a:prstGeom prst="rect">
            <a:avLst/>
          </a:prstGeom>
        </p:spPr>
      </p:pic>
      <p:sp>
        <p:nvSpPr>
          <p:cNvPr id="48" name="Текст 2">
            <a:extLst>
              <a:ext uri="{FF2B5EF4-FFF2-40B4-BE49-F238E27FC236}">
                <a16:creationId xmlns:a16="http://schemas.microsoft.com/office/drawing/2014/main" id="{4144640A-8C28-4112-8046-F8E4D8673333}"/>
              </a:ext>
            </a:extLst>
          </p:cNvPr>
          <p:cNvSpPr txBox="1">
            <a:spLocks/>
          </p:cNvSpPr>
          <p:nvPr/>
        </p:nvSpPr>
        <p:spPr>
          <a:xfrm>
            <a:off x="258872" y="1551449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UNIBAY</a:t>
            </a:r>
          </a:p>
        </p:txBody>
      </p:sp>
      <p:sp>
        <p:nvSpPr>
          <p:cNvPr id="53" name="Текст 2">
            <a:extLst>
              <a:ext uri="{FF2B5EF4-FFF2-40B4-BE49-F238E27FC236}">
                <a16:creationId xmlns:a16="http://schemas.microsoft.com/office/drawing/2014/main" id="{BD49119B-C1F8-4A49-BD51-1E6027DC91A7}"/>
              </a:ext>
            </a:extLst>
          </p:cNvPr>
          <p:cNvSpPr txBox="1">
            <a:spLocks/>
          </p:cNvSpPr>
          <p:nvPr/>
        </p:nvSpPr>
        <p:spPr>
          <a:xfrm>
            <a:off x="2233997" y="2438451"/>
            <a:ext cx="218380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C</a:t>
            </a:r>
            <a:r>
              <a:rPr lang="ru-RU" sz="1600" b="0" dirty="0">
                <a:latin typeface="+mj-lt"/>
              </a:rPr>
              <a:t>СВ </a:t>
            </a:r>
            <a:r>
              <a:rPr lang="en-US" sz="1600" b="0" dirty="0">
                <a:latin typeface="+mj-lt"/>
              </a:rPr>
              <a:t>CLIP-IN</a:t>
            </a:r>
          </a:p>
        </p:txBody>
      </p:sp>
      <p:sp>
        <p:nvSpPr>
          <p:cNvPr id="56" name="Текст 2">
            <a:extLst>
              <a:ext uri="{FF2B5EF4-FFF2-40B4-BE49-F238E27FC236}">
                <a16:creationId xmlns:a16="http://schemas.microsoft.com/office/drawing/2014/main" id="{D34C2734-396D-4FB1-91B7-CD6DAF70449B}"/>
              </a:ext>
            </a:extLst>
          </p:cNvPr>
          <p:cNvSpPr txBox="1">
            <a:spLocks/>
          </p:cNvSpPr>
          <p:nvPr/>
        </p:nvSpPr>
        <p:spPr>
          <a:xfrm>
            <a:off x="261180" y="3598951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EX-FTN</a:t>
            </a:r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05386738-3FB8-43E8-B2A3-62D084A50AFD}"/>
              </a:ext>
            </a:extLst>
          </p:cNvPr>
          <p:cNvSpPr txBox="1">
            <a:spLocks/>
          </p:cNvSpPr>
          <p:nvPr/>
        </p:nvSpPr>
        <p:spPr>
          <a:xfrm>
            <a:off x="1686482" y="5238444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FWL GP</a:t>
            </a: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D2A7E5BD-29B8-4693-9518-5FE61BCD38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3883311"/>
            <a:ext cx="740897" cy="117126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54536C5D-F279-4CC9-8204-11D8AC0430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699" y="5522289"/>
            <a:ext cx="740897" cy="117126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B3E6799F-E8D2-4ADD-B290-775F9C7C34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1835809"/>
            <a:ext cx="740897" cy="117126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CA8CE0C1-CA1F-4C75-9D48-190654C6AC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7801" y="1485901"/>
            <a:ext cx="7774199" cy="5181600"/>
          </a:xfrm>
          <a:prstGeom prst="rect">
            <a:avLst/>
          </a:prstGeom>
        </p:spPr>
      </p:pic>
      <p:cxnSp>
        <p:nvCxnSpPr>
          <p:cNvPr id="70" name="Соединитель: уступ 69">
            <a:extLst>
              <a:ext uri="{FF2B5EF4-FFF2-40B4-BE49-F238E27FC236}">
                <a16:creationId xmlns:a16="http://schemas.microsoft.com/office/drawing/2014/main" id="{69A5ACBD-D51C-4189-9CAA-756255BAE1D1}"/>
              </a:ext>
            </a:extLst>
          </p:cNvPr>
          <p:cNvCxnSpPr>
            <a:cxnSpLocks/>
            <a:stCxn id="48" idx="3"/>
          </p:cNvCxnSpPr>
          <p:nvPr/>
        </p:nvCxnSpPr>
        <p:spPr>
          <a:xfrm>
            <a:off x="2102416" y="1832624"/>
            <a:ext cx="9565709" cy="2056952"/>
          </a:xfrm>
          <a:prstGeom prst="bentConnector3">
            <a:avLst>
              <a:gd name="adj1" fmla="val 99986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1" name="Соединитель: уступ 70">
            <a:extLst>
              <a:ext uri="{FF2B5EF4-FFF2-40B4-BE49-F238E27FC236}">
                <a16:creationId xmlns:a16="http://schemas.microsoft.com/office/drawing/2014/main" id="{7AE6523E-6A0C-4672-B069-F8B5C3338FCD}"/>
              </a:ext>
            </a:extLst>
          </p:cNvPr>
          <p:cNvCxnSpPr>
            <a:cxnSpLocks/>
          </p:cNvCxnSpPr>
          <p:nvPr/>
        </p:nvCxnSpPr>
        <p:spPr>
          <a:xfrm>
            <a:off x="4283373" y="2846957"/>
            <a:ext cx="6232227" cy="239076"/>
          </a:xfrm>
          <a:prstGeom prst="bentConnector3">
            <a:avLst>
              <a:gd name="adj1" fmla="val 9996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2" name="Соединитель: уступ 71">
            <a:extLst>
              <a:ext uri="{FF2B5EF4-FFF2-40B4-BE49-F238E27FC236}">
                <a16:creationId xmlns:a16="http://schemas.microsoft.com/office/drawing/2014/main" id="{84A6632A-6FED-4E35-B259-1E87D70F909F}"/>
              </a:ext>
            </a:extLst>
          </p:cNvPr>
          <p:cNvCxnSpPr>
            <a:cxnSpLocks/>
          </p:cNvCxnSpPr>
          <p:nvPr/>
        </p:nvCxnSpPr>
        <p:spPr>
          <a:xfrm>
            <a:off x="2697513" y="4226041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3" name="Соединитель: уступ 72">
            <a:extLst>
              <a:ext uri="{FF2B5EF4-FFF2-40B4-BE49-F238E27FC236}">
                <a16:creationId xmlns:a16="http://schemas.microsoft.com/office/drawing/2014/main" id="{14D835E0-DF60-440E-8E71-59802DB997F1}"/>
              </a:ext>
            </a:extLst>
          </p:cNvPr>
          <p:cNvCxnSpPr>
            <a:cxnSpLocks/>
          </p:cNvCxnSpPr>
          <p:nvPr/>
        </p:nvCxnSpPr>
        <p:spPr>
          <a:xfrm flipV="1">
            <a:off x="4331170" y="5313730"/>
            <a:ext cx="2822105" cy="893986"/>
          </a:xfrm>
          <a:prstGeom prst="bentConnector3">
            <a:avLst>
              <a:gd name="adj1" fmla="val 99952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5" name="Текст 2">
            <a:extLst>
              <a:ext uri="{FF2B5EF4-FFF2-40B4-BE49-F238E27FC236}">
                <a16:creationId xmlns:a16="http://schemas.microsoft.com/office/drawing/2014/main" id="{6CC83C7F-930B-4A7D-BE04-C0F41A874097}"/>
              </a:ext>
            </a:extLst>
          </p:cNvPr>
          <p:cNvSpPr txBox="1">
            <a:spLocks/>
          </p:cNvSpPr>
          <p:nvPr/>
        </p:nvSpPr>
        <p:spPr>
          <a:xfrm>
            <a:off x="5199788" y="1772361"/>
            <a:ext cx="1631108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цех</a:t>
            </a:r>
            <a:endParaRPr lang="en-US" sz="1600" b="0" dirty="0"/>
          </a:p>
        </p:txBody>
      </p:sp>
      <p:sp>
        <p:nvSpPr>
          <p:cNvPr id="76" name="Текст 2">
            <a:extLst>
              <a:ext uri="{FF2B5EF4-FFF2-40B4-BE49-F238E27FC236}">
                <a16:creationId xmlns:a16="http://schemas.microsoft.com/office/drawing/2014/main" id="{B84B6093-8A57-4B19-B9BE-256076F6EAF1}"/>
              </a:ext>
            </a:extLst>
          </p:cNvPr>
          <p:cNvSpPr txBox="1">
            <a:spLocks/>
          </p:cNvSpPr>
          <p:nvPr/>
        </p:nvSpPr>
        <p:spPr>
          <a:xfrm>
            <a:off x="5699363" y="2544093"/>
            <a:ext cx="128915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офис</a:t>
            </a:r>
            <a:endParaRPr lang="en-US" sz="1600" b="0" dirty="0"/>
          </a:p>
        </p:txBody>
      </p:sp>
      <p:sp>
        <p:nvSpPr>
          <p:cNvPr id="77" name="Текст 2">
            <a:extLst>
              <a:ext uri="{FF2B5EF4-FFF2-40B4-BE49-F238E27FC236}">
                <a16:creationId xmlns:a16="http://schemas.microsoft.com/office/drawing/2014/main" id="{352D613B-5939-4D06-A367-711901938901}"/>
              </a:ext>
            </a:extLst>
          </p:cNvPr>
          <p:cNvSpPr txBox="1">
            <a:spLocks/>
          </p:cNvSpPr>
          <p:nvPr/>
        </p:nvSpPr>
        <p:spPr>
          <a:xfrm>
            <a:off x="2624698" y="4241668"/>
            <a:ext cx="2484404" cy="75497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взрывоопасные среды</a:t>
            </a:r>
            <a:endParaRPr lang="en-US" sz="1600" b="0" dirty="0"/>
          </a:p>
        </p:txBody>
      </p:sp>
      <p:sp>
        <p:nvSpPr>
          <p:cNvPr id="79" name="Текст 2">
            <a:extLst>
              <a:ext uri="{FF2B5EF4-FFF2-40B4-BE49-F238E27FC236}">
                <a16:creationId xmlns:a16="http://schemas.microsoft.com/office/drawing/2014/main" id="{B7AE5253-DD24-484E-8968-8D8F94DE6F87}"/>
              </a:ext>
            </a:extLst>
          </p:cNvPr>
          <p:cNvSpPr txBox="1">
            <a:spLocks/>
          </p:cNvSpPr>
          <p:nvPr/>
        </p:nvSpPr>
        <p:spPr>
          <a:xfrm>
            <a:off x="4666369" y="5909714"/>
            <a:ext cx="223979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охранный периметр</a:t>
            </a:r>
            <a:endParaRPr lang="en-US" sz="1600" b="0" dirty="0"/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EC1E3548-A790-49F0-BD95-ADD43941EC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8254" y="5561893"/>
            <a:ext cx="1351881" cy="1351881"/>
          </a:xfrm>
          <a:prstGeom prst="rect">
            <a:avLst/>
          </a:prstGeom>
        </p:spPr>
      </p:pic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24FFA150-52D0-48CA-BF93-5A3954B56E9D}"/>
              </a:ext>
            </a:extLst>
          </p:cNvPr>
          <p:cNvSpPr/>
          <p:nvPr/>
        </p:nvSpPr>
        <p:spPr>
          <a:xfrm>
            <a:off x="1841402" y="1519552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CEBB16C-0E76-428B-878A-94E2D94E8639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DF19E90C-9D05-498A-BCA8-EDA9595B77EC}"/>
              </a:ext>
            </a:extLst>
          </p:cNvPr>
          <p:cNvSpPr/>
          <p:nvPr/>
        </p:nvSpPr>
        <p:spPr>
          <a:xfrm>
            <a:off x="4338197" y="2435198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F935804-B05E-4B37-B256-086629D64F5B}"/>
              </a:ext>
            </a:extLst>
          </p:cNvPr>
          <p:cNvSpPr txBox="1"/>
          <p:nvPr/>
        </p:nvSpPr>
        <p:spPr>
          <a:xfrm>
            <a:off x="4355797" y="2469835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13D29F06-276D-42F6-97B7-C8BB884A6871}"/>
              </a:ext>
            </a:extLst>
          </p:cNvPr>
          <p:cNvSpPr/>
          <p:nvPr/>
        </p:nvSpPr>
        <p:spPr>
          <a:xfrm>
            <a:off x="3319938" y="5194183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4C7A1A3-0C58-4F1B-B9D8-9ECE5E7332AF}"/>
              </a:ext>
            </a:extLst>
          </p:cNvPr>
          <p:cNvSpPr txBox="1"/>
          <p:nvPr/>
        </p:nvSpPr>
        <p:spPr>
          <a:xfrm>
            <a:off x="3337538" y="5228820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87" name="Текст 2">
            <a:extLst>
              <a:ext uri="{FF2B5EF4-FFF2-40B4-BE49-F238E27FC236}">
                <a16:creationId xmlns:a16="http://schemas.microsoft.com/office/drawing/2014/main" id="{0AE049EF-F276-464B-AD37-7A27D64778FF}"/>
              </a:ext>
            </a:extLst>
          </p:cNvPr>
          <p:cNvSpPr txBox="1">
            <a:spLocks/>
          </p:cNvSpPr>
          <p:nvPr/>
        </p:nvSpPr>
        <p:spPr>
          <a:xfrm>
            <a:off x="6822270" y="1797427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88" name="Текст 2">
            <a:extLst>
              <a:ext uri="{FF2B5EF4-FFF2-40B4-BE49-F238E27FC236}">
                <a16:creationId xmlns:a16="http://schemas.microsoft.com/office/drawing/2014/main" id="{25A7D0B8-5BC1-4941-B29A-89331A30CE9A}"/>
              </a:ext>
            </a:extLst>
          </p:cNvPr>
          <p:cNvSpPr txBox="1">
            <a:spLocks/>
          </p:cNvSpPr>
          <p:nvPr/>
        </p:nvSpPr>
        <p:spPr>
          <a:xfrm>
            <a:off x="5940379" y="179742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90" name="Текст 2">
            <a:extLst>
              <a:ext uri="{FF2B5EF4-FFF2-40B4-BE49-F238E27FC236}">
                <a16:creationId xmlns:a16="http://schemas.microsoft.com/office/drawing/2014/main" id="{33C715B7-0F45-47CC-848F-5BDFA50E5925}"/>
              </a:ext>
            </a:extLst>
          </p:cNvPr>
          <p:cNvSpPr txBox="1">
            <a:spLocks/>
          </p:cNvSpPr>
          <p:nvPr/>
        </p:nvSpPr>
        <p:spPr>
          <a:xfrm>
            <a:off x="4768449" y="6327263"/>
            <a:ext cx="1383155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0" dirty="0">
                <a:solidFill>
                  <a:schemeClr val="bg1"/>
                </a:solidFill>
              </a:rPr>
              <a:t>сухой контакт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288B5D8B-CFE1-47BE-872F-7ECA75587715}"/>
              </a:ext>
            </a:extLst>
          </p:cNvPr>
          <p:cNvSpPr/>
          <p:nvPr/>
        </p:nvSpPr>
        <p:spPr>
          <a:xfrm>
            <a:off x="1839445" y="3588709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188F315-0E62-4090-AA47-55F3F9ACA0E8}"/>
              </a:ext>
            </a:extLst>
          </p:cNvPr>
          <p:cNvSpPr txBox="1"/>
          <p:nvPr/>
        </p:nvSpPr>
        <p:spPr>
          <a:xfrm>
            <a:off x="1857045" y="3623346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8FDD641C-78B1-4B63-AF24-6C6FAC4C3AF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202" y="1752452"/>
            <a:ext cx="1085182" cy="1094506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F2BB71CB-41DF-40E3-9FB7-35A4ADA9F9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316" y="2747449"/>
            <a:ext cx="740897" cy="117126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EC09E976-7F07-459A-83BA-D92160134B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040" y="2337229"/>
            <a:ext cx="1721354" cy="1721354"/>
          </a:xfrm>
          <a:prstGeom prst="rect">
            <a:avLst/>
          </a:prstGeom>
        </p:spPr>
      </p:pic>
      <p:sp>
        <p:nvSpPr>
          <p:cNvPr id="96" name="Текст 2">
            <a:extLst>
              <a:ext uri="{FF2B5EF4-FFF2-40B4-BE49-F238E27FC236}">
                <a16:creationId xmlns:a16="http://schemas.microsoft.com/office/drawing/2014/main" id="{98A93D27-09BE-4253-8CD5-942693140E07}"/>
              </a:ext>
            </a:extLst>
          </p:cNvPr>
          <p:cNvSpPr txBox="1">
            <a:spLocks/>
          </p:cNvSpPr>
          <p:nvPr/>
        </p:nvSpPr>
        <p:spPr>
          <a:xfrm>
            <a:off x="7704161" y="179742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101" name="Текст 2">
            <a:extLst>
              <a:ext uri="{FF2B5EF4-FFF2-40B4-BE49-F238E27FC236}">
                <a16:creationId xmlns:a16="http://schemas.microsoft.com/office/drawing/2014/main" id="{77077443-EEEE-427C-8DEB-370149DC01B4}"/>
              </a:ext>
            </a:extLst>
          </p:cNvPr>
          <p:cNvSpPr txBox="1">
            <a:spLocks/>
          </p:cNvSpPr>
          <p:nvPr/>
        </p:nvSpPr>
        <p:spPr>
          <a:xfrm>
            <a:off x="7492553" y="256199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102" name="Текст 2">
            <a:extLst>
              <a:ext uri="{FF2B5EF4-FFF2-40B4-BE49-F238E27FC236}">
                <a16:creationId xmlns:a16="http://schemas.microsoft.com/office/drawing/2014/main" id="{162BDF41-C18D-4FDA-A434-D5EF7DF629D0}"/>
              </a:ext>
            </a:extLst>
          </p:cNvPr>
          <p:cNvSpPr txBox="1">
            <a:spLocks/>
          </p:cNvSpPr>
          <p:nvPr/>
        </p:nvSpPr>
        <p:spPr>
          <a:xfrm>
            <a:off x="6610662" y="256199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103" name="Текст 2">
            <a:extLst>
              <a:ext uri="{FF2B5EF4-FFF2-40B4-BE49-F238E27FC236}">
                <a16:creationId xmlns:a16="http://schemas.microsoft.com/office/drawing/2014/main" id="{98F5F5D9-9887-4DC3-BB39-3539F12649B8}"/>
              </a:ext>
            </a:extLst>
          </p:cNvPr>
          <p:cNvSpPr txBox="1">
            <a:spLocks/>
          </p:cNvSpPr>
          <p:nvPr/>
        </p:nvSpPr>
        <p:spPr>
          <a:xfrm>
            <a:off x="8374444" y="2561990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87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942993" y="1894697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fpl</a:t>
            </a:r>
            <a:endParaRPr lang="ru-RU" sz="1600" b="0" dirty="0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CE88064F-B22D-481E-8C13-3A36DDE41051}"/>
              </a:ext>
            </a:extLst>
          </p:cNvPr>
          <p:cNvGrpSpPr/>
          <p:nvPr/>
        </p:nvGrpSpPr>
        <p:grpSpPr>
          <a:xfrm>
            <a:off x="8448991" y="1700213"/>
            <a:ext cx="1274812" cy="1286773"/>
            <a:chOff x="7858981" y="1453943"/>
            <a:chExt cx="1274812" cy="1286773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0D2F44FA-79CD-4EF5-AA37-260C26277651}"/>
                </a:ext>
              </a:extLst>
            </p:cNvPr>
            <p:cNvGrpSpPr/>
            <p:nvPr/>
          </p:nvGrpSpPr>
          <p:grpSpPr>
            <a:xfrm>
              <a:off x="8044293" y="1574060"/>
              <a:ext cx="1089500" cy="1166656"/>
              <a:chOff x="8353474" y="1791814"/>
              <a:chExt cx="1089500" cy="116665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2616A066-5C07-4C5C-93F9-08CF65C156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82" name="Рисунок 81">
                <a:extLst>
                  <a:ext uri="{FF2B5EF4-FFF2-40B4-BE49-F238E27FC236}">
                    <a16:creationId xmlns:a16="http://schemas.microsoft.com/office/drawing/2014/main" id="{700A5242-7C53-4F3E-99B3-CCA6BF037F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4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01207E2-5774-4FC1-B91C-4CFE24564F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7858981" y="1453943"/>
              <a:ext cx="1072250" cy="1284816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5 </a:t>
            </a:r>
            <a:r>
              <a:rPr lang="ru-RU" sz="2800" dirty="0">
                <a:solidFill>
                  <a:schemeClr val="accent2"/>
                </a:solidFill>
              </a:rPr>
              <a:t>РЕШЕНИЙ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ДЛЯ ОБЪЕКТА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48500"/>
              </p:ext>
            </p:extLst>
          </p:nvPr>
        </p:nvGraphicFramePr>
        <p:xfrm>
          <a:off x="587374" y="3204801"/>
          <a:ext cx="11161715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841386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860044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80153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829881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90207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860044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50 - 100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00 - 230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90 - 230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2 - 82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8500 - 18100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13100 - 37697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10682 - 35000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1776 - 13500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1367 - 10823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C120</a:t>
                      </a:r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Г60, Г30, К15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25х100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180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160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130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56" name="Текст 2">
            <a:extLst>
              <a:ext uri="{FF2B5EF4-FFF2-40B4-BE49-F238E27FC236}">
                <a16:creationId xmlns:a16="http://schemas.microsoft.com/office/drawing/2014/main" id="{8B2C2EC6-69A8-42AB-99D8-FAF4F195D3CF}"/>
              </a:ext>
            </a:extLst>
          </p:cNvPr>
          <p:cNvSpPr txBox="1">
            <a:spLocks/>
          </p:cNvSpPr>
          <p:nvPr/>
        </p:nvSpPr>
        <p:spPr>
          <a:xfrm>
            <a:off x="8052824" y="1894821"/>
            <a:ext cx="1112180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дсо</a:t>
            </a:r>
            <a:endParaRPr lang="ru-RU" sz="1600" b="0" dirty="0"/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461748" y="1882437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unibay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325963" y="1882437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wheel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6185640" y="1894697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fhb</a:t>
            </a:r>
            <a:endParaRPr lang="ru-RU" sz="1600" b="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429A3CB-8786-4B04-81EC-AAF2397245E7}"/>
              </a:ext>
            </a:extLst>
          </p:cNvPr>
          <p:cNvGrpSpPr/>
          <p:nvPr/>
        </p:nvGrpSpPr>
        <p:grpSpPr>
          <a:xfrm>
            <a:off x="6511348" y="1881360"/>
            <a:ext cx="1409647" cy="1297656"/>
            <a:chOff x="6146062" y="1574774"/>
            <a:chExt cx="1409647" cy="1297656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393E5F57-F019-4EE4-810B-9849C916D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332737">
              <a:off x="6600337" y="1696187"/>
              <a:ext cx="955372" cy="751593"/>
            </a:xfrm>
            <a:prstGeom prst="rect">
              <a:avLst/>
            </a:prstGeom>
          </p:spPr>
        </p:pic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id="{5118B856-1C6A-418D-A489-E5888DE46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48148" y1="17778" x2="48148" y2="17778"/>
                          <a14:foregroundMark x1="49877" y1="9877" x2="49877" y2="9877"/>
                          <a14:foregroundMark x1="53086" y1="12593" x2="53086" y2="125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46062" y="1574774"/>
              <a:ext cx="1315382" cy="1297656"/>
            </a:xfrm>
            <a:prstGeom prst="rect">
              <a:avLst/>
            </a:prstGeom>
          </p:spPr>
        </p:pic>
      </p:grp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1723" y="1712473"/>
            <a:ext cx="1068320" cy="168887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A61E25D6-BDA0-43CE-9216-C46CE482E6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0165" y="1712596"/>
            <a:ext cx="1068320" cy="16888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10B85355-64AF-49C1-A30A-33CC658347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079" y="1700213"/>
            <a:ext cx="1068320" cy="168887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CA3F576-D836-4E75-8397-00067A6B7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5141" y="1700213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9553" y="1712473"/>
            <a:ext cx="1068320" cy="168887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11589E7-AE91-4E61-A5EB-2BF8E68412F1}"/>
              </a:ext>
            </a:extLst>
          </p:cNvPr>
          <p:cNvGrpSpPr/>
          <p:nvPr/>
        </p:nvGrpSpPr>
        <p:grpSpPr>
          <a:xfrm>
            <a:off x="10340978" y="1645652"/>
            <a:ext cx="1369041" cy="1270433"/>
            <a:chOff x="9816728" y="1398260"/>
            <a:chExt cx="1369041" cy="1270433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B17459FD-AA4B-44CA-8682-59324C3614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87529">
              <a:off x="10150475" y="1407671"/>
              <a:ext cx="1035294" cy="1261022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093F8FF-952D-4860-8466-E37EBF1A6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96424">
              <a:off x="9816728" y="1398260"/>
              <a:ext cx="1054156" cy="1250438"/>
            </a:xfrm>
            <a:prstGeom prst="rect">
              <a:avLst/>
            </a:prstGeom>
          </p:spPr>
        </p:pic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0C501F-CC1C-4CE0-99A3-C05FD2D3BAB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290" y="1995765"/>
            <a:ext cx="1486890" cy="8294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4B740B0-0EC9-4FDF-8B5B-E1638047CA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582" y="1881360"/>
            <a:ext cx="1867841" cy="105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01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UNIBAY</a:t>
            </a:r>
            <a:br>
              <a:rPr lang="ru-RU" sz="2800" dirty="0"/>
            </a:br>
            <a:r>
              <a:rPr lang="ru-RU" sz="2800" dirty="0">
                <a:solidFill>
                  <a:schemeClr val="bg1"/>
                </a:solidFill>
              </a:rPr>
              <a:t>ДЛЯ ПЛОХИХ СЕТЕЙ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4B87EC7B-B59F-4796-92C5-219A6C70E519}"/>
              </a:ext>
            </a:extLst>
          </p:cNvPr>
          <p:cNvSpPr txBox="1">
            <a:spLocks/>
          </p:cNvSpPr>
          <p:nvPr/>
        </p:nvSpPr>
        <p:spPr>
          <a:xfrm>
            <a:off x="6301874" y="4093371"/>
            <a:ext cx="3261574" cy="60307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Алюминиевая пластина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мм.</a:t>
            </a:r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CB343B21-2CB1-444E-936C-45627DE445B7}"/>
              </a:ext>
            </a:extLst>
          </p:cNvPr>
          <p:cNvSpPr txBox="1">
            <a:spLocks/>
          </p:cNvSpPr>
          <p:nvPr/>
        </p:nvSpPr>
        <p:spPr>
          <a:xfrm>
            <a:off x="6368547" y="3679724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4ACFE7E4-99A5-41A8-8D12-32A6BE6E8FE7}"/>
              </a:ext>
            </a:extLst>
          </p:cNvPr>
          <p:cNvSpPr txBox="1">
            <a:spLocks/>
          </p:cNvSpPr>
          <p:nvPr/>
        </p:nvSpPr>
        <p:spPr>
          <a:xfrm>
            <a:off x="6301874" y="5162416"/>
            <a:ext cx="5018167" cy="74067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8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 до 305В.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Два вида драйвера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серийном исполнении.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Низковольтное исполнение, управление и аварийный блок доступны по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ТЗ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BA394C1A-670E-4007-8546-163C9C7ACB6E}"/>
              </a:ext>
            </a:extLst>
          </p:cNvPr>
          <p:cNvSpPr txBox="1">
            <a:spLocks/>
          </p:cNvSpPr>
          <p:nvPr/>
        </p:nvSpPr>
        <p:spPr>
          <a:xfrm>
            <a:off x="6368548" y="474877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308474-9ED5-49B0-9E28-C4FB78D03DF3}"/>
              </a:ext>
            </a:extLst>
          </p:cNvPr>
          <p:cNvSpPr txBox="1"/>
          <p:nvPr/>
        </p:nvSpPr>
        <p:spPr>
          <a:xfrm>
            <a:off x="7801158" y="1487134"/>
            <a:ext cx="36263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подвесной светильник</a:t>
            </a:r>
            <a:br>
              <a:rPr lang="ru-RU" sz="2400" dirty="0"/>
            </a:br>
            <a:r>
              <a:rPr lang="ru-RU" sz="2400" dirty="0"/>
              <a:t>с поворотной скобой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E80A30-6453-4B7E-8590-9A8AB76DA2EC}"/>
              </a:ext>
            </a:extLst>
          </p:cNvPr>
          <p:cNvSpPr txBox="1"/>
          <p:nvPr/>
        </p:nvSpPr>
        <p:spPr>
          <a:xfrm>
            <a:off x="4899081" y="1571150"/>
            <a:ext cx="2902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UNIBAY</a:t>
            </a:r>
            <a:endParaRPr lang="ru-RU" sz="3600" dirty="0">
              <a:latin typeface="+mj-lt"/>
            </a:endParaRP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39D2749E-F8E5-463E-90D1-EFD5B7A65996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6240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50 -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18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FFDFD9CF-CAF6-4273-ADC8-A115FF5871C8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12C06BA-3F77-4361-A735-D8A899F472E0}"/>
              </a:ext>
            </a:extLst>
          </p:cNvPr>
          <p:cNvSpPr txBox="1">
            <a:spLocks/>
          </p:cNvSpPr>
          <p:nvPr/>
        </p:nvSpPr>
        <p:spPr>
          <a:xfrm>
            <a:off x="9505573" y="2964451"/>
            <a:ext cx="1636598" cy="56240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С120, Г60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57C94E-D27E-4552-A98A-3CFCD6BDF8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6" y="1238528"/>
            <a:ext cx="4713965" cy="3564146"/>
          </a:xfrm>
          <a:prstGeom prst="rect">
            <a:avLst/>
          </a:prstGeom>
        </p:spPr>
      </p:pic>
      <p:sp>
        <p:nvSpPr>
          <p:cNvPr id="18" name="Текст 3">
            <a:extLst>
              <a:ext uri="{FF2B5EF4-FFF2-40B4-BE49-F238E27FC236}">
                <a16:creationId xmlns:a16="http://schemas.microsoft.com/office/drawing/2014/main" id="{98FD8FD0-5165-438D-A4D4-72128F3E2B7A}"/>
              </a:ext>
            </a:extLst>
          </p:cNvPr>
          <p:cNvSpPr txBox="1">
            <a:spLocks/>
          </p:cNvSpPr>
          <p:nvPr/>
        </p:nvSpPr>
        <p:spPr>
          <a:xfrm>
            <a:off x="9505573" y="4104021"/>
            <a:ext cx="2497372" cy="5060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+40°C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B6A8660-E76A-4621-A37C-7059A8442A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84" y="2569836"/>
            <a:ext cx="1124745" cy="1124745"/>
          </a:xfrm>
          <a:prstGeom prst="rect">
            <a:avLst/>
          </a:prstGeom>
        </p:spPr>
      </p:pic>
      <p:sp>
        <p:nvSpPr>
          <p:cNvPr id="22" name="TextBox 176">
            <a:extLst>
              <a:ext uri="{FF2B5EF4-FFF2-40B4-BE49-F238E27FC236}">
                <a16:creationId xmlns:a16="http://schemas.microsoft.com/office/drawing/2014/main" id="{82AA286D-50D1-4CB5-B8FC-89F6A10BCCB6}"/>
              </a:ext>
            </a:extLst>
          </p:cNvPr>
          <p:cNvSpPr txBox="1"/>
          <p:nvPr/>
        </p:nvSpPr>
        <p:spPr>
          <a:xfrm>
            <a:off x="4994084" y="3708314"/>
            <a:ext cx="1124745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800" b="0" dirty="0">
                <a:latin typeface="+mj-lt"/>
              </a:rPr>
              <a:t>С120</a:t>
            </a:r>
          </a:p>
          <a:p>
            <a:pPr algn="l"/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до 17</a:t>
            </a:r>
            <a:r>
              <a:rPr lang="en-US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 лм/Вт</a:t>
            </a:r>
            <a:endParaRPr lang="ru-RU" sz="1400" b="0" dirty="0">
              <a:ea typeface="Cambria" panose="02040503050406030204" pitchFamily="18" charset="0"/>
            </a:endParaRPr>
          </a:p>
          <a:p>
            <a:pPr algn="l"/>
            <a:r>
              <a:rPr lang="en-US" sz="1800" b="0" dirty="0">
                <a:latin typeface="+mj-lt"/>
              </a:rPr>
              <a:t> </a:t>
            </a:r>
            <a:endParaRPr lang="ru-RU" sz="1800" b="0" dirty="0">
              <a:latin typeface="+mj-lt"/>
            </a:endParaRPr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2DA26A75-B60A-4028-B5A6-F645E42538AB}"/>
              </a:ext>
            </a:extLst>
          </p:cNvPr>
          <p:cNvSpPr txBox="1"/>
          <p:nvPr/>
        </p:nvSpPr>
        <p:spPr>
          <a:xfrm>
            <a:off x="4994085" y="5565457"/>
            <a:ext cx="1124744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800" b="0" dirty="0">
                <a:latin typeface="+mj-lt"/>
              </a:rPr>
              <a:t>Г60</a:t>
            </a:r>
            <a:br>
              <a:rPr lang="ru-RU" sz="1800" b="0" dirty="0">
                <a:latin typeface="+mj-lt"/>
              </a:rPr>
            </a:b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до 18</a:t>
            </a:r>
            <a:r>
              <a:rPr lang="en-US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sz="1400" b="0" dirty="0">
                <a:solidFill>
                  <a:schemeClr val="accent1"/>
                </a:solidFill>
                <a:ea typeface="Cambria" panose="02040503050406030204" pitchFamily="18" charset="0"/>
              </a:rPr>
              <a:t> лм/Вт</a:t>
            </a:r>
            <a:endParaRPr lang="ru-RU" sz="1400" b="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9BA7A05-1B10-4C2E-837B-E30A175389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084" y="4426979"/>
            <a:ext cx="1124745" cy="112474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BB5A288-DFCA-44F6-A781-0C038D14EC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391" y="5479082"/>
            <a:ext cx="524694" cy="524694"/>
          </a:xfrm>
          <a:prstGeom prst="rect">
            <a:avLst/>
          </a:prstGeom>
        </p:spPr>
      </p:pic>
      <p:sp>
        <p:nvSpPr>
          <p:cNvPr id="28" name="Text 2">
            <a:extLst>
              <a:ext uri="{FF2B5EF4-FFF2-40B4-BE49-F238E27FC236}">
                <a16:creationId xmlns:a16="http://schemas.microsoft.com/office/drawing/2014/main" id="{1018724C-BC60-4F0B-9A19-0999C27085CD}"/>
              </a:ext>
            </a:extLst>
          </p:cNvPr>
          <p:cNvSpPr txBox="1"/>
          <p:nvPr/>
        </p:nvSpPr>
        <p:spPr>
          <a:xfrm>
            <a:off x="1268750" y="5617822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439633554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17876</TotalTime>
  <Words>933</Words>
  <Application>Microsoft Office PowerPoint</Application>
  <PresentationFormat>Широкоэкранный</PresentationFormat>
  <Paragraphs>282</Paragraphs>
  <Slides>16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Wingdings</vt:lpstr>
      <vt:lpstr>Calibri</vt:lpstr>
      <vt:lpstr>Wix Madefor Display Medium</vt:lpstr>
      <vt:lpstr>Wix Madefor Display</vt:lpstr>
      <vt:lpstr>Wix Madefor Display ExtraBold</vt:lpstr>
      <vt:lpstr>Arial</vt:lpstr>
      <vt:lpstr>Druk Text Wide Cyr (Заголовки)</vt:lpstr>
      <vt:lpstr>Druk Text Wide Cyr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ЭНЕРГЕТИКИ</vt:lpstr>
      <vt:lpstr>ПРОЕКТЫ</vt:lpstr>
      <vt:lpstr>РЕАЛИЗОВАННЫЙ ПРОЕКТ</vt:lpstr>
      <vt:lpstr>ОХРАНА ПЕРИМЕТРА НА ПРЕДПРИЯТИИ СИБУР ХОЛДИНГ</vt:lpstr>
      <vt:lpstr>НОВИНКИ ДЛЯ ЭНЕРГЕТИКИ</vt:lpstr>
      <vt:lpstr>5 РЕШЕНИЙ ДЛЯ ОБЪЕКТА</vt:lpstr>
      <vt:lpstr>UNIBAY ДЛЯ ПЛОХИХ СЕТЕЙ</vt:lpstr>
      <vt:lpstr>WHEEL В ЛИТОМ КОРПУСЕ</vt:lpstr>
      <vt:lpstr>EX-FHB ПРОВЕРЕННОЕ РЕШЕНИЕ </vt:lpstr>
      <vt:lpstr>EX-ДСО ПЕРВЫЙ ПРОФИЛЬНЫЙ</vt:lpstr>
      <vt:lpstr>FPL ДЛЯ РАВНОМЕРНОЙ ЗАСВЕТКИ</vt:lpstr>
      <vt:lpstr>ПРОЕКТНЫЙ ПОДХОД</vt:lpstr>
      <vt:lpstr>МЫ В ВЕНДОР ЛИСТАХ: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1269</cp:revision>
  <dcterms:created xsi:type="dcterms:W3CDTF">2024-01-22T11:08:48Z</dcterms:created>
  <dcterms:modified xsi:type="dcterms:W3CDTF">2026-03-18T12:05:06Z</dcterms:modified>
</cp:coreProperties>
</file>