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004" r:id="rId2"/>
    <p:sldId id="2005" r:id="rId3"/>
    <p:sldId id="2534" r:id="rId4"/>
    <p:sldId id="2553" r:id="rId5"/>
    <p:sldId id="2501" r:id="rId6"/>
    <p:sldId id="2552" r:id="rId7"/>
    <p:sldId id="2533" r:id="rId8"/>
    <p:sldId id="2539" r:id="rId9"/>
    <p:sldId id="2540" r:id="rId10"/>
    <p:sldId id="2545" r:id="rId11"/>
    <p:sldId id="2558" r:id="rId12"/>
    <p:sldId id="2547" r:id="rId13"/>
    <p:sldId id="2559" r:id="rId14"/>
    <p:sldId id="2506" r:id="rId15"/>
    <p:sldId id="2550" r:id="rId16"/>
    <p:sldId id="1989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ruk Text Wide Cyr" pitchFamily="50" charset="-52"/>
      <p:bold r:id="rId24"/>
    </p:embeddedFont>
    <p:embeddedFont>
      <p:font typeface="Wix Madefor Display" panose="020B0503020203020203" pitchFamily="34" charset="-52"/>
      <p:regular r:id="rId25"/>
      <p:bold r:id="rId26"/>
    </p:embeddedFont>
    <p:embeddedFont>
      <p:font typeface="Wix Madefor Display ExtraBold" panose="020B0503020203020203" pitchFamily="34" charset="-52"/>
      <p:bold r:id="rId27"/>
    </p:embeddedFont>
    <p:embeddedFont>
      <p:font typeface="Wix Madefor Display Medium" panose="020B0503020203020203" pitchFamily="34" charset="-52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orient="horz" pos="1071" userDrawn="1">
          <p15:clr>
            <a:srgbClr val="A4A3A4"/>
          </p15:clr>
        </p15:guide>
        <p15:guide id="6" pos="1527" userDrawn="1">
          <p15:clr>
            <a:srgbClr val="A4A3A4"/>
          </p15:clr>
        </p15:guide>
        <p15:guide id="7" pos="2706" userDrawn="1">
          <p15:clr>
            <a:srgbClr val="A4A3A4"/>
          </p15:clr>
        </p15:guide>
        <p15:guide id="8" pos="3885" userDrawn="1">
          <p15:clr>
            <a:srgbClr val="A4A3A4"/>
          </p15:clr>
        </p15:guide>
        <p15:guide id="9" pos="5042" userDrawn="1">
          <p15:clr>
            <a:srgbClr val="A4A3A4"/>
          </p15:clr>
        </p15:guide>
        <p15:guide id="10" pos="62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2F2F2"/>
    <a:srgbClr val="ECEDED"/>
    <a:srgbClr val="B3F384"/>
    <a:srgbClr val="FFE200"/>
    <a:srgbClr val="D6D6D6"/>
    <a:srgbClr val="A1A5A7"/>
    <a:srgbClr val="F4B220"/>
    <a:srgbClr val="D72630"/>
    <a:srgbClr val="93C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355" y="139"/>
      </p:cViewPr>
      <p:guideLst>
        <p:guide pos="370"/>
        <p:guide pos="7401"/>
        <p:guide orient="horz" pos="3997"/>
        <p:guide orient="horz" pos="3816"/>
        <p:guide orient="horz" pos="1071"/>
        <p:guide pos="1527"/>
        <p:guide pos="2706"/>
        <p:guide pos="3885"/>
        <p:guide pos="5042"/>
        <p:guide pos="622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F36A0-1AD7-4CA6-BB9B-BC1069644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20392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94.jp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jpe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21" Type="http://schemas.openxmlformats.org/officeDocument/2006/relationships/image" Target="../media/image116.jpeg"/><Relationship Id="rId34" Type="http://schemas.openxmlformats.org/officeDocument/2006/relationships/image" Target="../media/image12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1.gif"/><Relationship Id="rId20" Type="http://schemas.openxmlformats.org/officeDocument/2006/relationships/image" Target="../media/image115.jpe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10" Type="http://schemas.openxmlformats.org/officeDocument/2006/relationships/image" Target="../media/image105.jpeg"/><Relationship Id="rId19" Type="http://schemas.openxmlformats.org/officeDocument/2006/relationships/image" Target="../media/image114.png"/><Relationship Id="rId31" Type="http://schemas.openxmlformats.org/officeDocument/2006/relationships/image" Target="../media/image126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8" Type="http://schemas.openxmlformats.org/officeDocument/2006/relationships/image" Target="../media/image103.png"/><Relationship Id="rId3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53.jpeg"/><Relationship Id="rId7" Type="http://schemas.openxmlformats.org/officeDocument/2006/relationships/image" Target="../media/image45.emf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48.png"/><Relationship Id="rId4" Type="http://schemas.openxmlformats.org/officeDocument/2006/relationships/image" Target="../media/image54.jpeg"/><Relationship Id="rId9" Type="http://schemas.openxmlformats.org/officeDocument/2006/relationships/image" Target="../media/image51.emf"/><Relationship Id="rId14" Type="http://schemas.openxmlformats.org/officeDocument/2006/relationships/image" Target="../media/image5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7F8EB-D2B3-4545-B74D-544FECE15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4"/>
          <a:stretch/>
        </p:blipFill>
        <p:spPr>
          <a:xfrm>
            <a:off x="1724025" y="465279"/>
            <a:ext cx="6448425" cy="63927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2ED231-A7C6-41F7-A409-EE41875A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481"/>
            <a:ext cx="2141908" cy="629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7149126" y="3429000"/>
            <a:ext cx="5054598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32983" y="1472511"/>
            <a:ext cx="795363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ПРОМЫШ</a:t>
            </a:r>
            <a:endParaRPr lang="en-US" sz="4400" dirty="0">
              <a:latin typeface="+mj-lt"/>
            </a:endParaRPr>
          </a:p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ЛЕННОЕ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7149126" y="3464964"/>
            <a:ext cx="481015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ПРЕДПРИЯТИЙ ЭНЕРГЕТИКИ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WHEEL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В ЛИТОМ КОРПУСЕ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9ED537-1921-4DF4-8A0F-8DAA601D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934" y="5785878"/>
            <a:ext cx="554889" cy="554889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D39CDF21-B67E-4AC7-A3A5-77CE4AAD5A15}"/>
              </a:ext>
            </a:extLst>
          </p:cNvPr>
          <p:cNvSpPr txBox="1">
            <a:spLocks/>
          </p:cNvSpPr>
          <p:nvPr/>
        </p:nvSpPr>
        <p:spPr>
          <a:xfrm>
            <a:off x="6771774" y="3950284"/>
            <a:ext cx="3096767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4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F48FB16A-F238-44B2-BA47-ACBF5B71820F}"/>
              </a:ext>
            </a:extLst>
          </p:cNvPr>
          <p:cNvSpPr txBox="1">
            <a:spLocks/>
          </p:cNvSpPr>
          <p:nvPr/>
        </p:nvSpPr>
        <p:spPr>
          <a:xfrm>
            <a:off x="6838447" y="35366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F152600F-C661-4785-8E55-C80D930CDD0D}"/>
              </a:ext>
            </a:extLst>
          </p:cNvPr>
          <p:cNvSpPr txBox="1">
            <a:spLocks/>
          </p:cNvSpPr>
          <p:nvPr/>
        </p:nvSpPr>
        <p:spPr>
          <a:xfrm>
            <a:off x="6771774" y="4918646"/>
            <a:ext cx="5125154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120В до 305В.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Исполнение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с гальванической развязкой.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DC1531C-1357-42EC-A08A-FD80989843F5}"/>
              </a:ext>
            </a:extLst>
          </p:cNvPr>
          <p:cNvSpPr txBox="1">
            <a:spLocks/>
          </p:cNvSpPr>
          <p:nvPr/>
        </p:nvSpPr>
        <p:spPr>
          <a:xfrm>
            <a:off x="6838447" y="4553639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2E7B2B90-2C43-4D6C-97D1-67ED44069694}"/>
              </a:ext>
            </a:extLst>
          </p:cNvPr>
          <p:cNvSpPr txBox="1">
            <a:spLocks/>
          </p:cNvSpPr>
          <p:nvPr/>
        </p:nvSpPr>
        <p:spPr>
          <a:xfrm>
            <a:off x="6771774" y="615208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CRI70, 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 закаленным стеклом.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A5CE0021-B2AE-4187-9013-617687A3655D}"/>
              </a:ext>
            </a:extLst>
          </p:cNvPr>
          <p:cNvSpPr txBox="1">
            <a:spLocks/>
          </p:cNvSpPr>
          <p:nvPr/>
        </p:nvSpPr>
        <p:spPr>
          <a:xfrm>
            <a:off x="6838448" y="573843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27D87-EE7E-49EB-B4EF-B7BA5608336A}"/>
              </a:ext>
            </a:extLst>
          </p:cNvPr>
          <p:cNvSpPr txBox="1"/>
          <p:nvPr/>
        </p:nvSpPr>
        <p:spPr>
          <a:xfrm>
            <a:off x="9647117" y="1487134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для высоких</a:t>
            </a:r>
            <a:br>
              <a:rPr lang="ru-RU" sz="2400" dirty="0"/>
            </a:br>
            <a:r>
              <a:rPr lang="ru-RU" sz="2400" dirty="0"/>
              <a:t>потолков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398C5-8D20-4C03-80A2-1F27E9580245}"/>
              </a:ext>
            </a:extLst>
          </p:cNvPr>
          <p:cNvSpPr txBox="1"/>
          <p:nvPr/>
        </p:nvSpPr>
        <p:spPr>
          <a:xfrm>
            <a:off x="4109601" y="1579466"/>
            <a:ext cx="550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FEREKS WHEEL</a:t>
            </a:r>
            <a:endParaRPr lang="ru-RU" sz="3600" dirty="0">
              <a:latin typeface="+mj-lt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E9E59A8F-F2A4-44CE-A6C9-608223A45452}"/>
              </a:ext>
            </a:extLst>
          </p:cNvPr>
          <p:cNvSpPr txBox="1">
            <a:spLocks/>
          </p:cNvSpPr>
          <p:nvPr/>
        </p:nvSpPr>
        <p:spPr>
          <a:xfrm>
            <a:off x="67717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160 лм/Вт.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F6162C7-C408-4001-AC63-8BC4F937FBEC}"/>
              </a:ext>
            </a:extLst>
          </p:cNvPr>
          <p:cNvSpPr txBox="1">
            <a:spLocks/>
          </p:cNvSpPr>
          <p:nvPr/>
        </p:nvSpPr>
        <p:spPr>
          <a:xfrm>
            <a:off x="6838448" y="256065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B53305F9-2179-4A51-AEE1-B5BEEBDFA158}"/>
              </a:ext>
            </a:extLst>
          </p:cNvPr>
          <p:cNvSpPr txBox="1"/>
          <p:nvPr/>
        </p:nvSpPr>
        <p:spPr>
          <a:xfrm>
            <a:off x="4585284" y="594028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B215D84E-6D96-4C92-8677-B2B5809199C1}"/>
              </a:ext>
            </a:extLst>
          </p:cNvPr>
          <p:cNvSpPr txBox="1">
            <a:spLocks/>
          </p:cNvSpPr>
          <p:nvPr/>
        </p:nvSpPr>
        <p:spPr>
          <a:xfrm>
            <a:off x="9868541" y="2974301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E8D340AB-173F-457B-AE4C-C45F6A535FC2}"/>
              </a:ext>
            </a:extLst>
          </p:cNvPr>
          <p:cNvSpPr txBox="1">
            <a:spLocks/>
          </p:cNvSpPr>
          <p:nvPr/>
        </p:nvSpPr>
        <p:spPr>
          <a:xfrm>
            <a:off x="9896475" y="3953389"/>
            <a:ext cx="2323459" cy="74777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Подвесной или поворотный.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AD5345-56E3-4778-8BE6-00ABCCD46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23475"/>
            <a:ext cx="5504008" cy="4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EX-FHB</a:t>
            </a:r>
            <a:br>
              <a:rPr lang="en-US" sz="2800" dirty="0"/>
            </a:br>
            <a:r>
              <a:rPr lang="ru-RU" sz="2800" dirty="0">
                <a:solidFill>
                  <a:schemeClr val="bg1"/>
                </a:solidFill>
              </a:rPr>
              <a:t>ПРОВЕРЕННОЕ РЕШЕНИЕ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232EDDD-45EE-4B90-88E4-B107860AED1F}"/>
              </a:ext>
            </a:extLst>
          </p:cNvPr>
          <p:cNvSpPr txBox="1">
            <a:spLocks/>
          </p:cNvSpPr>
          <p:nvPr/>
        </p:nvSpPr>
        <p:spPr>
          <a:xfrm>
            <a:off x="4015921" y="2728290"/>
            <a:ext cx="3042739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1F8B87B3-E573-4EED-96BC-4C5E99DF9C34}"/>
              </a:ext>
            </a:extLst>
          </p:cNvPr>
          <p:cNvSpPr txBox="1">
            <a:spLocks/>
          </p:cNvSpPr>
          <p:nvPr/>
        </p:nvSpPr>
        <p:spPr>
          <a:xfrm>
            <a:off x="4015921" y="3174469"/>
            <a:ext cx="3177359" cy="147800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4 типа корпуса из сплава алюминия разного диаметра и высоты 3,5-9,5 кг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заливкой компаундом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Защитная решетка (опционально)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2B47D0F5-CE5A-4328-944F-B0EC73984B0E}"/>
              </a:ext>
            </a:extLst>
          </p:cNvPr>
          <p:cNvSpPr txBox="1">
            <a:spLocks/>
          </p:cNvSpPr>
          <p:nvPr/>
        </p:nvSpPr>
        <p:spPr>
          <a:xfrm>
            <a:off x="3995784" y="1402081"/>
            <a:ext cx="8892175" cy="63578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1Ex eb mb IIC T6/</a:t>
            </a:r>
            <a:r>
              <a:rPr lang="ru-RU" sz="2000" dirty="0"/>
              <a:t>Т5 </a:t>
            </a:r>
            <a:r>
              <a:rPr lang="fr-FR" sz="2000" dirty="0"/>
              <a:t>Gb X</a:t>
            </a:r>
            <a:r>
              <a:rPr lang="ru-RU" sz="2000" dirty="0"/>
              <a:t> </a:t>
            </a:r>
            <a:r>
              <a:rPr lang="fr-FR" sz="2000" dirty="0"/>
              <a:t>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  <a:endParaRPr lang="ru-RU" sz="2000" dirty="0"/>
          </a:p>
          <a:p>
            <a:pPr marL="228611" indent="-22861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2Ex e</a:t>
            </a:r>
            <a:r>
              <a:rPr lang="ru-RU" sz="2000" dirty="0"/>
              <a:t>с </a:t>
            </a:r>
            <a:r>
              <a:rPr lang="fr-FR" sz="2000" dirty="0"/>
              <a:t>mb IIC T4 G</a:t>
            </a:r>
            <a:r>
              <a:rPr lang="ru-RU" sz="2000" dirty="0"/>
              <a:t>с </a:t>
            </a:r>
            <a:r>
              <a:rPr lang="fr-FR" sz="2000" dirty="0"/>
              <a:t>X / Ex tb mb IIIC T</a:t>
            </a:r>
            <a:r>
              <a:rPr lang="fr-FR" sz="2000" baseline="-25000" dirty="0"/>
              <a:t>200</a:t>
            </a:r>
            <a:r>
              <a:rPr lang="fr-FR" sz="2000" dirty="0"/>
              <a:t> 125/135 </a:t>
            </a:r>
            <a:r>
              <a:rPr lang="fr-FR" sz="2000" baseline="30000" dirty="0"/>
              <a:t>0</a:t>
            </a:r>
            <a:r>
              <a:rPr lang="fr-FR" sz="2000" dirty="0"/>
              <a:t>C Db X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fr-FR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FF81A4B6-DAAE-4046-B935-79FA0357255D}"/>
              </a:ext>
            </a:extLst>
          </p:cNvPr>
          <p:cNvSpPr txBox="1">
            <a:spLocks/>
          </p:cNvSpPr>
          <p:nvPr/>
        </p:nvSpPr>
        <p:spPr>
          <a:xfrm>
            <a:off x="3995784" y="2097952"/>
            <a:ext cx="8303357" cy="46901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sz="1400" b="1" dirty="0"/>
              <a:t>Область применения</a:t>
            </a:r>
            <a:r>
              <a:rPr lang="ru-RU" sz="1400" dirty="0"/>
              <a:t>: зоны класса 1 и 2 по газу, 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зоны класса 21 и 22 по пыли</a:t>
            </a:r>
          </a:p>
          <a:p>
            <a:pPr mar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sz="16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F4B1736-8F4D-4036-AF11-15CA1CC4C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3" t="15158" r="33829" b="33928"/>
          <a:stretch/>
        </p:blipFill>
        <p:spPr>
          <a:xfrm>
            <a:off x="10399821" y="5232720"/>
            <a:ext cx="1432479" cy="111750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B8587F2-B603-4BA8-99AF-320F873E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55780" y="4291034"/>
            <a:ext cx="2306237" cy="23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 - фото №">
            <a:extLst>
              <a:ext uri="{FF2B5EF4-FFF2-40B4-BE49-F238E27FC236}">
                <a16:creationId xmlns:a16="http://schemas.microsoft.com/office/drawing/2014/main" id="{E29B8761-AA8C-4EEA-B515-D8CF8A1E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954" y="4403914"/>
            <a:ext cx="1615672" cy="21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2F1D7EA-34F2-4CF6-B966-98F84C7293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21" y="1119730"/>
            <a:ext cx="2132784" cy="21327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3F3199-D172-4929-A588-2317BFBC52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291" y="1715777"/>
            <a:ext cx="2132783" cy="21327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A180CF-7B8A-42B9-AEF1-F19281BC5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57377"/>
            <a:ext cx="3121869" cy="3400623"/>
          </a:xfrm>
          <a:prstGeom prst="rect">
            <a:avLst/>
          </a:prstGeom>
        </p:spPr>
      </p:pic>
      <p:sp>
        <p:nvSpPr>
          <p:cNvPr id="40" name="Текст 4">
            <a:extLst>
              <a:ext uri="{FF2B5EF4-FFF2-40B4-BE49-F238E27FC236}">
                <a16:creationId xmlns:a16="http://schemas.microsoft.com/office/drawing/2014/main" id="{382C81F5-BE24-4DC0-90CA-C3BF2810A595}"/>
              </a:ext>
            </a:extLst>
          </p:cNvPr>
          <p:cNvSpPr txBox="1">
            <a:spLocks/>
          </p:cNvSpPr>
          <p:nvPr/>
        </p:nvSpPr>
        <p:spPr>
          <a:xfrm>
            <a:off x="7665264" y="2733712"/>
            <a:ext cx="3062875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1783591-05D5-4C56-B33D-915DC336D9F9}"/>
              </a:ext>
            </a:extLst>
          </p:cNvPr>
          <p:cNvSpPr txBox="1">
            <a:spLocks/>
          </p:cNvSpPr>
          <p:nvPr/>
        </p:nvSpPr>
        <p:spPr>
          <a:xfrm>
            <a:off x="7665264" y="3179892"/>
            <a:ext cx="3288246" cy="14399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кронштейне;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трубу с резьбой М25х2 с ВРК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На поворотном кронштейне с ВРК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928F2F87-11A1-407E-B727-A7231E9187D7}"/>
              </a:ext>
            </a:extLst>
          </p:cNvPr>
          <p:cNvSpPr txBox="1">
            <a:spLocks/>
          </p:cNvSpPr>
          <p:nvPr/>
        </p:nvSpPr>
        <p:spPr>
          <a:xfrm>
            <a:off x="4076987" y="4775705"/>
            <a:ext cx="2867610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E351E2B5-960B-40B3-BDFF-C18DC103C9DF}"/>
              </a:ext>
            </a:extLst>
          </p:cNvPr>
          <p:cNvSpPr txBox="1">
            <a:spLocks/>
          </p:cNvSpPr>
          <p:nvPr/>
        </p:nvSpPr>
        <p:spPr>
          <a:xfrm>
            <a:off x="4076988" y="5221885"/>
            <a:ext cx="2852240" cy="632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Закаленное стекло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Диаграммы: С120,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D60, F30, F15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6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EX-</a:t>
            </a:r>
            <a:r>
              <a:rPr lang="ru-RU" sz="2800" dirty="0">
                <a:solidFill>
                  <a:schemeClr val="accent2"/>
                </a:solidFill>
              </a:rPr>
              <a:t>ДСО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ПЕРВЫЙ ПРОФИЛЬНЫЙ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24E5026-E4E5-4949-B791-20F2C548AE18}"/>
              </a:ext>
            </a:extLst>
          </p:cNvPr>
          <p:cNvGrpSpPr/>
          <p:nvPr/>
        </p:nvGrpSpPr>
        <p:grpSpPr>
          <a:xfrm>
            <a:off x="8130349" y="3838755"/>
            <a:ext cx="3703639" cy="3205731"/>
            <a:chOff x="7669614" y="1458912"/>
            <a:chExt cx="3703639" cy="320573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8716728" y="1458912"/>
              <a:ext cx="2656525" cy="2821590"/>
              <a:chOff x="8353474" y="1791814"/>
              <a:chExt cx="1089500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669614" y="1501741"/>
              <a:ext cx="2614464" cy="316290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33D682-167D-4C28-B0BD-F7952032D49C}"/>
              </a:ext>
            </a:extLst>
          </p:cNvPr>
          <p:cNvSpPr txBox="1"/>
          <p:nvPr/>
        </p:nvSpPr>
        <p:spPr>
          <a:xfrm>
            <a:off x="5441796" y="2458502"/>
            <a:ext cx="6392192" cy="379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400" b="1" dirty="0"/>
              <a:t>Область применения: </a:t>
            </a:r>
            <a:r>
              <a:rPr lang="ru-RU" sz="1400" dirty="0"/>
              <a:t>зоны класса 2 по газу, зоны класса 21 и 22 по пыли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47239-72E2-4870-BA20-9663976ACF58}"/>
              </a:ext>
            </a:extLst>
          </p:cNvPr>
          <p:cNvSpPr txBox="1"/>
          <p:nvPr/>
        </p:nvSpPr>
        <p:spPr>
          <a:xfrm>
            <a:off x="5441796" y="1525518"/>
            <a:ext cx="573798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2800" dirty="0"/>
              <a:t>2Ех е</a:t>
            </a:r>
            <a:r>
              <a:rPr lang="fr-FR" sz="2800" dirty="0"/>
              <a:t>c mb II T4 Gc X / </a:t>
            </a:r>
            <a:br>
              <a:rPr lang="ru-RU" sz="2800" dirty="0"/>
            </a:br>
            <a:r>
              <a:rPr lang="fr-FR" sz="2800" dirty="0"/>
              <a:t>Ex tb mb III</a:t>
            </a:r>
            <a:r>
              <a:rPr lang="ru-RU" sz="2800" dirty="0"/>
              <a:t>С </a:t>
            </a:r>
            <a:r>
              <a:rPr lang="fr-FR" sz="2800" dirty="0"/>
              <a:t>T</a:t>
            </a:r>
            <a:r>
              <a:rPr lang="fr-FR" sz="2800" baseline="-25000" dirty="0"/>
              <a:t>200</a:t>
            </a:r>
            <a:r>
              <a:rPr lang="fr-FR" sz="2800" dirty="0"/>
              <a:t> 80/90</a:t>
            </a:r>
            <a:r>
              <a:rPr lang="ru-RU" sz="2800" dirty="0"/>
              <a:t> </a:t>
            </a:r>
            <a:r>
              <a:rPr lang="fr-FR" sz="2800" dirty="0"/>
              <a:t>°C Db X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9E1976-F7DA-4F2A-A0F7-F606D0F4F2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8039" flipV="1">
            <a:off x="472481" y="106238"/>
            <a:ext cx="3575494" cy="4340885"/>
          </a:xfrm>
          <a:prstGeom prst="rect">
            <a:avLst/>
          </a:prstGeom>
        </p:spPr>
      </p:pic>
      <p:sp>
        <p:nvSpPr>
          <p:cNvPr id="16" name="Текст 4">
            <a:extLst>
              <a:ext uri="{FF2B5EF4-FFF2-40B4-BE49-F238E27FC236}">
                <a16:creationId xmlns:a16="http://schemas.microsoft.com/office/drawing/2014/main" id="{9283211F-F4E6-4AA2-9E76-E7E38D2C0020}"/>
              </a:ext>
            </a:extLst>
          </p:cNvPr>
          <p:cNvSpPr txBox="1">
            <a:spLocks/>
          </p:cNvSpPr>
          <p:nvPr/>
        </p:nvSpPr>
        <p:spPr>
          <a:xfrm>
            <a:off x="4272896" y="3286760"/>
            <a:ext cx="3047044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98FEDF79-DF55-4778-84AE-62A3DE901AF1}"/>
              </a:ext>
            </a:extLst>
          </p:cNvPr>
          <p:cNvSpPr txBox="1">
            <a:spLocks/>
          </p:cNvSpPr>
          <p:nvPr/>
        </p:nvSpPr>
        <p:spPr>
          <a:xfrm>
            <a:off x="7996879" y="3290439"/>
            <a:ext cx="3047044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КРЕПЛЕНИЕ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7604F2EE-BFBC-4410-BC03-5DDA214DAE4F}"/>
              </a:ext>
            </a:extLst>
          </p:cNvPr>
          <p:cNvSpPr txBox="1">
            <a:spLocks/>
          </p:cNvSpPr>
          <p:nvPr/>
        </p:nvSpPr>
        <p:spPr>
          <a:xfrm>
            <a:off x="548911" y="3286760"/>
            <a:ext cx="3047044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EA2CDB49-E355-47AB-BFE8-AA10D3041880}"/>
              </a:ext>
            </a:extLst>
          </p:cNvPr>
          <p:cNvSpPr txBox="1">
            <a:spLocks/>
          </p:cNvSpPr>
          <p:nvPr/>
        </p:nvSpPr>
        <p:spPr>
          <a:xfrm>
            <a:off x="4272896" y="3732940"/>
            <a:ext cx="3550304" cy="115024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корпус.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4 длины: от 300 мм до 1500 мм.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/>
              <a:t>Литые заглушки и </a:t>
            </a:r>
            <a:r>
              <a:rPr lang="ru-RU" dirty="0" err="1"/>
              <a:t>гермоввод</a:t>
            </a:r>
            <a:r>
              <a:rPr lang="ru-RU" dirty="0"/>
              <a:t> - </a:t>
            </a:r>
            <a:r>
              <a:rPr lang="en-US" dirty="0"/>
              <a:t>IP66</a:t>
            </a:r>
            <a:r>
              <a:rPr lang="ru-RU" dirty="0"/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endParaRPr lang="ru-RU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3F9E04D2-4E79-4EBC-9BC3-4C0E9F937778}"/>
              </a:ext>
            </a:extLst>
          </p:cNvPr>
          <p:cNvSpPr txBox="1">
            <a:spLocks/>
          </p:cNvSpPr>
          <p:nvPr/>
        </p:nvSpPr>
        <p:spPr>
          <a:xfrm>
            <a:off x="7993766" y="3725034"/>
            <a:ext cx="2872375" cy="100628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3 вида: накладное, подвесное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 поворотный кронштейн.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26EDBA29-A736-4213-8FC5-7963706184C8}"/>
              </a:ext>
            </a:extLst>
          </p:cNvPr>
          <p:cNvSpPr txBox="1">
            <a:spLocks/>
          </p:cNvSpPr>
          <p:nvPr/>
        </p:nvSpPr>
        <p:spPr>
          <a:xfrm>
            <a:off x="548912" y="3732940"/>
            <a:ext cx="2852240" cy="115024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поликарбоната - 2 мм.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0B1014-D6C3-4170-A94C-33AC086414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911" y="4587225"/>
            <a:ext cx="1832579" cy="1708792"/>
          </a:xfrm>
          <a:prstGeom prst="rect">
            <a:avLst/>
          </a:prstGeom>
        </p:spPr>
      </p:pic>
      <p:sp>
        <p:nvSpPr>
          <p:cNvPr id="23" name="Текст 2">
            <a:extLst>
              <a:ext uri="{FF2B5EF4-FFF2-40B4-BE49-F238E27FC236}">
                <a16:creationId xmlns:a16="http://schemas.microsoft.com/office/drawing/2014/main" id="{54930692-AAF1-4748-B22B-44594AB2A954}"/>
              </a:ext>
            </a:extLst>
          </p:cNvPr>
          <p:cNvSpPr txBox="1">
            <a:spLocks/>
          </p:cNvSpPr>
          <p:nvPr/>
        </p:nvSpPr>
        <p:spPr>
          <a:xfrm rot="16200000">
            <a:off x="1656921" y="5403776"/>
            <a:ext cx="1708792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0" dirty="0" err="1">
                <a:solidFill>
                  <a:srgbClr val="D6D6D6"/>
                </a:solidFill>
                <a:latin typeface="+mj-lt"/>
              </a:rPr>
              <a:t>ксс</a:t>
            </a:r>
            <a:r>
              <a:rPr lang="ru-RU" sz="2400" b="0" dirty="0">
                <a:solidFill>
                  <a:srgbClr val="D6D6D6"/>
                </a:solidFill>
                <a:latin typeface="+mj-lt"/>
              </a:rPr>
              <a:t> д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8527692-ECA3-4968-8F40-37C151186FCF}"/>
              </a:ext>
            </a:extLst>
          </p:cNvPr>
          <p:cNvSpPr txBox="1">
            <a:spLocks/>
          </p:cNvSpPr>
          <p:nvPr/>
        </p:nvSpPr>
        <p:spPr>
          <a:xfrm>
            <a:off x="2764373" y="5940432"/>
            <a:ext cx="4710280" cy="60638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r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*подключение к питающей сети во взрывоопасной среде производится через взрывозащищённую соединительную коробку, которая не входит в комплект.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1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262362" y="2539432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279759" y="2562744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110895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473744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49895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5865133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121400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34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7357B-0662-409E-BB61-43EAD55E4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420" y="2797179"/>
            <a:ext cx="5935579" cy="40608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ЭНЕРГЕТИКИ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1741468" y="7588330"/>
            <a:ext cx="7917884" cy="421484"/>
          </a:xfrm>
          <a:prstGeom prst="bentConnector3">
            <a:avLst>
              <a:gd name="adj1" fmla="val 9992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22425" y="8360062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336565" y="9739146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на объекте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B5BAD6C-B211-4BCD-B92A-EB0199796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4" y="1257998"/>
            <a:ext cx="1388254" cy="1178706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производством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0FD63C-B084-474B-B490-2AB17CEE1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0098" y="1241180"/>
            <a:ext cx="4011902" cy="43504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>
                <a:solidFill>
                  <a:schemeClr val="bg1"/>
                </a:solidFill>
              </a:rPr>
              <a:t>ПРОЕКТЫ</a:t>
            </a:r>
          </a:p>
        </p:txBody>
      </p: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22425" y="8360062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336565" y="9739146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E846AB4-8D40-40BE-B40F-46A8C02E5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849" y="1242313"/>
            <a:ext cx="4006304" cy="5615688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9931265-0F40-4564-8689-170A53995F31}"/>
              </a:ext>
            </a:extLst>
          </p:cNvPr>
          <p:cNvSpPr/>
          <p:nvPr/>
        </p:nvSpPr>
        <p:spPr>
          <a:xfrm>
            <a:off x="0" y="5591620"/>
            <a:ext cx="4009104" cy="1266380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EEFB4AC-A4E9-46CC-8992-4C617919D4D8}"/>
              </a:ext>
            </a:extLst>
          </p:cNvPr>
          <p:cNvSpPr/>
          <p:nvPr/>
        </p:nvSpPr>
        <p:spPr>
          <a:xfrm>
            <a:off x="4092849" y="5591620"/>
            <a:ext cx="4006304" cy="1266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1A8DA988-83E0-44FA-8135-DA9FEDF2860F}"/>
              </a:ext>
            </a:extLst>
          </p:cNvPr>
          <p:cNvSpPr/>
          <p:nvPr/>
        </p:nvSpPr>
        <p:spPr>
          <a:xfrm>
            <a:off x="8182897" y="5591620"/>
            <a:ext cx="4009104" cy="1266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120DD6-6505-44CF-A471-425243BAF4BD}"/>
              </a:ext>
            </a:extLst>
          </p:cNvPr>
          <p:cNvSpPr txBox="1"/>
          <p:nvPr/>
        </p:nvSpPr>
        <p:spPr>
          <a:xfrm>
            <a:off x="223377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АЭС «</a:t>
            </a:r>
            <a:r>
              <a:rPr lang="ru-RU" sz="20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Руппур</a:t>
            </a: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»</a:t>
            </a:r>
            <a:b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Бангладеш</a:t>
            </a: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ДСО</a:t>
            </a:r>
            <a:endParaRPr lang="ru-RU" sz="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D26280-CC2E-4153-9B18-F060E24DE6DF}"/>
              </a:ext>
            </a:extLst>
          </p:cNvPr>
          <p:cNvSpPr txBox="1"/>
          <p:nvPr/>
        </p:nvSpPr>
        <p:spPr>
          <a:xfrm>
            <a:off x="4314825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Маяк</a:t>
            </a:r>
            <a:endParaRPr lang="ru-RU" sz="700" dirty="0">
              <a:solidFill>
                <a:schemeClr val="bg2"/>
              </a:solidFill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solidFill>
                  <a:schemeClr val="bg2"/>
                </a:solidFill>
              </a:rPr>
              <a:t>Нижне-</a:t>
            </a:r>
            <a:r>
              <a:rPr lang="ru-RU" sz="1400" dirty="0" err="1">
                <a:solidFill>
                  <a:schemeClr val="bg2"/>
                </a:solidFill>
              </a:rPr>
              <a:t>Бурейская</a:t>
            </a:r>
            <a:r>
              <a:rPr lang="ru-RU" sz="1400" dirty="0">
                <a:solidFill>
                  <a:schemeClr val="bg2"/>
                </a:solidFill>
              </a:rPr>
              <a:t> ГЭС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ДПП</a:t>
            </a:r>
            <a:endParaRPr lang="ru-RU" sz="400" dirty="0">
              <a:solidFill>
                <a:schemeClr val="bg2"/>
              </a:solidFill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ABFEBA-0111-40E9-8DB7-5B00071FD72C}"/>
              </a:ext>
            </a:extLst>
          </p:cNvPr>
          <p:cNvSpPr txBox="1"/>
          <p:nvPr/>
        </p:nvSpPr>
        <p:spPr>
          <a:xfrm>
            <a:off x="8404874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Котельная</a:t>
            </a:r>
            <a:endParaRPr lang="ru-RU" sz="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/>
              <a:t>Казанская ТЭЦ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FWL</a:t>
            </a:r>
            <a:endParaRPr lang="ru-RU" sz="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8044F-4D1D-4B84-A3CE-5280D3378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41181"/>
            <a:ext cx="4009104" cy="4350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906254-089E-4854-BFE3-05C111DF13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049" y="1241181"/>
            <a:ext cx="4009104" cy="43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5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9EE8A2-6D73-41FC-979D-E2E46137D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7957"/>
            <a:ext cx="5126038" cy="558004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9993" y="1606756"/>
            <a:ext cx="5916806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/>
              <a:t>ТЭЦ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5144" y="1676533"/>
            <a:ext cx="2370933" cy="6252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Благовещенск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F3097246-A1A7-4F44-B312-FDE0DEC92F27}"/>
              </a:ext>
            </a:extLst>
          </p:cNvPr>
          <p:cNvSpPr txBox="1">
            <a:spLocks/>
          </p:cNvSpPr>
          <p:nvPr/>
        </p:nvSpPr>
        <p:spPr>
          <a:xfrm>
            <a:off x="5387266" y="4085164"/>
            <a:ext cx="3413392" cy="44134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endParaRPr lang="ru-RU" sz="32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89B2DC3A-F028-4378-801E-0D938EEF62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1669" y="5322517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CorelDRAW" r:id="rId4" imgW="1364362" imgH="1365885" progId="CorelDraw.Graphic.23">
                  <p:embed/>
                </p:oleObj>
              </mc:Choice>
              <mc:Fallback>
                <p:oleObj name="CorelDRAW" r:id="rId4" imgW="1364362" imgH="1365885" progId="CorelDraw.Graphic.23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89B2DC3A-F028-4378-801E-0D938EEF62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1669" y="5322517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2">
            <a:extLst>
              <a:ext uri="{FF2B5EF4-FFF2-40B4-BE49-F238E27FC236}">
                <a16:creationId xmlns:a16="http://schemas.microsoft.com/office/drawing/2014/main" id="{54FFFF2C-8681-4675-B80E-6A920838BBE2}"/>
              </a:ext>
            </a:extLst>
          </p:cNvPr>
          <p:cNvSpPr txBox="1"/>
          <p:nvPr/>
        </p:nvSpPr>
        <p:spPr>
          <a:xfrm>
            <a:off x="5988914" y="5960607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RGB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</a:t>
            </a:r>
            <a:r>
              <a:rPr lang="en-US" sz="1050" dirty="0"/>
              <a:t> </a:t>
            </a:r>
            <a:r>
              <a:rPr lang="ru-RU" sz="1050" dirty="0"/>
              <a:t>свечения</a:t>
            </a:r>
            <a:endParaRPr sz="105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5CD22D1D-A03A-4C06-ADE4-F1E4D0CD2BEF}"/>
              </a:ext>
            </a:extLst>
          </p:cNvPr>
          <p:cNvSpPr txBox="1"/>
          <p:nvPr/>
        </p:nvSpPr>
        <p:spPr>
          <a:xfrm>
            <a:off x="5988914" y="5325447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53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5A7B047-6B03-4C7C-BC4A-8F4A7F722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669" y="5957676"/>
            <a:ext cx="380430" cy="380430"/>
          </a:xfrm>
          <a:prstGeom prst="rect">
            <a:avLst/>
          </a:prstGeom>
        </p:spPr>
      </p:pic>
      <p:sp>
        <p:nvSpPr>
          <p:cNvPr id="32" name="Text 2">
            <a:extLst>
              <a:ext uri="{FF2B5EF4-FFF2-40B4-BE49-F238E27FC236}">
                <a16:creationId xmlns:a16="http://schemas.microsoft.com/office/drawing/2014/main" id="{68473EC8-FF35-4286-95A7-611F3B94F1F4}"/>
              </a:ext>
            </a:extLst>
          </p:cNvPr>
          <p:cNvSpPr txBox="1"/>
          <p:nvPr/>
        </p:nvSpPr>
        <p:spPr>
          <a:xfrm>
            <a:off x="8016928" y="5957233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720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светоточек</a:t>
            </a:r>
            <a:endParaRPr sz="105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582E3D2-880A-4D14-AECC-4780F0CD8D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683" y="5957233"/>
            <a:ext cx="383395" cy="380873"/>
          </a:xfrm>
          <a:prstGeom prst="rect">
            <a:avLst/>
          </a:prstGeom>
        </p:spPr>
      </p:pic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CAA6B854-44B4-4A5E-8795-61BC5F9A6062}"/>
              </a:ext>
            </a:extLst>
          </p:cNvPr>
          <p:cNvSpPr txBox="1">
            <a:spLocks/>
          </p:cNvSpPr>
          <p:nvPr/>
        </p:nvSpPr>
        <p:spPr>
          <a:xfrm>
            <a:off x="5387266" y="2725259"/>
            <a:ext cx="5145928" cy="1022317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>
                <a:latin typeface="+mn-lt"/>
              </a:rPr>
              <a:t>Первая тепловая станция</a:t>
            </a:r>
            <a:br>
              <a:rPr lang="ru-RU" sz="2400" b="0" dirty="0">
                <a:latin typeface="+mn-lt"/>
              </a:rPr>
            </a:br>
            <a:r>
              <a:rPr lang="ru-RU" sz="2400" b="0" dirty="0">
                <a:latin typeface="+mn-lt"/>
              </a:rPr>
              <a:t>на Дальнем Востоке</a:t>
            </a:r>
            <a:br>
              <a:rPr lang="ru-RU" sz="2400" b="0" dirty="0">
                <a:latin typeface="+mn-lt"/>
              </a:rPr>
            </a:br>
            <a:r>
              <a:rPr lang="ru-RU" sz="2400" b="0" dirty="0">
                <a:latin typeface="+mn-lt"/>
              </a:rPr>
              <a:t>с архитектурной подсветкой</a:t>
            </a:r>
            <a:r>
              <a:rPr lang="en-US" sz="2400" b="0" dirty="0">
                <a:latin typeface="+mn-lt"/>
              </a:rPr>
              <a:t>.</a:t>
            </a:r>
            <a:endParaRPr lang="ru-RU" sz="2400" b="0" dirty="0">
              <a:latin typeface="+mn-lt"/>
            </a:endParaRP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C31D692F-B0F4-4C95-8E06-B81695FF3AE7}"/>
              </a:ext>
            </a:extLst>
          </p:cNvPr>
          <p:cNvSpPr txBox="1"/>
          <p:nvPr/>
        </p:nvSpPr>
        <p:spPr>
          <a:xfrm>
            <a:off x="8019558" y="5321557"/>
            <a:ext cx="15683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DMX-512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управление</a:t>
            </a:r>
            <a:endParaRPr sz="105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6D2BD58-60F2-48F5-80C4-BB235D92DE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683" y="5322517"/>
            <a:ext cx="377140" cy="3799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CFC6D3-A6CE-4A7E-8A37-0D1979CA261E}"/>
              </a:ext>
            </a:extLst>
          </p:cNvPr>
          <p:cNvSpPr/>
          <p:nvPr/>
        </p:nvSpPr>
        <p:spPr>
          <a:xfrm>
            <a:off x="5310148" y="4046274"/>
            <a:ext cx="4087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32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 FWL</a:t>
            </a:r>
            <a:endParaRPr lang="ru-RU" sz="32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3BB8A7-D14E-4F78-9059-04377BCD8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9212978" y="3878980"/>
            <a:ext cx="4239684" cy="1718362"/>
          </a:xfrm>
          <a:prstGeom prst="rect">
            <a:avLst/>
          </a:prstGeom>
        </p:spPr>
      </p:pic>
      <p:sp>
        <p:nvSpPr>
          <p:cNvPr id="38" name="Текст 10">
            <a:extLst>
              <a:ext uri="{FF2B5EF4-FFF2-40B4-BE49-F238E27FC236}">
                <a16:creationId xmlns:a16="http://schemas.microsoft.com/office/drawing/2014/main" id="{A996ECDF-6614-430A-B3E8-142D13993DE0}"/>
              </a:ext>
            </a:extLst>
          </p:cNvPr>
          <p:cNvSpPr txBox="1">
            <a:spLocks/>
          </p:cNvSpPr>
          <p:nvPr/>
        </p:nvSpPr>
        <p:spPr>
          <a:xfrm>
            <a:off x="5501669" y="4886783"/>
            <a:ext cx="1363528" cy="18437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</p:spTree>
    <p:extLst>
      <p:ext uri="{BB962C8B-B14F-4D97-AF65-F5344CB8AC3E}">
        <p14:creationId xmlns:p14="http://schemas.microsoft.com/office/powerpoint/2010/main" val="364471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300"/>
          <a:stretch/>
        </p:blipFill>
        <p:spPr>
          <a:xfrm flipH="1">
            <a:off x="0" y="1271236"/>
            <a:ext cx="2258855" cy="5586758"/>
          </a:xfrm>
          <a:prstGeom prst="rect">
            <a:avLst/>
          </a:prstGeom>
          <a:solidFill>
            <a:srgbClr val="B5C5D4"/>
          </a:solidFill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42"/>
          <a:stretch/>
        </p:blipFill>
        <p:spPr>
          <a:xfrm>
            <a:off x="4957999" y="1271236"/>
            <a:ext cx="2247899" cy="5586764"/>
          </a:xfrm>
          <a:prstGeom prst="rect">
            <a:avLst/>
          </a:prstGeom>
          <a:solidFill>
            <a:srgbClr val="160A0A"/>
          </a:solidFill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73" b="-1"/>
          <a:stretch/>
        </p:blipFill>
        <p:spPr>
          <a:xfrm>
            <a:off x="2465544" y="1270682"/>
            <a:ext cx="2258854" cy="5587317"/>
          </a:xfrm>
          <a:prstGeom prst="rect">
            <a:avLst/>
          </a:prstGeom>
          <a:solidFill>
            <a:srgbClr val="160A0A"/>
          </a:solidFill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1331" y="1656817"/>
            <a:ext cx="6099056" cy="7112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300" b="0" dirty="0"/>
              <a:t>НИЖНЕКАМСКНЕФТЕХИМ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Нижнекамск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ОХРАНА ПЕРИМЕТРА НА ПРЕДПРИЯТИИ СИБУР ХОЛДИНГ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4" y="2781194"/>
            <a:ext cx="3556687" cy="38087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 STREET X1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2658" y="3160724"/>
            <a:ext cx="3412434" cy="68170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Переключение между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режимами через</a:t>
            </a:r>
            <a:b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сухой контакт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8ABEADAB-BC8C-4994-8D8B-39E7747A22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4690227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CorelDRAW" r:id="rId6" imgW="1364362" imgH="1365885" progId="CorelDraw.Graphic.23">
                  <p:embed/>
                </p:oleObj>
              </mc:Choice>
              <mc:Fallback>
                <p:oleObj name="CorelDRAW" r:id="rId6" imgW="1364362" imgH="1365885" progId="CorelDraw.Graphic.23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8ABEADAB-BC8C-4994-8D8B-39E7747A2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9957" y="4690227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89EABFFA-6664-4C6C-B551-4A34893304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5330213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0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89EABFFA-6664-4C6C-B551-4A3489330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9957" y="5330213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2">
            <a:extLst>
              <a:ext uri="{FF2B5EF4-FFF2-40B4-BE49-F238E27FC236}">
                <a16:creationId xmlns:a16="http://schemas.microsoft.com/office/drawing/2014/main" id="{A176ACB5-9934-4696-93E2-C2068F0FC626}"/>
              </a:ext>
            </a:extLst>
          </p:cNvPr>
          <p:cNvSpPr txBox="1"/>
          <p:nvPr/>
        </p:nvSpPr>
        <p:spPr>
          <a:xfrm>
            <a:off x="8077202" y="4693157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48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F4579B98-1CF3-44E3-86D7-208551CA442A}"/>
              </a:ext>
            </a:extLst>
          </p:cNvPr>
          <p:cNvSpPr txBox="1"/>
          <p:nvPr/>
        </p:nvSpPr>
        <p:spPr>
          <a:xfrm>
            <a:off x="8077202" y="5330214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Ш8М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3DB4C729-9F01-4120-9C23-DC8B44370FB2}"/>
              </a:ext>
            </a:extLst>
          </p:cNvPr>
          <p:cNvSpPr txBox="1"/>
          <p:nvPr/>
        </p:nvSpPr>
        <p:spPr>
          <a:xfrm>
            <a:off x="10306256" y="5326906"/>
            <a:ext cx="1578883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165 до 430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диапазон напряжения</a:t>
            </a:r>
            <a:endParaRPr sz="1050" dirty="0"/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65F29F5C-2D23-4E0B-A442-D7C124C6E811}"/>
              </a:ext>
            </a:extLst>
          </p:cNvPr>
          <p:cNvSpPr txBox="1"/>
          <p:nvPr/>
        </p:nvSpPr>
        <p:spPr>
          <a:xfrm>
            <a:off x="8077411" y="596727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E</a:t>
            </a:r>
            <a:r>
              <a:rPr lang="en-US" sz="1700" baseline="-25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min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≥0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,5 </a:t>
            </a:r>
            <a:r>
              <a:rPr lang="ru-RU" sz="17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лк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в режиме Охрана</a:t>
            </a:r>
            <a:endParaRPr sz="1050" dirty="0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BD0A61C1-BD02-435F-B1E5-77F32D38C428}"/>
              </a:ext>
            </a:extLst>
          </p:cNvPr>
          <p:cNvSpPr txBox="1"/>
          <p:nvPr/>
        </p:nvSpPr>
        <p:spPr>
          <a:xfrm>
            <a:off x="10306256" y="4688121"/>
            <a:ext cx="1074065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52</a:t>
            </a:r>
            <a:b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050" dirty="0" err="1"/>
              <a:t>светоточки</a:t>
            </a:r>
            <a:endParaRPr sz="105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C1CF326-80DB-4611-8EF2-4B7A55260F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473" y="4690227"/>
            <a:ext cx="383395" cy="380873"/>
          </a:xfrm>
          <a:prstGeom prst="rect">
            <a:avLst/>
          </a:prstGeom>
        </p:spPr>
      </p:pic>
      <p:sp>
        <p:nvSpPr>
          <p:cNvPr id="38" name="Текст 10">
            <a:extLst>
              <a:ext uri="{FF2B5EF4-FFF2-40B4-BE49-F238E27FC236}">
                <a16:creationId xmlns:a16="http://schemas.microsoft.com/office/drawing/2014/main" id="{662213C9-BD26-4DD6-AC05-D77B1ADFC11C}"/>
              </a:ext>
            </a:extLst>
          </p:cNvPr>
          <p:cNvSpPr txBox="1">
            <a:spLocks/>
          </p:cNvSpPr>
          <p:nvPr/>
        </p:nvSpPr>
        <p:spPr>
          <a:xfrm>
            <a:off x="7582658" y="4300827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F49101-317A-4702-A07C-F8072101D8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75" y="5323976"/>
            <a:ext cx="377693" cy="3804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67C52-48C2-4631-BD40-47B010E6C9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84" y="2902480"/>
            <a:ext cx="3133630" cy="1880178"/>
          </a:xfrm>
          <a:prstGeom prst="rect">
            <a:avLst/>
          </a:prstGeom>
        </p:spPr>
      </p:pic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42D29F0A-8C8F-4C8D-A05A-3ABB46CC50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596727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1" name="CorelDRAW" r:id="rId13" imgW="1364362" imgH="1365885" progId="CorelDraw.Graphic.23">
                  <p:embed/>
                </p:oleObj>
              </mc:Choice>
              <mc:Fallback>
                <p:oleObj name="CorelDRAW" r:id="rId13" imgW="1364362" imgH="1365885" progId="CorelDraw.Graphic.23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42D29F0A-8C8F-4C8D-A05A-3ABB46CC5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89957" y="596727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2">
            <a:extLst>
              <a:ext uri="{FF2B5EF4-FFF2-40B4-BE49-F238E27FC236}">
                <a16:creationId xmlns:a16="http://schemas.microsoft.com/office/drawing/2014/main" id="{E94AC413-7956-441C-919D-DCB41CEA3CD1}"/>
              </a:ext>
            </a:extLst>
          </p:cNvPr>
          <p:cNvSpPr txBox="1"/>
          <p:nvPr/>
        </p:nvSpPr>
        <p:spPr>
          <a:xfrm>
            <a:off x="9789254" y="5960331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E</a:t>
            </a:r>
            <a:r>
              <a:rPr lang="en-US" sz="1700" baseline="-25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max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≥10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  <a:r>
              <a:rPr lang="ru-RU" sz="17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лк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в режиме Тревога</a:t>
            </a:r>
            <a:endParaRPr sz="10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D9A5D7-9E61-46B1-86C9-66F18CB148C6}"/>
              </a:ext>
            </a:extLst>
          </p:cNvPr>
          <p:cNvSpPr txBox="1"/>
          <p:nvPr/>
        </p:nvSpPr>
        <p:spPr>
          <a:xfrm rot="16200000">
            <a:off x="6212422" y="5705660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74115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НОВИНКИ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ЭНЕРГЕТИКИ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049619-244B-4CCC-895C-98373886A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02" y="3916014"/>
            <a:ext cx="702551" cy="1159013"/>
          </a:xfrm>
          <a:prstGeom prst="rect">
            <a:avLst/>
          </a:prstGeom>
        </p:spPr>
      </p:pic>
      <p:sp>
        <p:nvSpPr>
          <p:cNvPr id="48" name="Текст 2">
            <a:extLst>
              <a:ext uri="{FF2B5EF4-FFF2-40B4-BE49-F238E27FC236}">
                <a16:creationId xmlns:a16="http://schemas.microsoft.com/office/drawing/2014/main" id="{4144640A-8C28-4112-8046-F8E4D8673333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UNIBAY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BD49119B-C1F8-4A49-BD51-1E6027DC91A7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D34C2734-396D-4FB1-91B7-CD6DAF70449B}"/>
              </a:ext>
            </a:extLst>
          </p:cNvPr>
          <p:cNvSpPr txBox="1">
            <a:spLocks/>
          </p:cNvSpPr>
          <p:nvPr/>
        </p:nvSpPr>
        <p:spPr>
          <a:xfrm>
            <a:off x="261180" y="3598951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EX-FTN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05386738-3FB8-43E8-B2A3-62D084A50AFD}"/>
              </a:ext>
            </a:extLst>
          </p:cNvPr>
          <p:cNvSpPr txBox="1">
            <a:spLocks/>
          </p:cNvSpPr>
          <p:nvPr/>
        </p:nvSpPr>
        <p:spPr>
          <a:xfrm>
            <a:off x="1686482" y="5238444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FWL GP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2A7E5BD-29B8-4693-9518-5FE61BCD3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3883311"/>
            <a:ext cx="740897" cy="11712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4536C5D-F279-4CC9-8204-11D8AC043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699" y="5522289"/>
            <a:ext cx="740897" cy="11712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3E6799F-E8D2-4ADD-B290-775F9C7C3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1835809"/>
            <a:ext cx="740897" cy="1171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A8CE0C1-CA1F-4C75-9D48-190654C6A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801" y="1485901"/>
            <a:ext cx="7774199" cy="5181600"/>
          </a:xfrm>
          <a:prstGeom prst="rect">
            <a:avLst/>
          </a:prstGeom>
        </p:spPr>
      </p:pic>
      <p:cxnSp>
        <p:nvCxnSpPr>
          <p:cNvPr id="70" name="Соединитель: уступ 69">
            <a:extLst>
              <a:ext uri="{FF2B5EF4-FFF2-40B4-BE49-F238E27FC236}">
                <a16:creationId xmlns:a16="http://schemas.microsoft.com/office/drawing/2014/main" id="{69A5ACBD-D51C-4189-9CAA-756255BAE1D1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2102416" y="1832624"/>
            <a:ext cx="9565709" cy="2056952"/>
          </a:xfrm>
          <a:prstGeom prst="bentConnector3">
            <a:avLst>
              <a:gd name="adj1" fmla="val 99986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" name="Соединитель: уступ 70">
            <a:extLst>
              <a:ext uri="{FF2B5EF4-FFF2-40B4-BE49-F238E27FC236}">
                <a16:creationId xmlns:a16="http://schemas.microsoft.com/office/drawing/2014/main" id="{7AE6523E-6A0C-4672-B069-F8B5C3338FCD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232227" cy="239076"/>
          </a:xfrm>
          <a:prstGeom prst="bentConnector3">
            <a:avLst>
              <a:gd name="adj1" fmla="val 999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Соединитель: уступ 71">
            <a:extLst>
              <a:ext uri="{FF2B5EF4-FFF2-40B4-BE49-F238E27FC236}">
                <a16:creationId xmlns:a16="http://schemas.microsoft.com/office/drawing/2014/main" id="{84A6632A-6FED-4E35-B259-1E87D70F909F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3" name="Соединитель: уступ 72">
            <a:extLst>
              <a:ext uri="{FF2B5EF4-FFF2-40B4-BE49-F238E27FC236}">
                <a16:creationId xmlns:a16="http://schemas.microsoft.com/office/drawing/2014/main" id="{14D835E0-DF60-440E-8E71-59802DB997F1}"/>
              </a:ext>
            </a:extLst>
          </p:cNvPr>
          <p:cNvCxnSpPr>
            <a:cxnSpLocks/>
          </p:cNvCxnSpPr>
          <p:nvPr/>
        </p:nvCxnSpPr>
        <p:spPr>
          <a:xfrm flipV="1">
            <a:off x="4331170" y="5313730"/>
            <a:ext cx="2822105" cy="893986"/>
          </a:xfrm>
          <a:prstGeom prst="bentConnector3">
            <a:avLst>
              <a:gd name="adj1" fmla="val 9995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5" name="Текст 2">
            <a:extLst>
              <a:ext uri="{FF2B5EF4-FFF2-40B4-BE49-F238E27FC236}">
                <a16:creationId xmlns:a16="http://schemas.microsoft.com/office/drawing/2014/main" id="{6CC83C7F-930B-4A7D-BE04-C0F41A874097}"/>
              </a:ext>
            </a:extLst>
          </p:cNvPr>
          <p:cNvSpPr txBox="1">
            <a:spLocks/>
          </p:cNvSpPr>
          <p:nvPr/>
        </p:nvSpPr>
        <p:spPr>
          <a:xfrm>
            <a:off x="5199788" y="1772361"/>
            <a:ext cx="1631108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цех</a:t>
            </a:r>
            <a:endParaRPr lang="en-US" sz="1600" b="0" dirty="0"/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B84B6093-8A57-4B19-B9BE-256076F6EAF1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77" name="Текст 2">
            <a:extLst>
              <a:ext uri="{FF2B5EF4-FFF2-40B4-BE49-F238E27FC236}">
                <a16:creationId xmlns:a16="http://schemas.microsoft.com/office/drawing/2014/main" id="{352D613B-5939-4D06-A367-711901938901}"/>
              </a:ext>
            </a:extLst>
          </p:cNvPr>
          <p:cNvSpPr txBox="1">
            <a:spLocks/>
          </p:cNvSpPr>
          <p:nvPr/>
        </p:nvSpPr>
        <p:spPr>
          <a:xfrm>
            <a:off x="2624698" y="4241668"/>
            <a:ext cx="2484404" cy="7549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взрывоопасные среды</a:t>
            </a:r>
            <a:endParaRPr lang="en-US" sz="1600" b="0" dirty="0"/>
          </a:p>
        </p:txBody>
      </p:sp>
      <p:sp>
        <p:nvSpPr>
          <p:cNvPr id="79" name="Текст 2">
            <a:extLst>
              <a:ext uri="{FF2B5EF4-FFF2-40B4-BE49-F238E27FC236}">
                <a16:creationId xmlns:a16="http://schemas.microsoft.com/office/drawing/2014/main" id="{B7AE5253-DD24-484E-8968-8D8F94DE6F87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23979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охранный периметр</a:t>
            </a:r>
            <a:endParaRPr lang="en-US" sz="1600" b="0" dirty="0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C1E3548-A790-49F0-BD95-ADD43941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54" y="5561893"/>
            <a:ext cx="1351881" cy="1351881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24FFA150-52D0-48CA-BF93-5A3954B56E9D}"/>
              </a:ext>
            </a:extLst>
          </p:cNvPr>
          <p:cNvSpPr/>
          <p:nvPr/>
        </p:nvSpPr>
        <p:spPr>
          <a:xfrm>
            <a:off x="1841402" y="151955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EBB16C-0E76-428B-878A-94E2D94E8639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F19E90C-9D05-498A-BCA8-EDA9595B77EC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935804-B05E-4B37-B256-086629D64F5B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13D29F06-276D-42F6-97B7-C8BB884A6871}"/>
              </a:ext>
            </a:extLst>
          </p:cNvPr>
          <p:cNvSpPr/>
          <p:nvPr/>
        </p:nvSpPr>
        <p:spPr>
          <a:xfrm>
            <a:off x="3319938" y="5194183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C7A1A3-0C58-4F1B-B9D8-9ECE5E7332AF}"/>
              </a:ext>
            </a:extLst>
          </p:cNvPr>
          <p:cNvSpPr txBox="1"/>
          <p:nvPr/>
        </p:nvSpPr>
        <p:spPr>
          <a:xfrm>
            <a:off x="3337538" y="5228820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id="{0AE049EF-F276-464B-AD37-7A27D64778FF}"/>
              </a:ext>
            </a:extLst>
          </p:cNvPr>
          <p:cNvSpPr txBox="1">
            <a:spLocks/>
          </p:cNvSpPr>
          <p:nvPr/>
        </p:nvSpPr>
        <p:spPr>
          <a:xfrm>
            <a:off x="6822270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id="{25A7D0B8-5BC1-4941-B29A-89331A30CE9A}"/>
              </a:ext>
            </a:extLst>
          </p:cNvPr>
          <p:cNvSpPr txBox="1">
            <a:spLocks/>
          </p:cNvSpPr>
          <p:nvPr/>
        </p:nvSpPr>
        <p:spPr>
          <a:xfrm>
            <a:off x="5940379" y="179742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90" name="Текст 2">
            <a:extLst>
              <a:ext uri="{FF2B5EF4-FFF2-40B4-BE49-F238E27FC236}">
                <a16:creationId xmlns:a16="http://schemas.microsoft.com/office/drawing/2014/main" id="{33C715B7-0F45-47CC-848F-5BDFA50E5925}"/>
              </a:ext>
            </a:extLst>
          </p:cNvPr>
          <p:cNvSpPr txBox="1">
            <a:spLocks/>
          </p:cNvSpPr>
          <p:nvPr/>
        </p:nvSpPr>
        <p:spPr>
          <a:xfrm>
            <a:off x="4768449" y="6327263"/>
            <a:ext cx="1383155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bg1"/>
                </a:solidFill>
              </a:rPr>
              <a:t>сухой контакт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288B5D8B-CFE1-47BE-872F-7ECA75587715}"/>
              </a:ext>
            </a:extLst>
          </p:cNvPr>
          <p:cNvSpPr/>
          <p:nvPr/>
        </p:nvSpPr>
        <p:spPr>
          <a:xfrm>
            <a:off x="1839445" y="3588709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88F315-0E62-4090-AA47-55F3F9ACA0E8}"/>
              </a:ext>
            </a:extLst>
          </p:cNvPr>
          <p:cNvSpPr txBox="1"/>
          <p:nvPr/>
        </p:nvSpPr>
        <p:spPr>
          <a:xfrm>
            <a:off x="1857045" y="3623346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8FDD641C-78B1-4B63-AF24-6C6FAC4C3A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02" y="1752452"/>
            <a:ext cx="1085182" cy="109450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2BB71CB-41DF-40E3-9FB7-35A4ADA9F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C09E976-7F07-459A-83BA-D92160134B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sp>
        <p:nvSpPr>
          <p:cNvPr id="96" name="Текст 2">
            <a:extLst>
              <a:ext uri="{FF2B5EF4-FFF2-40B4-BE49-F238E27FC236}">
                <a16:creationId xmlns:a16="http://schemas.microsoft.com/office/drawing/2014/main" id="{98A93D27-09BE-4253-8CD5-942693140E07}"/>
              </a:ext>
            </a:extLst>
          </p:cNvPr>
          <p:cNvSpPr txBox="1">
            <a:spLocks/>
          </p:cNvSpPr>
          <p:nvPr/>
        </p:nvSpPr>
        <p:spPr>
          <a:xfrm>
            <a:off x="7704161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01" name="Текст 2">
            <a:extLst>
              <a:ext uri="{FF2B5EF4-FFF2-40B4-BE49-F238E27FC236}">
                <a16:creationId xmlns:a16="http://schemas.microsoft.com/office/drawing/2014/main" id="{77077443-EEEE-427C-8DEB-370149DC01B4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102" name="Текст 2">
            <a:extLst>
              <a:ext uri="{FF2B5EF4-FFF2-40B4-BE49-F238E27FC236}">
                <a16:creationId xmlns:a16="http://schemas.microsoft.com/office/drawing/2014/main" id="{162BDF41-C18D-4FDA-A434-D5EF7DF629D0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03" name="Текст 2">
            <a:extLst>
              <a:ext uri="{FF2B5EF4-FFF2-40B4-BE49-F238E27FC236}">
                <a16:creationId xmlns:a16="http://schemas.microsoft.com/office/drawing/2014/main" id="{98F5F5D9-9887-4DC3-BB39-3539F12649B8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942993" y="1894697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fpl</a:t>
            </a:r>
            <a:endParaRPr lang="ru-RU" sz="1600" b="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E88064F-B22D-481E-8C13-3A36DDE41051}"/>
              </a:ext>
            </a:extLst>
          </p:cNvPr>
          <p:cNvGrpSpPr/>
          <p:nvPr/>
        </p:nvGrpSpPr>
        <p:grpSpPr>
          <a:xfrm>
            <a:off x="8448991" y="1700213"/>
            <a:ext cx="1274812" cy="1286773"/>
            <a:chOff x="7858981" y="1453943"/>
            <a:chExt cx="1274812" cy="128677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D2F44FA-79CD-4EF5-AA37-260C26277651}"/>
                </a:ext>
              </a:extLst>
            </p:cNvPr>
            <p:cNvGrpSpPr/>
            <p:nvPr/>
          </p:nvGrpSpPr>
          <p:grpSpPr>
            <a:xfrm>
              <a:off x="8044293" y="1574060"/>
              <a:ext cx="1089500" cy="1166656"/>
              <a:chOff x="8353474" y="1791814"/>
              <a:chExt cx="1089500" cy="116665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2616A066-5C07-4C5C-93F9-08CF65C15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700A5242-7C53-4F3E-99B3-CCA6BF037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01207E2-5774-4FC1-B91C-4CFE24564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858981" y="1453943"/>
              <a:ext cx="1072250" cy="12848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ОБЪЕКТА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8500"/>
              </p:ext>
            </p:extLst>
          </p:nvPr>
        </p:nvGraphicFramePr>
        <p:xfrm>
          <a:off x="587374" y="3204801"/>
          <a:ext cx="11161715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41386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60044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80153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29881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90207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60044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50 - 100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2 - 82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8500 - 18100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13100 - 37697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10682 - 35000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1776 - 13500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1367 - 10823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C120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Г60, Г30, К15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130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8052824" y="1894821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дсо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461748" y="1882437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unibay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325963" y="188243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wheel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185640" y="1894697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fhb</a:t>
            </a:r>
            <a:endParaRPr lang="ru-RU" sz="1600" b="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429A3CB-8786-4B04-81EC-AAF2397245E7}"/>
              </a:ext>
            </a:extLst>
          </p:cNvPr>
          <p:cNvGrpSpPr/>
          <p:nvPr/>
        </p:nvGrpSpPr>
        <p:grpSpPr>
          <a:xfrm>
            <a:off x="6511348" y="1881360"/>
            <a:ext cx="1409647" cy="1297656"/>
            <a:chOff x="6146062" y="1574774"/>
            <a:chExt cx="1409647" cy="129765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3E5F57-F019-4EE4-810B-9849C916D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32737">
              <a:off x="6600337" y="1696187"/>
              <a:ext cx="955372" cy="75159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118B856-1C6A-418D-A489-E5888DE4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148" y1="17778" x2="48148" y2="17778"/>
                          <a14:foregroundMark x1="49877" y1="9877" x2="49877" y2="9877"/>
                          <a14:foregroundMark x1="53086" y1="12593" x2="53086" y2="1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6062" y="1574774"/>
              <a:ext cx="1315382" cy="1297656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723" y="1712473"/>
            <a:ext cx="1068320" cy="16888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165" y="1712596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079" y="1700213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141" y="1700213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553" y="1712473"/>
            <a:ext cx="1068320" cy="16888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1589E7-AE91-4E61-A5EB-2BF8E68412F1}"/>
              </a:ext>
            </a:extLst>
          </p:cNvPr>
          <p:cNvGrpSpPr/>
          <p:nvPr/>
        </p:nvGrpSpPr>
        <p:grpSpPr>
          <a:xfrm>
            <a:off x="10340978" y="1645652"/>
            <a:ext cx="1369041" cy="1270433"/>
            <a:chOff x="9816728" y="1398260"/>
            <a:chExt cx="1369041" cy="127043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459FD-AA4B-44CA-8682-59324C36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87529">
              <a:off x="10150475" y="1407671"/>
              <a:ext cx="1035294" cy="126102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93F8FF-952D-4860-8466-E37EBF1A6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96424">
              <a:off x="9816728" y="1398260"/>
              <a:ext cx="1054156" cy="1250438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0C501F-CC1C-4CE0-99A3-C05FD2D3BA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290" y="1995765"/>
            <a:ext cx="1486890" cy="8294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B740B0-0EC9-4FDF-8B5B-E1638047C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582" y="1881360"/>
            <a:ext cx="1867841" cy="105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UNIBAY</a:t>
            </a:r>
            <a:br>
              <a:rPr lang="ru-RU" sz="2800" dirty="0"/>
            </a:br>
            <a:r>
              <a:rPr lang="ru-RU" sz="2800" dirty="0">
                <a:solidFill>
                  <a:schemeClr val="bg1"/>
                </a:solidFill>
              </a:rPr>
              <a:t>ДЛЯ ПЛОХИХ СЕТЕЙ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4B87EC7B-B59F-4796-92C5-219A6C70E519}"/>
              </a:ext>
            </a:extLst>
          </p:cNvPr>
          <p:cNvSpPr txBox="1">
            <a:spLocks/>
          </p:cNvSpPr>
          <p:nvPr/>
        </p:nvSpPr>
        <p:spPr>
          <a:xfrm>
            <a:off x="6301874" y="4093371"/>
            <a:ext cx="3261574" cy="60307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Алюминиевая пластина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мм.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CB343B21-2CB1-444E-936C-45627DE445B7}"/>
              </a:ext>
            </a:extLst>
          </p:cNvPr>
          <p:cNvSpPr txBox="1">
            <a:spLocks/>
          </p:cNvSpPr>
          <p:nvPr/>
        </p:nvSpPr>
        <p:spPr>
          <a:xfrm>
            <a:off x="6368547" y="3679724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4ACFE7E4-99A5-41A8-8D12-32A6BE6E8FE7}"/>
              </a:ext>
            </a:extLst>
          </p:cNvPr>
          <p:cNvSpPr txBox="1">
            <a:spLocks/>
          </p:cNvSpPr>
          <p:nvPr/>
        </p:nvSpPr>
        <p:spPr>
          <a:xfrm>
            <a:off x="6301874" y="5162416"/>
            <a:ext cx="5018167" cy="74067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8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 до 305В.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Два вида драйвера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серийном исполнении.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Низковольтное исполнение, управление и аварийный блок доступны по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ТЗ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BA394C1A-670E-4007-8546-163C9C7ACB6E}"/>
              </a:ext>
            </a:extLst>
          </p:cNvPr>
          <p:cNvSpPr txBox="1">
            <a:spLocks/>
          </p:cNvSpPr>
          <p:nvPr/>
        </p:nvSpPr>
        <p:spPr>
          <a:xfrm>
            <a:off x="6368548" y="474877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08474-9ED5-49B0-9E28-C4FB78D03DF3}"/>
              </a:ext>
            </a:extLst>
          </p:cNvPr>
          <p:cNvSpPr txBox="1"/>
          <p:nvPr/>
        </p:nvSpPr>
        <p:spPr>
          <a:xfrm>
            <a:off x="7801158" y="1487134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подвесной светильник</a:t>
            </a:r>
            <a:br>
              <a:rPr lang="ru-RU" sz="2400" dirty="0"/>
            </a:br>
            <a:r>
              <a:rPr lang="ru-RU" sz="2400" dirty="0"/>
              <a:t>с поворотной скобой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80A30-6453-4B7E-8590-9A8AB76DA2EC}"/>
              </a:ext>
            </a:extLst>
          </p:cNvPr>
          <p:cNvSpPr txBox="1"/>
          <p:nvPr/>
        </p:nvSpPr>
        <p:spPr>
          <a:xfrm>
            <a:off x="4899081" y="1571150"/>
            <a:ext cx="290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UNIBAY</a:t>
            </a:r>
            <a:endParaRPr lang="ru-RU" sz="3600" dirty="0">
              <a:latin typeface="+mj-lt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39D2749E-F8E5-463E-90D1-EFD5B7A65996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FFDFD9CF-CAF6-4273-ADC8-A115FF5871C8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12C06BA-3F77-4361-A735-D8A899F472E0}"/>
              </a:ext>
            </a:extLst>
          </p:cNvPr>
          <p:cNvSpPr txBox="1">
            <a:spLocks/>
          </p:cNvSpPr>
          <p:nvPr/>
        </p:nvSpPr>
        <p:spPr>
          <a:xfrm>
            <a:off x="9505573" y="2964451"/>
            <a:ext cx="1636598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С120, Г60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57C94E-D27E-4552-A98A-3CFCD6BD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" y="1238528"/>
            <a:ext cx="4713965" cy="3564146"/>
          </a:xfrm>
          <a:prstGeom prst="rect">
            <a:avLst/>
          </a:prstGeom>
        </p:spPr>
      </p:pic>
      <p:sp>
        <p:nvSpPr>
          <p:cNvPr id="18" name="Текст 3">
            <a:extLst>
              <a:ext uri="{FF2B5EF4-FFF2-40B4-BE49-F238E27FC236}">
                <a16:creationId xmlns:a16="http://schemas.microsoft.com/office/drawing/2014/main" id="{98FD8FD0-5165-438D-A4D4-72128F3E2B7A}"/>
              </a:ext>
            </a:extLst>
          </p:cNvPr>
          <p:cNvSpPr txBox="1">
            <a:spLocks/>
          </p:cNvSpPr>
          <p:nvPr/>
        </p:nvSpPr>
        <p:spPr>
          <a:xfrm>
            <a:off x="9505573" y="4104021"/>
            <a:ext cx="2497372" cy="5060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+40°C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6A8660-E76A-4621-A37C-7059A8442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2569836"/>
            <a:ext cx="1124745" cy="1124745"/>
          </a:xfrm>
          <a:prstGeom prst="rect">
            <a:avLst/>
          </a:prstGeom>
        </p:spPr>
      </p:pic>
      <p:sp>
        <p:nvSpPr>
          <p:cNvPr id="22" name="TextBox 176">
            <a:extLst>
              <a:ext uri="{FF2B5EF4-FFF2-40B4-BE49-F238E27FC236}">
                <a16:creationId xmlns:a16="http://schemas.microsoft.com/office/drawing/2014/main" id="{82AA286D-50D1-4CB5-B8FC-89F6A10BCCB6}"/>
              </a:ext>
            </a:extLst>
          </p:cNvPr>
          <p:cNvSpPr txBox="1"/>
          <p:nvPr/>
        </p:nvSpPr>
        <p:spPr>
          <a:xfrm>
            <a:off x="4994084" y="3708314"/>
            <a:ext cx="11247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С120</a:t>
            </a:r>
          </a:p>
          <a:p>
            <a:pPr algn="l"/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17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>
              <a:ea typeface="Cambria" panose="02040503050406030204" pitchFamily="18" charset="0"/>
            </a:endParaRPr>
          </a:p>
          <a:p>
            <a:pPr algn="l"/>
            <a:r>
              <a:rPr lang="en-US" sz="1800" b="0" dirty="0">
                <a:latin typeface="+mj-lt"/>
              </a:rPr>
              <a:t> </a:t>
            </a:r>
            <a:endParaRPr lang="ru-RU" sz="1800" b="0" dirty="0">
              <a:latin typeface="+mj-lt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A26A75-B60A-4028-B5A6-F645E42538AB}"/>
              </a:ext>
            </a:extLst>
          </p:cNvPr>
          <p:cNvSpPr txBox="1"/>
          <p:nvPr/>
        </p:nvSpPr>
        <p:spPr>
          <a:xfrm>
            <a:off x="4994085" y="5565457"/>
            <a:ext cx="112474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Г60</a:t>
            </a:r>
            <a:br>
              <a:rPr lang="ru-RU" sz="1800" b="0" dirty="0">
                <a:latin typeface="+mj-lt"/>
              </a:rPr>
            </a:b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BA7A05-1B10-4C2E-837B-E30A17538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4426979"/>
            <a:ext cx="1124745" cy="11247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B5A288-DFCA-44F6-A781-0C038D14E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1" y="5479082"/>
            <a:ext cx="524694" cy="524694"/>
          </a:xfrm>
          <a:prstGeom prst="rect">
            <a:avLst/>
          </a:prstGeom>
        </p:spPr>
      </p:pic>
      <p:sp>
        <p:nvSpPr>
          <p:cNvPr id="28" name="Text 2">
            <a:extLst>
              <a:ext uri="{FF2B5EF4-FFF2-40B4-BE49-F238E27FC236}">
                <a16:creationId xmlns:a16="http://schemas.microsoft.com/office/drawing/2014/main" id="{1018724C-BC60-4F0B-9A19-0999C27085CD}"/>
              </a:ext>
            </a:extLst>
          </p:cNvPr>
          <p:cNvSpPr txBox="1"/>
          <p:nvPr/>
        </p:nvSpPr>
        <p:spPr>
          <a:xfrm>
            <a:off x="1268750" y="5617822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439633554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17876</TotalTime>
  <Words>933</Words>
  <Application>Microsoft Office PowerPoint</Application>
  <PresentationFormat>Широкоэкранный</PresentationFormat>
  <Paragraphs>282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Wingdings</vt:lpstr>
      <vt:lpstr>Calibri</vt:lpstr>
      <vt:lpstr>Wix Madefor Display Medium</vt:lpstr>
      <vt:lpstr>Wix Madefor Display</vt:lpstr>
      <vt:lpstr>Wix Madefor Display ExtraBold</vt:lpstr>
      <vt:lpstr>Arial</vt:lpstr>
      <vt:lpstr>Druk Text Wide Cyr (Заголовки)</vt:lpstr>
      <vt:lpstr>Druk Text Wide Cyr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ЭНЕРГЕТИКИ</vt:lpstr>
      <vt:lpstr>ПРОЕКТЫ</vt:lpstr>
      <vt:lpstr>РЕАЛИЗОВАННЫЙ ПРОЕКТ</vt:lpstr>
      <vt:lpstr>ОХРАНА ПЕРИМЕТРА НА ПРЕДПРИЯТИИ СИБУР ХОЛДИНГ</vt:lpstr>
      <vt:lpstr>НОВИНКИ ДЛЯ ЭНЕРГЕТИКИ</vt:lpstr>
      <vt:lpstr>5 РЕШЕНИЙ ДЛЯ ОБЪЕКТА</vt:lpstr>
      <vt:lpstr>UNIBAY ДЛЯ ПЛОХИХ СЕТЕЙ</vt:lpstr>
      <vt:lpstr>WHEEL В ЛИТОМ КОРПУСЕ</vt:lpstr>
      <vt:lpstr>EX-FHB ПРОВЕРЕННОЕ РЕШЕНИЕ </vt:lpstr>
      <vt:lpstr>EX-ДСО ПЕРВЫЙ ПРОФИЛЬНЫЙ</vt:lpstr>
      <vt:lpstr>FPL ДЛЯ РАВНОМЕРНОЙ ЗАСВЕТКИ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1269</cp:revision>
  <dcterms:created xsi:type="dcterms:W3CDTF">2024-01-22T11:08:48Z</dcterms:created>
  <dcterms:modified xsi:type="dcterms:W3CDTF">2026-03-18T12:05:06Z</dcterms:modified>
</cp:coreProperties>
</file>