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004" r:id="rId2"/>
    <p:sldId id="2005" r:id="rId3"/>
    <p:sldId id="2534" r:id="rId4"/>
    <p:sldId id="2465" r:id="rId5"/>
    <p:sldId id="2466" r:id="rId6"/>
    <p:sldId id="2474" r:id="rId7"/>
    <p:sldId id="2475" r:id="rId8"/>
    <p:sldId id="2592" r:id="rId9"/>
    <p:sldId id="2599" r:id="rId10"/>
    <p:sldId id="2602" r:id="rId11"/>
    <p:sldId id="2603" r:id="rId12"/>
    <p:sldId id="2604" r:id="rId13"/>
    <p:sldId id="2513" r:id="rId14"/>
    <p:sldId id="2517" r:id="rId15"/>
    <p:sldId id="2593" r:id="rId16"/>
    <p:sldId id="2555" r:id="rId17"/>
    <p:sldId id="2608" r:id="rId18"/>
    <p:sldId id="2605" r:id="rId19"/>
    <p:sldId id="2606" r:id="rId20"/>
    <p:sldId id="2607" r:id="rId21"/>
    <p:sldId id="2506" r:id="rId22"/>
    <p:sldId id="1989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ruk Text Wide Cyr" pitchFamily="50" charset="-52"/>
      <p:bold r:id="rId30"/>
    </p:embeddedFont>
    <p:embeddedFont>
      <p:font typeface="Wix Madefor Display" panose="020B0503020203020203" pitchFamily="34" charset="-52"/>
      <p:regular r:id="rId31"/>
      <p:bold r:id="rId32"/>
    </p:embeddedFont>
    <p:embeddedFont>
      <p:font typeface="Wix Madefor Display ExtraBold" panose="020B0503020203020203" pitchFamily="34" charset="-52"/>
      <p:bold r:id="rId33"/>
    </p:embeddedFont>
    <p:embeddedFont>
      <p:font typeface="Wix Madefor Display Medium" panose="020B0503020203020203" pitchFamily="34" charset="-52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pos="1436" userDrawn="1">
          <p15:clr>
            <a:srgbClr val="A4A3A4"/>
          </p15:clr>
        </p15:guide>
        <p15:guide id="6" pos="2593" userDrawn="1">
          <p15:clr>
            <a:srgbClr val="A4A3A4"/>
          </p15:clr>
        </p15:guide>
        <p15:guide id="7" pos="3749" userDrawn="1">
          <p15:clr>
            <a:srgbClr val="A4A3A4"/>
          </p15:clr>
        </p15:guide>
        <p15:guide id="8" pos="4906" userDrawn="1">
          <p15:clr>
            <a:srgbClr val="A4A3A4"/>
          </p15:clr>
        </p15:guide>
        <p15:guide id="9" pos="6063" userDrawn="1">
          <p15:clr>
            <a:srgbClr val="A4A3A4"/>
          </p15:clr>
        </p15:guide>
        <p15:guide id="10" orient="horz" pos="1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5DBAFF"/>
    <a:srgbClr val="B3F384"/>
    <a:srgbClr val="D9D9D9"/>
    <a:srgbClr val="F2F2F2"/>
    <a:srgbClr val="ECEDED"/>
    <a:srgbClr val="FFE200"/>
    <a:srgbClr val="D6D6D6"/>
    <a:srgbClr val="A1A5A7"/>
    <a:srgbClr val="F4B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6374" autoAdjust="0"/>
  </p:normalViewPr>
  <p:slideViewPr>
    <p:cSldViewPr snapToGrid="0">
      <p:cViewPr varScale="1">
        <p:scale>
          <a:sx n="79" d="100"/>
          <a:sy n="79" d="100"/>
        </p:scale>
        <p:origin x="283" y="67"/>
      </p:cViewPr>
      <p:guideLst>
        <p:guide pos="302"/>
        <p:guide pos="7401"/>
        <p:guide orient="horz" pos="4042"/>
        <p:guide orient="horz" pos="3838"/>
        <p:guide pos="1436"/>
        <p:guide pos="2593"/>
        <p:guide pos="3749"/>
        <p:guide pos="4906"/>
        <p:guide pos="6063"/>
        <p:guide orient="horz" pos="107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6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4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85FFE8-651E-4EBB-9472-C39AD64072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9304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image" Target="../media/image91.png"/><Relationship Id="rId4" Type="http://schemas.openxmlformats.org/officeDocument/2006/relationships/image" Target="../media/image4.sv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11" Type="http://schemas.openxmlformats.org/officeDocument/2006/relationships/image" Target="../media/image95.png"/><Relationship Id="rId5" Type="http://schemas.openxmlformats.org/officeDocument/2006/relationships/image" Target="../media/image4.svg"/><Relationship Id="rId10" Type="http://schemas.openxmlformats.org/officeDocument/2006/relationships/image" Target="../media/image94.png"/><Relationship Id="rId4" Type="http://schemas.openxmlformats.org/officeDocument/2006/relationships/image" Target="../media/image3.png"/><Relationship Id="rId9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11" Type="http://schemas.openxmlformats.org/officeDocument/2006/relationships/image" Target="../media/image101.png"/><Relationship Id="rId5" Type="http://schemas.openxmlformats.org/officeDocument/2006/relationships/image" Target="../media/image83.png"/><Relationship Id="rId10" Type="http://schemas.openxmlformats.org/officeDocument/2006/relationships/image" Target="../media/image100.png"/><Relationship Id="rId4" Type="http://schemas.openxmlformats.org/officeDocument/2006/relationships/image" Target="../media/image4.svg"/><Relationship Id="rId9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83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29.png"/><Relationship Id="rId7" Type="http://schemas.openxmlformats.org/officeDocument/2006/relationships/image" Target="../media/image9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3.png"/><Relationship Id="rId4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7.jpg"/><Relationship Id="rId5" Type="http://schemas.openxmlformats.org/officeDocument/2006/relationships/image" Target="../media/image141.png"/><Relationship Id="rId4" Type="http://schemas.openxmlformats.org/officeDocument/2006/relationships/image" Target="../media/image1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9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42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49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42.emf"/><Relationship Id="rId1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47.jpe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6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jpeg"/><Relationship Id="rId11" Type="http://schemas.openxmlformats.org/officeDocument/2006/relationships/image" Target="../media/image67.jpeg"/><Relationship Id="rId5" Type="http://schemas.openxmlformats.org/officeDocument/2006/relationships/image" Target="../media/image65.jpeg"/><Relationship Id="rId15" Type="http://schemas.openxmlformats.org/officeDocument/2006/relationships/image" Target="../media/image62.emf"/><Relationship Id="rId10" Type="http://schemas.openxmlformats.org/officeDocument/2006/relationships/image" Target="../media/image50.png"/><Relationship Id="rId4" Type="http://schemas.openxmlformats.org/officeDocument/2006/relationships/image" Target="../media/image64.jpeg"/><Relationship Id="rId9" Type="http://schemas.openxmlformats.org/officeDocument/2006/relationships/image" Target="../media/image49.png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jpeg"/><Relationship Id="rId11" Type="http://schemas.openxmlformats.org/officeDocument/2006/relationships/image" Target="../media/image62.emf"/><Relationship Id="rId5" Type="http://schemas.openxmlformats.org/officeDocument/2006/relationships/image" Target="../media/image73.jp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72.png"/><Relationship Id="rId9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4.svg"/><Relationship Id="rId9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5B798F-3600-4179-BF16-B7584B1C3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1371"/>
            <a:ext cx="3165232" cy="3972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6E2FC4-400E-40FB-972A-27D7FB15F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910" y="1950098"/>
            <a:ext cx="4107638" cy="4627984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7539136" y="2674099"/>
            <a:ext cx="4664588" cy="76339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60857" y="1341371"/>
            <a:ext cx="795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000" dirty="0">
                <a:latin typeface="+mj-lt"/>
              </a:rPr>
              <a:t>КОМПЛЕКСНОЕ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6512767" y="2735760"/>
            <a:ext cx="547384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ТОРГОВЫХ ПЛОЩАДЕЙ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366A48-28F2-49EA-B747-0BA96F285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D3D193-33AA-43ED-B14B-DE4A945AD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06460" y="3853543"/>
            <a:ext cx="2159042" cy="30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E39D88-A62E-459D-9369-573C56232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805" y="0"/>
            <a:ext cx="4530195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76554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ОСВЕЩЕНИЕ</a:t>
            </a:r>
            <a:br>
              <a:rPr lang="ru-RU" sz="3200" dirty="0"/>
            </a:br>
            <a:r>
              <a:rPr lang="ru-RU" sz="3200" dirty="0"/>
              <a:t>ХОЛЛОВ</a:t>
            </a:r>
          </a:p>
          <a:p>
            <a:endParaRPr lang="ru-RU" sz="32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КОМПАКТНЫЕ РАЗМЕРЫ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Соответствие дизайн-концепции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Исполнения с БАП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39600" y="5036782"/>
            <a:ext cx="20366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L-FUSION MG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18 - 100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</a:t>
            </a: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18 - 56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E280B4-7E1B-483B-BAFC-413067F8B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4232" y="3338339"/>
            <a:ext cx="1264079" cy="12640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FDA43DC-B1AD-454C-8AB7-98F97EBDD9BE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C96774-9FD8-4A70-9535-9DF83B9BF011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CCB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FCA78E72-A7DD-4A76-9DBF-AEED1CAA4AF0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4</a:t>
            </a:r>
            <a:r>
              <a:rPr lang="ru-RU" sz="1200" dirty="0"/>
              <a:t> - </a:t>
            </a:r>
            <a:r>
              <a:rPr lang="en-US" sz="1200" dirty="0"/>
              <a:t>40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5E32117F-2603-4817-944A-63D69F74A00C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</a:t>
            </a:r>
            <a:r>
              <a:rPr lang="en-US" sz="1200" dirty="0"/>
              <a:t>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EA9ED-1049-4CBF-9EA5-E3F8E0D6AF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43" y="5034440"/>
            <a:ext cx="1275609" cy="127344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38D7684-C504-49EE-A055-23B79BE3FD63}"/>
              </a:ext>
            </a:extLst>
          </p:cNvPr>
          <p:cNvSpPr/>
          <p:nvPr/>
        </p:nvSpPr>
        <p:spPr>
          <a:xfrm>
            <a:off x="3849997" y="3351367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31B2F4-77AC-4FBF-984F-9DC73872D930}"/>
              </a:ext>
            </a:extLst>
          </p:cNvPr>
          <p:cNvSpPr txBox="1"/>
          <p:nvPr/>
        </p:nvSpPr>
        <p:spPr>
          <a:xfrm>
            <a:off x="5139753" y="3353078"/>
            <a:ext cx="13856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FLT 2.0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7" name="TextBox 176">
            <a:extLst>
              <a:ext uri="{FF2B5EF4-FFF2-40B4-BE49-F238E27FC236}">
                <a16:creationId xmlns:a16="http://schemas.microsoft.com/office/drawing/2014/main" id="{6B578A09-7F2D-4E0A-B35B-7648B64475F8}"/>
              </a:ext>
            </a:extLst>
          </p:cNvPr>
          <p:cNvSpPr txBox="1"/>
          <p:nvPr/>
        </p:nvSpPr>
        <p:spPr>
          <a:xfrm>
            <a:off x="5226353" y="3896569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</a:t>
            </a:r>
            <a:r>
              <a:rPr lang="ru-RU" sz="1200" dirty="0"/>
              <a:t> - 4</a:t>
            </a:r>
            <a:r>
              <a:rPr lang="en-US" sz="1200" dirty="0"/>
              <a:t>4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8" name="TextBox 176">
            <a:extLst>
              <a:ext uri="{FF2B5EF4-FFF2-40B4-BE49-F238E27FC236}">
                <a16:creationId xmlns:a16="http://schemas.microsoft.com/office/drawing/2014/main" id="{31AD619B-8ED5-4C8D-B226-C767E386C8DF}"/>
              </a:ext>
            </a:extLst>
          </p:cNvPr>
          <p:cNvSpPr txBox="1"/>
          <p:nvPr/>
        </p:nvSpPr>
        <p:spPr>
          <a:xfrm>
            <a:off x="5226353" y="4277037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5E3CD5F-0793-400F-97DE-623D19D01E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2638" y="3538780"/>
            <a:ext cx="1209061" cy="10766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352C8C-B8C3-49CF-AC71-B04240B575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3" t="6469" r="25818" b="13096"/>
          <a:stretch/>
        </p:blipFill>
        <p:spPr>
          <a:xfrm>
            <a:off x="3975197" y="5101287"/>
            <a:ext cx="1008263" cy="119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9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BAAE5-2EE0-403F-8BD6-0918B6213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6" y="0"/>
            <a:ext cx="453844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67223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ОСВЕЩЕНИЕ ХОЗЯЙСТВЕН-</a:t>
            </a:r>
            <a:br>
              <a:rPr lang="ru-RU" sz="2000" dirty="0"/>
            </a:br>
            <a:r>
              <a:rPr lang="ru-RU" sz="2000" dirty="0"/>
              <a:t>НЫХ ПОМЕЩЕНИЙ</a:t>
            </a:r>
            <a:br>
              <a:rPr lang="ru-RU" sz="2000" dirty="0"/>
            </a:br>
            <a:r>
              <a:rPr lang="ru-RU" sz="2000" dirty="0"/>
              <a:t>И ПАРКОВОК</a:t>
            </a:r>
          </a:p>
          <a:p>
            <a:endParaRPr lang="ru-RU" sz="20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ПРОСТОТА МОНТАЖА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sz="1600" dirty="0" err="1">
                <a:solidFill>
                  <a:schemeClr val="accent1"/>
                </a:solidFill>
                <a:ea typeface="Cambria" panose="02040503050406030204" pitchFamily="18" charset="0"/>
              </a:rPr>
              <a:t>Пылевлагозащищенность</a:t>
            </a:r>
            <a:endParaRPr lang="ru-RU" sz="16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sz="1600" dirty="0" err="1">
                <a:solidFill>
                  <a:schemeClr val="accent1"/>
                </a:solidFill>
                <a:ea typeface="Cambria" panose="02040503050406030204" pitchFamily="18" charset="0"/>
              </a:rPr>
              <a:t>Ударопрочность</a:t>
            </a:r>
            <a:endParaRPr lang="ru-RU" sz="16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39600" y="5036782"/>
            <a:ext cx="20366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</a:t>
            </a: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12 - 10</a:t>
            </a:r>
            <a:r>
              <a:rPr lang="en-US" sz="1200" dirty="0"/>
              <a:t>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130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FDBB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7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FDA43DC-B1AD-454C-8AB7-98F97EBDD9BE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64D7E05-8E19-4EA5-99AC-5AABC499AA41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C96774-9FD8-4A70-9535-9DF83B9BF011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FCA78E72-A7DD-4A76-9DBF-AEED1CAA4AF0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2</a:t>
            </a:r>
            <a:r>
              <a:rPr lang="ru-RU" sz="1200" dirty="0"/>
              <a:t> - </a:t>
            </a:r>
            <a:r>
              <a:rPr lang="en-US" sz="1200" dirty="0"/>
              <a:t>8</a:t>
            </a:r>
            <a:r>
              <a:rPr lang="ru-RU" sz="1200" dirty="0"/>
              <a:t>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5E32117F-2603-4817-944A-63D69F74A00C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D263ED-AF8D-4CBD-ADDF-6542BA61BF71}"/>
              </a:ext>
            </a:extLst>
          </p:cNvPr>
          <p:cNvSpPr txBox="1"/>
          <p:nvPr/>
        </p:nvSpPr>
        <p:spPr>
          <a:xfrm>
            <a:off x="5143568" y="3290179"/>
            <a:ext cx="18713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+mj-lt"/>
                <a:cs typeface="Wix Madefor Display Medium" panose="020B0503020203020203" pitchFamily="34" charset="-52"/>
              </a:rPr>
              <a:t>LEDEL SVETECO </a:t>
            </a:r>
            <a:br>
              <a:rPr lang="en-US" sz="12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200" dirty="0">
                <a:latin typeface="+mj-lt"/>
                <a:cs typeface="Wix Madefor Display Medium" panose="020B0503020203020203" pitchFamily="34" charset="-52"/>
              </a:rPr>
              <a:t>NEW 8</a:t>
            </a:r>
            <a:endParaRPr lang="ru-RU" sz="12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9" name="TextBox 176">
            <a:extLst>
              <a:ext uri="{FF2B5EF4-FFF2-40B4-BE49-F238E27FC236}">
                <a16:creationId xmlns:a16="http://schemas.microsoft.com/office/drawing/2014/main" id="{9217B50B-C330-4837-8948-AB7CE5A761E3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 </a:t>
            </a:r>
            <a:r>
              <a:rPr lang="ru-RU" sz="1200" dirty="0"/>
              <a:t>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0" name="TextBox 176">
            <a:extLst>
              <a:ext uri="{FF2B5EF4-FFF2-40B4-BE49-F238E27FC236}">
                <a16:creationId xmlns:a16="http://schemas.microsoft.com/office/drawing/2014/main" id="{9FDC163E-41B9-467A-9681-92FE7B880877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5F2360-AD20-4A1D-9EAD-9188A77463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38368" y="3737524"/>
            <a:ext cx="748929" cy="557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627AF5-486B-42AD-9195-6DFBBAC67A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40" y="3266059"/>
            <a:ext cx="1230474" cy="14081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08F751F-99A2-4F47-98A6-AFAB434418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876352" y="5050381"/>
            <a:ext cx="1252548" cy="12624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B373D33-F3E1-4DB6-9DE8-76F17F6FBA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62" y="5177581"/>
            <a:ext cx="1281771" cy="10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9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31B170-24E5-4A6A-B4F6-DB2EA3A397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7" y="0"/>
            <a:ext cx="4538444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47326" y="519515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АРХИТЕКТУРНАЯ ПОД-</a:t>
            </a:r>
            <a:br>
              <a:rPr lang="ru-RU" sz="2000" dirty="0"/>
            </a:br>
            <a:r>
              <a:rPr lang="ru-RU" sz="2000" dirty="0"/>
              <a:t>СВЕТКА И ПРИЛЕГАЮЩИЕ</a:t>
            </a:r>
            <a:br>
              <a:rPr lang="ru-RU" sz="2000" dirty="0"/>
            </a:br>
            <a:r>
              <a:rPr lang="ru-RU" sz="2000" dirty="0"/>
              <a:t>ТЕРРИТОРИИ</a:t>
            </a:r>
            <a:endParaRPr lang="ru-RU" sz="18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НАДЕЖНОСТЬ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Соответствие дизайн-концепции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Подбор оптики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0357FCC-6678-4C08-A95F-C7E5CAD686A8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7F6974-7A78-4257-A287-57D5BBAFFA3D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L-CONTOUR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A4944006-10B9-41C1-AA41-84FFBBB89D64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1,9 - 21,6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9E8C4AEE-6813-403C-8820-F1B5182597AC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100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D28D359-0533-4F01-B0FF-31FF0F2BBD33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9513B03-1CAD-4109-8EEF-7D7BC6B13C2C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5335E1-9656-496A-AAE2-E66B7C7D5E59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FSP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9" name="TextBox 176">
            <a:extLst>
              <a:ext uri="{FF2B5EF4-FFF2-40B4-BE49-F238E27FC236}">
                <a16:creationId xmlns:a16="http://schemas.microsoft.com/office/drawing/2014/main" id="{B93872B2-F3EC-481D-B00E-5D2FF1DF405E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80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0" name="TextBox 176">
            <a:extLst>
              <a:ext uri="{FF2B5EF4-FFF2-40B4-BE49-F238E27FC236}">
                <a16:creationId xmlns:a16="http://schemas.microsoft.com/office/drawing/2014/main" id="{04549B47-7AF0-40D3-BC67-4DB3B882A6B1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480077-C99F-4E7A-A3FF-112618E2A03D}"/>
              </a:ext>
            </a:extLst>
          </p:cNvPr>
          <p:cNvSpPr txBox="1"/>
          <p:nvPr/>
        </p:nvSpPr>
        <p:spPr>
          <a:xfrm>
            <a:off x="5143568" y="3336834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L-LINE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32B53DB7-D754-46E2-9668-D270CCFB7521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</a:t>
            </a:r>
            <a:r>
              <a:rPr lang="ru-RU" sz="1200" dirty="0"/>
              <a:t> - </a:t>
            </a:r>
            <a:r>
              <a:rPr lang="en-US" sz="1200" dirty="0"/>
              <a:t>32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E4FBA360-6999-4709-8233-1AC1A6BC6CE1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49D6372-819B-4C14-A10A-E59E04735281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EB0C1-C56E-4E99-BBB4-17751A733E4C}"/>
              </a:ext>
            </a:extLst>
          </p:cNvPr>
          <p:cNvSpPr txBox="1"/>
          <p:nvPr/>
        </p:nvSpPr>
        <p:spPr>
          <a:xfrm>
            <a:off x="1639600" y="5036782"/>
            <a:ext cx="222809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L-PARK STICK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0A384368-271E-4417-94E0-7D40EFF92EC7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7" name="TextBox 176">
            <a:extLst>
              <a:ext uri="{FF2B5EF4-FFF2-40B4-BE49-F238E27FC236}">
                <a16:creationId xmlns:a16="http://schemas.microsoft.com/office/drawing/2014/main" id="{E78F8DBC-E5CA-48E3-A101-46478E4EEDB9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1E86DA-A01A-4135-93C6-C0CFF0FD85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644" y="3522093"/>
            <a:ext cx="1568811" cy="88245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FB6955C-1E98-4FD2-B3D6-C9DE5C8E6D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5705" y="4976923"/>
            <a:ext cx="1043147" cy="13309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7B4B68-38FB-4002-ACED-738846DD9F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55672" y="5079783"/>
            <a:ext cx="2037237" cy="12223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3C12EE-1784-4B3B-A4FD-0F5E235F60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77" y="3360103"/>
            <a:ext cx="1131865" cy="7984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02A3C6A-6572-4C0A-A31A-F19797EACE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301" y="3816965"/>
            <a:ext cx="1120074" cy="79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2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2" y="241876"/>
            <a:ext cx="9016853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ВИДЫ ОРГАНИЗАЦИИ</a:t>
            </a:r>
            <a:br>
              <a:rPr lang="ru-RU" sz="2800" b="0" dirty="0"/>
            </a:br>
            <a:r>
              <a:rPr lang="ru-RU" sz="2800" b="0" dirty="0"/>
              <a:t>АВАРИЙНОГО 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335371" y="1655337"/>
            <a:ext cx="3557388" cy="17740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5338313" y="1654983"/>
            <a:ext cx="3557388" cy="1774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227700" y="2168950"/>
            <a:ext cx="171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5164136" y="2159262"/>
            <a:ext cx="171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334963" y="1651432"/>
            <a:ext cx="2738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НИЗКОВОЛЬТНОЕ </a:t>
            </a:r>
            <a:br>
              <a:rPr lang="ru-RU" sz="2000" b="1" dirty="0"/>
            </a:br>
            <a:r>
              <a:rPr lang="ru-RU" sz="2000" b="1" dirty="0"/>
              <a:t>ПИТАНИЕ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5340903" y="1651342"/>
            <a:ext cx="2956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БЛОК АВАРИЙНОГО</a:t>
            </a:r>
            <a:br>
              <a:rPr lang="ru-RU" sz="2000" b="1" dirty="0"/>
            </a:br>
            <a:r>
              <a:rPr lang="ru-RU" sz="2000" b="1" dirty="0"/>
              <a:t>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976" y="1829155"/>
            <a:ext cx="1282284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611602" y="2149113"/>
            <a:ext cx="1600200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940606" y="2355413"/>
            <a:ext cx="1889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продолжение работы при нарушении питания рабочего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6125237" y="2452095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нужную видимость при нештатных ситуациях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2" y="5120594"/>
            <a:ext cx="207212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 60598-2-22-2012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27900-88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504077" y="5120594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Частные требования.</a:t>
            </a:r>
            <a:br>
              <a:rPr lang="ru-RU" sz="1000" b="0" dirty="0"/>
            </a:br>
            <a:r>
              <a:rPr lang="ru-RU" sz="1000" b="0" dirty="0"/>
              <a:t>Светильники для аварийного освещения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504076" y="5684656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Светильники для аварийного освещения. Технические требования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504076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3344C023-2CD1-435C-88AC-6522C11D4530}"/>
              </a:ext>
            </a:extLst>
          </p:cNvPr>
          <p:cNvSpPr txBox="1">
            <a:spLocks/>
          </p:cNvSpPr>
          <p:nvPr/>
        </p:nvSpPr>
        <p:spPr>
          <a:xfrm>
            <a:off x="334962" y="3779120"/>
            <a:ext cx="5191142" cy="7269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путей эвакуации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Антипаническое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освещение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зон повышенной опасности </a:t>
            </a:r>
            <a:r>
              <a:rPr lang="ru-RU" b="1" dirty="0"/>
              <a:t>(10% и не менее 15 </a:t>
            </a:r>
            <a:r>
              <a:rPr lang="ru-RU" b="1" dirty="0" err="1"/>
              <a:t>лк</a:t>
            </a:r>
            <a:r>
              <a:rPr lang="ru-RU" b="1" dirty="0"/>
              <a:t>)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0ACDEC-1077-404D-8CE0-43F7BE0C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778" y="4476830"/>
            <a:ext cx="4227222" cy="2381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1938E-5437-4333-9000-BE1565C55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983" y="4539507"/>
            <a:ext cx="1981846" cy="23184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FEFA41-2023-4B67-9BEA-2E1248F53C88}"/>
              </a:ext>
            </a:extLst>
          </p:cNvPr>
          <p:cNvSpPr txBox="1"/>
          <p:nvPr/>
        </p:nvSpPr>
        <p:spPr>
          <a:xfrm>
            <a:off x="9492178" y="1617919"/>
            <a:ext cx="252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СП 439.1325800.2018</a:t>
            </a:r>
          </a:p>
          <a:p>
            <a:r>
              <a:rPr lang="ru-RU" sz="1400" dirty="0">
                <a:cs typeface="Arial" panose="020B0604020202020204" pitchFamily="34" charset="0"/>
              </a:rPr>
              <a:t>Правила проектирования аварийного освещения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2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2928049" y="4826817"/>
            <a:ext cx="711266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CFC9-2981-4EEE-841C-25AFCBF33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058" y="4819215"/>
            <a:ext cx="718107" cy="750391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3072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12355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L-PIXEL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66167" y="2178551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II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67018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71</a:t>
            </a:r>
            <a:r>
              <a:rPr lang="ru-RU" sz="1200" dirty="0"/>
              <a:t> - </a:t>
            </a:r>
            <a:r>
              <a:rPr lang="en-US" sz="1200" dirty="0"/>
              <a:t>12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5227A-2555-4978-8381-0DBCA105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083" y="4802325"/>
            <a:ext cx="2090917" cy="2101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5AB16-20FA-4AD6-9CFF-4A036DC1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258324"/>
            <a:ext cx="731838" cy="69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0242C-4974-43B5-8330-5DAADB037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0" r="20479"/>
          <a:stretch/>
        </p:blipFill>
        <p:spPr>
          <a:xfrm>
            <a:off x="355478" y="2156901"/>
            <a:ext cx="719431" cy="697231"/>
          </a:xfrm>
          <a:prstGeom prst="rect">
            <a:avLst/>
          </a:prstGeom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3072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39259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2051" y="3023886"/>
            <a:ext cx="17207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TURBINE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58910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36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3955205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L-TRADE II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431115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19</a:t>
            </a:r>
            <a:r>
              <a:rPr lang="ru-RU" sz="1200" dirty="0"/>
              <a:t> - </a:t>
            </a:r>
            <a:r>
              <a:rPr lang="en-US" sz="1200" dirty="0"/>
              <a:t>112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12355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ДСО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24 - 70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L-FUSION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2921284" y="128105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2916985" y="216503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3735964" y="1275214"/>
            <a:ext cx="172528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FPL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3832823" y="164273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24 - 70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3740080" y="2195441"/>
            <a:ext cx="155047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SVETECO NEW 8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3840931" y="255139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2923695" y="3959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6091B7E-4827-4508-A66A-C0EE5EB7C385}"/>
              </a:ext>
            </a:extLst>
          </p:cNvPr>
          <p:cNvSpPr/>
          <p:nvPr/>
        </p:nvSpPr>
        <p:spPr>
          <a:xfrm>
            <a:off x="2915586" y="3055433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3742674" y="3946081"/>
            <a:ext cx="141298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ДВО АБ</a:t>
            </a: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3839533" y="4313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CAD633-73FB-47E2-8032-D138D11F03B8}"/>
              </a:ext>
            </a:extLst>
          </p:cNvPr>
          <p:cNvSpPr txBox="1"/>
          <p:nvPr/>
        </p:nvSpPr>
        <p:spPr>
          <a:xfrm>
            <a:off x="3745023" y="3084693"/>
            <a:ext cx="140814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CCB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33" name="TextBox 176">
            <a:extLst>
              <a:ext uri="{FF2B5EF4-FFF2-40B4-BE49-F238E27FC236}">
                <a16:creationId xmlns:a16="http://schemas.microsoft.com/office/drawing/2014/main" id="{D000D0D1-649D-454D-8812-92DAB5BC1718}"/>
              </a:ext>
            </a:extLst>
          </p:cNvPr>
          <p:cNvSpPr txBox="1"/>
          <p:nvPr/>
        </p:nvSpPr>
        <p:spPr>
          <a:xfrm>
            <a:off x="3845874" y="344064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3735964" y="4819215"/>
            <a:ext cx="135278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RADIAN NEW EM</a:t>
            </a: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3832823" y="518673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63978-34EE-4D85-B9BE-2AA42B9ED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13" y="3041963"/>
            <a:ext cx="731838" cy="731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88EB6-D213-45B5-B1D0-3A22C18D8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3925946"/>
            <a:ext cx="717389" cy="744364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E51F85F6-F2E2-41A6-972C-1FADC99EF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4919356"/>
            <a:ext cx="718106" cy="586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F60333-499A-4B32-9AA2-63BE17E0B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80" t="8365" r="9897" b="42976"/>
          <a:stretch/>
        </p:blipFill>
        <p:spPr>
          <a:xfrm>
            <a:off x="334963" y="5649445"/>
            <a:ext cx="717388" cy="729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BCEED3-A4A4-42AA-AA86-063A09F85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75203" y="4017911"/>
            <a:ext cx="731167" cy="650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E46A31-7771-4849-902F-1E392F5A93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6217" y="2299258"/>
            <a:ext cx="619856" cy="4611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6FBA07-6867-4E3C-B361-393C5AD93F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996" y="3055433"/>
            <a:ext cx="682169" cy="723765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58D95395-0FDE-4A6B-855E-DA883B088E61}"/>
              </a:ext>
            </a:extLst>
          </p:cNvPr>
          <p:cNvSpPr/>
          <p:nvPr/>
        </p:nvSpPr>
        <p:spPr>
          <a:xfrm rot="20794068">
            <a:off x="8650213" y="1194077"/>
            <a:ext cx="731838" cy="73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9EEA46-5BD9-4634-877D-E49BD9F8309A}"/>
              </a:ext>
            </a:extLst>
          </p:cNvPr>
          <p:cNvSpPr txBox="1"/>
          <p:nvPr/>
        </p:nvSpPr>
        <p:spPr>
          <a:xfrm>
            <a:off x="8429170" y="4793557"/>
            <a:ext cx="171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режиме: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812BF8A-80BC-4466-B9C1-23E3565C4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930873" y="1307242"/>
            <a:ext cx="713784" cy="719431"/>
          </a:xfrm>
          <a:prstGeom prst="rect">
            <a:avLst/>
          </a:prstGeom>
        </p:spPr>
      </p:pic>
      <p:sp>
        <p:nvSpPr>
          <p:cNvPr id="63" name="Заголовок 17">
            <a:extLst>
              <a:ext uri="{FF2B5EF4-FFF2-40B4-BE49-F238E27FC236}">
                <a16:creationId xmlns:a16="http://schemas.microsoft.com/office/drawing/2014/main" id="{415F46A7-AF65-4C98-9822-E056EEFE789D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АВАРИЙНЫЕ СВЕТИЛЬНИКИ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2E8B59C0-60DF-4465-A857-6B79887B5BE2}"/>
              </a:ext>
            </a:extLst>
          </p:cNvPr>
          <p:cNvSpPr/>
          <p:nvPr/>
        </p:nvSpPr>
        <p:spPr>
          <a:xfrm>
            <a:off x="5795555" y="127491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14699912-C2E6-45B7-AB0E-E784701F88DD}"/>
              </a:ext>
            </a:extLst>
          </p:cNvPr>
          <p:cNvSpPr/>
          <p:nvPr/>
        </p:nvSpPr>
        <p:spPr>
          <a:xfrm>
            <a:off x="5797967" y="3047753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A77312A-1982-41EF-9179-2D51C969E014}"/>
              </a:ext>
            </a:extLst>
          </p:cNvPr>
          <p:cNvSpPr txBox="1"/>
          <p:nvPr/>
        </p:nvSpPr>
        <p:spPr>
          <a:xfrm>
            <a:off x="6610235" y="1269073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FHB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3" name="TextBox 176">
            <a:extLst>
              <a:ext uri="{FF2B5EF4-FFF2-40B4-BE49-F238E27FC236}">
                <a16:creationId xmlns:a16="http://schemas.microsoft.com/office/drawing/2014/main" id="{4BC8CD49-835C-4AAC-B950-D5D0881AA350}"/>
              </a:ext>
            </a:extLst>
          </p:cNvPr>
          <p:cNvSpPr txBox="1"/>
          <p:nvPr/>
        </p:nvSpPr>
        <p:spPr>
          <a:xfrm>
            <a:off x="6707094" y="163659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7</a:t>
            </a:r>
            <a:r>
              <a:rPr lang="en-US" sz="1200" dirty="0"/>
              <a:t>0</a:t>
            </a:r>
            <a:r>
              <a:rPr lang="ru-RU" sz="1200" dirty="0"/>
              <a:t> - 2</a:t>
            </a:r>
            <a:r>
              <a:rPr lang="en-US" sz="1200" dirty="0"/>
              <a:t>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D19A927-E549-4FB4-9276-4502D785F4B9}"/>
              </a:ext>
            </a:extLst>
          </p:cNvPr>
          <p:cNvSpPr txBox="1"/>
          <p:nvPr/>
        </p:nvSpPr>
        <p:spPr>
          <a:xfrm>
            <a:off x="6621063" y="3078156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FBL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5" name="TextBox 176">
            <a:extLst>
              <a:ext uri="{FF2B5EF4-FFF2-40B4-BE49-F238E27FC236}">
                <a16:creationId xmlns:a16="http://schemas.microsoft.com/office/drawing/2014/main" id="{40520326-0DD7-459D-804D-E695B428C70F}"/>
              </a:ext>
            </a:extLst>
          </p:cNvPr>
          <p:cNvSpPr txBox="1"/>
          <p:nvPr/>
        </p:nvSpPr>
        <p:spPr>
          <a:xfrm>
            <a:off x="6721913" y="34341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35 - 52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CBA423C-2C08-46A3-9F37-5BCE50F04BB9}"/>
              </a:ext>
            </a:extLst>
          </p:cNvPr>
          <p:cNvSpPr/>
          <p:nvPr/>
        </p:nvSpPr>
        <p:spPr>
          <a:xfrm>
            <a:off x="5797967" y="393665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8E5B571D-C962-4F03-8037-BF00A8BC3A08}"/>
              </a:ext>
            </a:extLst>
          </p:cNvPr>
          <p:cNvSpPr/>
          <p:nvPr/>
        </p:nvSpPr>
        <p:spPr>
          <a:xfrm>
            <a:off x="5789857" y="216004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76FD58FB-1C0A-48CC-8816-73547E75381F}"/>
              </a:ext>
            </a:extLst>
          </p:cNvPr>
          <p:cNvSpPr/>
          <p:nvPr/>
        </p:nvSpPr>
        <p:spPr>
          <a:xfrm>
            <a:off x="5783147" y="482067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2DBCC38-3F16-463C-A20A-615D82EFF2B4}"/>
              </a:ext>
            </a:extLst>
          </p:cNvPr>
          <p:cNvSpPr/>
          <p:nvPr/>
        </p:nvSpPr>
        <p:spPr>
          <a:xfrm>
            <a:off x="5783147" y="566019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AA28E17-D662-49A5-9573-C4CDD8E19706}"/>
              </a:ext>
            </a:extLst>
          </p:cNvPr>
          <p:cNvSpPr txBox="1"/>
          <p:nvPr/>
        </p:nvSpPr>
        <p:spPr>
          <a:xfrm>
            <a:off x="6616946" y="3923492"/>
            <a:ext cx="163402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FA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1" name="TextBox 176">
            <a:extLst>
              <a:ext uri="{FF2B5EF4-FFF2-40B4-BE49-F238E27FC236}">
                <a16:creationId xmlns:a16="http://schemas.microsoft.com/office/drawing/2014/main" id="{027DD59E-0451-40FE-A37C-A5549E304C9B}"/>
              </a:ext>
            </a:extLst>
          </p:cNvPr>
          <p:cNvSpPr txBox="1"/>
          <p:nvPr/>
        </p:nvSpPr>
        <p:spPr>
          <a:xfrm>
            <a:off x="6713805" y="4291017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10C95F0-CFEA-4F39-8DA7-012019428C72}"/>
              </a:ext>
            </a:extLst>
          </p:cNvPr>
          <p:cNvSpPr txBox="1"/>
          <p:nvPr/>
        </p:nvSpPr>
        <p:spPr>
          <a:xfrm>
            <a:off x="6619295" y="2189301"/>
            <a:ext cx="16284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WHEEL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53" name="TextBox 176">
            <a:extLst>
              <a:ext uri="{FF2B5EF4-FFF2-40B4-BE49-F238E27FC236}">
                <a16:creationId xmlns:a16="http://schemas.microsoft.com/office/drawing/2014/main" id="{B6B12CE0-7A22-4B61-83F7-B6F118144706}"/>
              </a:ext>
            </a:extLst>
          </p:cNvPr>
          <p:cNvSpPr txBox="1"/>
          <p:nvPr/>
        </p:nvSpPr>
        <p:spPr>
          <a:xfrm>
            <a:off x="6720145" y="254525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100</a:t>
            </a:r>
            <a:r>
              <a:rPr lang="ru-RU" sz="1200" dirty="0"/>
              <a:t> - </a:t>
            </a:r>
            <a:r>
              <a:rPr lang="en-US" sz="1200" dirty="0"/>
              <a:t>230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3B530AC-94C1-49C9-BBC6-325CCF1D3710}"/>
              </a:ext>
            </a:extLst>
          </p:cNvPr>
          <p:cNvSpPr txBox="1"/>
          <p:nvPr/>
        </p:nvSpPr>
        <p:spPr>
          <a:xfrm>
            <a:off x="6610235" y="4813074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FDL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5" name="TextBox 176">
            <a:extLst>
              <a:ext uri="{FF2B5EF4-FFF2-40B4-BE49-F238E27FC236}">
                <a16:creationId xmlns:a16="http://schemas.microsoft.com/office/drawing/2014/main" id="{5710E53A-6B02-48B2-AE8A-36F376AB0158}"/>
              </a:ext>
            </a:extLst>
          </p:cNvPr>
          <p:cNvSpPr txBox="1"/>
          <p:nvPr/>
        </p:nvSpPr>
        <p:spPr>
          <a:xfrm>
            <a:off x="6707094" y="518059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130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F7887B8-8B50-45A8-93ED-A87A6BC81CB6}"/>
              </a:ext>
            </a:extLst>
          </p:cNvPr>
          <p:cNvSpPr txBox="1"/>
          <p:nvPr/>
        </p:nvSpPr>
        <p:spPr>
          <a:xfrm>
            <a:off x="6620694" y="5695011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FLT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7" name="TextBox 176">
            <a:extLst>
              <a:ext uri="{FF2B5EF4-FFF2-40B4-BE49-F238E27FC236}">
                <a16:creationId xmlns:a16="http://schemas.microsoft.com/office/drawing/2014/main" id="{68EAFD36-CE0B-4973-936E-801B73960B8D}"/>
              </a:ext>
            </a:extLst>
          </p:cNvPr>
          <p:cNvSpPr txBox="1"/>
          <p:nvPr/>
        </p:nvSpPr>
        <p:spPr>
          <a:xfrm>
            <a:off x="6721544" y="605096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60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F03EFA09-EFB0-4ACF-B569-F29F86DCAAB7}"/>
              </a:ext>
            </a:extLst>
          </p:cNvPr>
          <p:cNvSpPr/>
          <p:nvPr/>
        </p:nvSpPr>
        <p:spPr>
          <a:xfrm>
            <a:off x="2933537" y="5659301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95805E00-1279-4D28-A2F2-2F7F07ABC4AE}"/>
              </a:ext>
            </a:extLst>
          </p:cNvPr>
          <p:cNvSpPr/>
          <p:nvPr/>
        </p:nvSpPr>
        <p:spPr>
          <a:xfrm>
            <a:off x="8541721" y="1275341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97D167D-8F67-44DB-AA5F-6913EE4C52DA}"/>
              </a:ext>
            </a:extLst>
          </p:cNvPr>
          <p:cNvSpPr txBox="1"/>
          <p:nvPr/>
        </p:nvSpPr>
        <p:spPr>
          <a:xfrm>
            <a:off x="3748217" y="5653459"/>
            <a:ext cx="106694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FDBB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61" name="TextBox 176">
            <a:extLst>
              <a:ext uri="{FF2B5EF4-FFF2-40B4-BE49-F238E27FC236}">
                <a16:creationId xmlns:a16="http://schemas.microsoft.com/office/drawing/2014/main" id="{C0BA2D87-5B5B-43F2-AB7C-3B4C7C812CF8}"/>
              </a:ext>
            </a:extLst>
          </p:cNvPr>
          <p:cNvSpPr txBox="1"/>
          <p:nvPr/>
        </p:nvSpPr>
        <p:spPr>
          <a:xfrm>
            <a:off x="3845076" y="6020984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17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806BEA2-8A3B-4EA1-93DF-E5CB291E67EA}"/>
              </a:ext>
            </a:extLst>
          </p:cNvPr>
          <p:cNvSpPr txBox="1"/>
          <p:nvPr/>
        </p:nvSpPr>
        <p:spPr>
          <a:xfrm>
            <a:off x="9364816" y="1305744"/>
            <a:ext cx="179301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ДСБ АБ</a:t>
            </a:r>
          </a:p>
        </p:txBody>
      </p:sp>
      <p:sp>
        <p:nvSpPr>
          <p:cNvPr id="163" name="TextBox 176">
            <a:extLst>
              <a:ext uri="{FF2B5EF4-FFF2-40B4-BE49-F238E27FC236}">
                <a16:creationId xmlns:a16="http://schemas.microsoft.com/office/drawing/2014/main" id="{148891AF-061E-49EC-8963-50EF0CF858D0}"/>
              </a:ext>
            </a:extLst>
          </p:cNvPr>
          <p:cNvSpPr txBox="1"/>
          <p:nvPr/>
        </p:nvSpPr>
        <p:spPr>
          <a:xfrm>
            <a:off x="9465667" y="166169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28 - 40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3ADABF17-C2CD-457C-8DC7-ADAC253B34D9}"/>
              </a:ext>
            </a:extLst>
          </p:cNvPr>
          <p:cNvSpPr/>
          <p:nvPr/>
        </p:nvSpPr>
        <p:spPr>
          <a:xfrm>
            <a:off x="8541721" y="2164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A936DB94-DB12-45CB-9076-38FD61202B05}"/>
              </a:ext>
            </a:extLst>
          </p:cNvPr>
          <p:cNvSpPr/>
          <p:nvPr/>
        </p:nvSpPr>
        <p:spPr>
          <a:xfrm>
            <a:off x="8549709" y="3054891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DE32F154-A9E8-4A2B-A7CA-4927FB4EC53C}"/>
              </a:ext>
            </a:extLst>
          </p:cNvPr>
          <p:cNvSpPr/>
          <p:nvPr/>
        </p:nvSpPr>
        <p:spPr>
          <a:xfrm>
            <a:off x="8549709" y="3894409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336B6BD-7EF2-4A5D-AE7D-A879E000BD07}"/>
              </a:ext>
            </a:extLst>
          </p:cNvPr>
          <p:cNvSpPr txBox="1"/>
          <p:nvPr/>
        </p:nvSpPr>
        <p:spPr>
          <a:xfrm>
            <a:off x="9360700" y="2151080"/>
            <a:ext cx="163402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L-SCHOOL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68" name="TextBox 176">
            <a:extLst>
              <a:ext uri="{FF2B5EF4-FFF2-40B4-BE49-F238E27FC236}">
                <a16:creationId xmlns:a16="http://schemas.microsoft.com/office/drawing/2014/main" id="{228F4B55-B508-44BC-9CA3-FBD7944518C9}"/>
              </a:ext>
            </a:extLst>
          </p:cNvPr>
          <p:cNvSpPr txBox="1"/>
          <p:nvPr/>
        </p:nvSpPr>
        <p:spPr>
          <a:xfrm>
            <a:off x="9457559" y="2518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20 - 50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3BD4417-D39D-44CC-931D-521AACB84A37}"/>
              </a:ext>
            </a:extLst>
          </p:cNvPr>
          <p:cNvSpPr txBox="1"/>
          <p:nvPr/>
        </p:nvSpPr>
        <p:spPr>
          <a:xfrm>
            <a:off x="9376797" y="3047288"/>
            <a:ext cx="120431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L-OFFICE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70" name="TextBox 176">
            <a:extLst>
              <a:ext uri="{FF2B5EF4-FFF2-40B4-BE49-F238E27FC236}">
                <a16:creationId xmlns:a16="http://schemas.microsoft.com/office/drawing/2014/main" id="{5D08A0BE-BDDB-41F5-8521-EFD2835A1FA1}"/>
              </a:ext>
            </a:extLst>
          </p:cNvPr>
          <p:cNvSpPr txBox="1"/>
          <p:nvPr/>
        </p:nvSpPr>
        <p:spPr>
          <a:xfrm>
            <a:off x="9473656" y="3414813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68A4BFC-6E5E-4A0F-9654-5CA8A544FAFC}"/>
              </a:ext>
            </a:extLst>
          </p:cNvPr>
          <p:cNvSpPr txBox="1"/>
          <p:nvPr/>
        </p:nvSpPr>
        <p:spPr>
          <a:xfrm>
            <a:off x="9387256" y="3929225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ССК АБ</a:t>
            </a:r>
          </a:p>
        </p:txBody>
      </p:sp>
      <p:sp>
        <p:nvSpPr>
          <p:cNvPr id="172" name="TextBox 176">
            <a:extLst>
              <a:ext uri="{FF2B5EF4-FFF2-40B4-BE49-F238E27FC236}">
                <a16:creationId xmlns:a16="http://schemas.microsoft.com/office/drawing/2014/main" id="{86DCDE72-0310-44DD-A447-8B82AEAB821D}"/>
              </a:ext>
            </a:extLst>
          </p:cNvPr>
          <p:cNvSpPr txBox="1"/>
          <p:nvPr/>
        </p:nvSpPr>
        <p:spPr>
          <a:xfrm>
            <a:off x="9488106" y="428517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978D1C5D-F149-4E70-9DF3-787F13DC86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066" y="5644263"/>
            <a:ext cx="649228" cy="742955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8CF68683-E26F-428F-97DC-996E4A15DC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9707" y="3085723"/>
            <a:ext cx="710517" cy="705253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2A39FEAD-F21C-40F9-AD05-36557CEEF4E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368" y="4001991"/>
            <a:ext cx="702957" cy="567654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35882739-B031-4EF8-807D-C6C4CAA5E8A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025" y="2315888"/>
            <a:ext cx="673199" cy="584437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9EBAE4E-0712-479A-8B3A-9F04D35FD8B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8537030" y="1290954"/>
            <a:ext cx="721976" cy="696617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5F97EF3-EE6E-408F-A08D-37D6201482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83146" y="1322739"/>
            <a:ext cx="719429" cy="665234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7583B7E1-1BB0-4F3C-9D2C-2FC642F6C84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8" y="3050919"/>
            <a:ext cx="719428" cy="73291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A506B64C-CD72-416F-B166-0CA88CE2ADD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7" y="3941569"/>
            <a:ext cx="730440" cy="731168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6F7690E5-EB0A-4AA2-A193-F9796CE608D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146" y="2306345"/>
            <a:ext cx="730440" cy="477814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6C527F1-49DB-460A-977F-FA70C31F015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3497" y="4827039"/>
            <a:ext cx="736084" cy="723361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73B6E27-68F7-430B-BEB9-3445C81EC4D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1555" y="5668498"/>
            <a:ext cx="729322" cy="712718"/>
          </a:xfrm>
          <a:prstGeom prst="rect">
            <a:avLst/>
          </a:prstGeom>
        </p:spPr>
      </p:pic>
      <p:sp>
        <p:nvSpPr>
          <p:cNvPr id="184" name="Текст 3">
            <a:extLst>
              <a:ext uri="{FF2B5EF4-FFF2-40B4-BE49-F238E27FC236}">
                <a16:creationId xmlns:a16="http://schemas.microsoft.com/office/drawing/2014/main" id="{0042A1CF-0EE8-46F3-8CEC-E229B10261B5}"/>
              </a:ext>
            </a:extLst>
          </p:cNvPr>
          <p:cNvSpPr txBox="1">
            <a:spLocks/>
          </p:cNvSpPr>
          <p:nvPr/>
        </p:nvSpPr>
        <p:spPr>
          <a:xfrm>
            <a:off x="8499516" y="5731027"/>
            <a:ext cx="966151" cy="63797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1 час</a:t>
            </a:r>
            <a:endParaRPr lang="ru-RU" sz="16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3 часа</a:t>
            </a:r>
          </a:p>
        </p:txBody>
      </p:sp>
    </p:spTree>
    <p:extLst>
      <p:ext uri="{BB962C8B-B14F-4D97-AF65-F5344CB8AC3E}">
        <p14:creationId xmlns:p14="http://schemas.microsoft.com/office/powerpoint/2010/main" val="3584169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601362" y="1889884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дво</a:t>
            </a:r>
            <a:endParaRPr lang="ru-RU" sz="1600" b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71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5 </a:t>
            </a:r>
            <a:r>
              <a:rPr lang="ru-RU" sz="2400" dirty="0">
                <a:solidFill>
                  <a:schemeClr val="accent2"/>
                </a:solidFill>
              </a:rPr>
              <a:t>РЕШЕНИЙ </a:t>
            </a:r>
            <a:r>
              <a:rPr lang="ru-RU" sz="2400" dirty="0">
                <a:solidFill>
                  <a:schemeClr val="bg1"/>
                </a:solidFill>
              </a:rPr>
              <a:t>ДЛЯ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КОМПЛЕКСНОГО ОСВЕЩЕНИЯ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804380"/>
              </p:ext>
            </p:extLst>
          </p:nvPr>
        </p:nvGraphicFramePr>
        <p:xfrm>
          <a:off x="479425" y="3223495"/>
          <a:ext cx="10989486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12973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31343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51142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01645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61040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31343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7 - 32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2520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880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5670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1320 - 5280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1843 - 1961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1763 - 6774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К18, К23, Г35,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Г50, К15х50, 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К15, К40,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140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IP67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IP20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20,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365337" y="1889884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l-fusion mg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188912" y="1889884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l-line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5977243" y="1889884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flt</a:t>
            </a:r>
            <a:r>
              <a:rPr lang="en-US" sz="1600" b="0" dirty="0"/>
              <a:t> 2.0</a:t>
            </a:r>
            <a:endParaRPr lang="ru-RU" sz="1600" b="0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26" y="1707660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922" y="1707660"/>
            <a:ext cx="1068320" cy="168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451C789-2CF8-481E-9133-D5AD55B26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734" y="1707659"/>
            <a:ext cx="906382" cy="1688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0DB87C4-4A62-48FF-8F46-D3875587B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72408" y="2057657"/>
            <a:ext cx="1039562" cy="1039562"/>
          </a:xfrm>
          <a:prstGeom prst="rect">
            <a:avLst/>
          </a:prstGeom>
        </p:spPr>
      </p:pic>
      <p:sp>
        <p:nvSpPr>
          <p:cNvPr id="21" name="Текст 2">
            <a:extLst>
              <a:ext uri="{FF2B5EF4-FFF2-40B4-BE49-F238E27FC236}">
                <a16:creationId xmlns:a16="http://schemas.microsoft.com/office/drawing/2014/main" id="{909C1142-B51C-4129-A140-16B1E0C2AC0E}"/>
              </a:ext>
            </a:extLst>
          </p:cNvPr>
          <p:cNvSpPr txBox="1">
            <a:spLocks/>
          </p:cNvSpPr>
          <p:nvPr/>
        </p:nvSpPr>
        <p:spPr>
          <a:xfrm>
            <a:off x="7819909" y="1898654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fdbb</a:t>
            </a:r>
            <a:endParaRPr lang="ru-RU" sz="1600" b="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A908EDA-3563-4AFA-9C74-D657EC786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469" y="1716430"/>
            <a:ext cx="1068320" cy="1688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52483A-DA74-4E1E-89FC-57B1BE023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144" y="2183836"/>
            <a:ext cx="1039562" cy="9257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200E09A-B4E4-4362-A4E9-C880C4272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590" y="1716430"/>
            <a:ext cx="906382" cy="1688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CA2200-12C0-449A-BC86-DE38AD1096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90" y="2233297"/>
            <a:ext cx="1401629" cy="8639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B3E210-B7AA-454C-B3AA-D12EFF8C28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363" y="2205472"/>
            <a:ext cx="1568811" cy="8824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3CE2D4-1BCF-4293-B1B2-4807DC55CB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651" y="2041010"/>
            <a:ext cx="874344" cy="100056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5406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14444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L-FUSION MG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chemeClr val="bg1"/>
                </a:solidFill>
              </a:rPr>
              <a:t>ДЛЯ СВЕТОВЫХ ФИГУР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115AFC-3D8D-48A7-A7C4-466452568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6" y="4725023"/>
            <a:ext cx="2189060" cy="2189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598E35-1E4E-41C9-BD66-A887E091C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322" y="4817490"/>
            <a:ext cx="1795179" cy="1795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48D85F-491B-47EF-8240-58BA5ED41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568" y="4489187"/>
            <a:ext cx="2257190" cy="2257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E0A25-52C8-41D8-B712-A5513837D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4272" y="1238845"/>
            <a:ext cx="6390315" cy="3594550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FEF35FD9-9435-46F9-AD48-CC5F9C719955}"/>
              </a:ext>
            </a:extLst>
          </p:cNvPr>
          <p:cNvSpPr txBox="1">
            <a:spLocks/>
          </p:cNvSpPr>
          <p:nvPr/>
        </p:nvSpPr>
        <p:spPr>
          <a:xfrm>
            <a:off x="6771774" y="3167666"/>
            <a:ext cx="3096767" cy="123193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Алюминиевый профиль,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dirty="0">
                <a:ea typeface="Cambria" panose="02040503050406030204" pitchFamily="18" charset="0"/>
              </a:rPr>
              <a:t>покраска по </a:t>
            </a:r>
            <a:r>
              <a:rPr lang="en-US" dirty="0">
                <a:ea typeface="Cambria" panose="02040503050406030204" pitchFamily="18" charset="0"/>
              </a:rPr>
              <a:t>RAL </a:t>
            </a:r>
            <a:r>
              <a:rPr lang="ru-RU" dirty="0">
                <a:ea typeface="Cambria" panose="02040503050406030204" pitchFamily="18" charset="0"/>
              </a:rPr>
              <a:t>по ТЗ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Ребра на профиле </a:t>
            </a:r>
            <a:r>
              <a:rPr lang="ru-RU" dirty="0">
                <a:ea typeface="Cambria" panose="02040503050406030204" pitchFamily="18" charset="0"/>
              </a:rPr>
              <a:t>– не остается жирных следов</a:t>
            </a:r>
            <a:r>
              <a:rPr lang="ru-RU" b="1" dirty="0"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Соединение</a:t>
            </a:r>
            <a:r>
              <a:rPr lang="ru-RU" b="1" dirty="0">
                <a:ea typeface="Cambria" panose="02040503050406030204" pitchFamily="18" charset="0"/>
              </a:rPr>
              <a:t> в линию до 40 м </a:t>
            </a:r>
            <a:br>
              <a:rPr lang="ru-RU" b="1" dirty="0">
                <a:ea typeface="Cambria" panose="02040503050406030204" pitchFamily="18" charset="0"/>
              </a:rPr>
            </a:br>
            <a:r>
              <a:rPr lang="ru-RU" dirty="0">
                <a:ea typeface="Cambria" panose="02040503050406030204" pitchFamily="18" charset="0"/>
              </a:rPr>
              <a:t>и узоры с углами Т, Х и L.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CC0D4797-89AE-44EF-B6B7-0B980C04085B}"/>
              </a:ext>
            </a:extLst>
          </p:cNvPr>
          <p:cNvSpPr txBox="1">
            <a:spLocks/>
          </p:cNvSpPr>
          <p:nvPr/>
        </p:nvSpPr>
        <p:spPr>
          <a:xfrm>
            <a:off x="6838447" y="2783204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40593440-855D-4C08-BCC1-484796BA8670}"/>
              </a:ext>
            </a:extLst>
          </p:cNvPr>
          <p:cNvSpPr txBox="1">
            <a:spLocks/>
          </p:cNvSpPr>
          <p:nvPr/>
        </p:nvSpPr>
        <p:spPr>
          <a:xfrm>
            <a:off x="9602919" y="5644813"/>
            <a:ext cx="2705679" cy="6646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Исполнение с проводным управлением по ТЗ.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БАП по ГОСТ.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en-US" dirty="0">
              <a:ea typeface="Cambria" panose="02040503050406030204" pitchFamily="18" charset="0"/>
            </a:endParaRP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5E15709B-FA0D-4C49-BAA3-5D44227A6FDF}"/>
              </a:ext>
            </a:extLst>
          </p:cNvPr>
          <p:cNvSpPr txBox="1">
            <a:spLocks/>
          </p:cNvSpPr>
          <p:nvPr/>
        </p:nvSpPr>
        <p:spPr>
          <a:xfrm>
            <a:off x="6838448" y="529483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D6B6EC9-C579-47D0-8587-49C77EBCDC68}"/>
              </a:ext>
            </a:extLst>
          </p:cNvPr>
          <p:cNvSpPr txBox="1">
            <a:spLocks/>
          </p:cNvSpPr>
          <p:nvPr/>
        </p:nvSpPr>
        <p:spPr>
          <a:xfrm>
            <a:off x="6771774" y="2036036"/>
            <a:ext cx="3054681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1</a:t>
            </a:r>
            <a:r>
              <a:rPr lang="ru-RU" b="1" dirty="0">
                <a:ea typeface="Cambria" panose="02040503050406030204" pitchFamily="18" charset="0"/>
              </a:rPr>
              <a:t>8 - </a:t>
            </a:r>
            <a:r>
              <a:rPr lang="en-US" b="1" dirty="0">
                <a:ea typeface="Cambria" panose="02040503050406030204" pitchFamily="18" charset="0"/>
              </a:rPr>
              <a:t>10</a:t>
            </a:r>
            <a:r>
              <a:rPr lang="ru-RU" b="1" dirty="0">
                <a:ea typeface="Cambria" panose="02040503050406030204" pitchFamily="18" charset="0"/>
              </a:rPr>
              <a:t>0 Вт.</a:t>
            </a:r>
            <a:endParaRPr lang="ru-RU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b="1" dirty="0">
                <a:ea typeface="Cambria" panose="02040503050406030204" pitchFamily="18" charset="0"/>
              </a:rPr>
              <a:t>до 1</a:t>
            </a:r>
            <a:r>
              <a:rPr lang="en-US" b="1" dirty="0">
                <a:ea typeface="Cambria" panose="02040503050406030204" pitchFamily="18" charset="0"/>
              </a:rPr>
              <a:t>4</a:t>
            </a:r>
            <a:r>
              <a:rPr lang="ru-RU" b="1" dirty="0">
                <a:ea typeface="Cambria" panose="02040503050406030204" pitchFamily="18" charset="0"/>
              </a:rPr>
              <a:t>0 лм/Вт.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6F309745-A064-42D5-B377-DAE0FE8E80F0}"/>
              </a:ext>
            </a:extLst>
          </p:cNvPr>
          <p:cNvSpPr txBox="1">
            <a:spLocks/>
          </p:cNvSpPr>
          <p:nvPr/>
        </p:nvSpPr>
        <p:spPr>
          <a:xfrm>
            <a:off x="6838448" y="1700213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ХАРАКТЕРИСТИКИ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94DC3E79-E01A-423C-AACC-DF1A488648CE}"/>
              </a:ext>
            </a:extLst>
          </p:cNvPr>
          <p:cNvSpPr txBox="1">
            <a:spLocks/>
          </p:cNvSpPr>
          <p:nvPr/>
        </p:nvSpPr>
        <p:spPr>
          <a:xfrm>
            <a:off x="9602919" y="2036036"/>
            <a:ext cx="2482073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40.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721D5B9F-85AB-4F9F-B199-0318E7AEA3E4}"/>
              </a:ext>
            </a:extLst>
          </p:cNvPr>
          <p:cNvSpPr txBox="1">
            <a:spLocks/>
          </p:cNvSpPr>
          <p:nvPr/>
        </p:nvSpPr>
        <p:spPr>
          <a:xfrm>
            <a:off x="9602919" y="3170771"/>
            <a:ext cx="2573467" cy="8771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Соединительный модуль 120° </a:t>
            </a:r>
            <a:r>
              <a:rPr lang="ru-RU" dirty="0">
                <a:ea typeface="Cambria" panose="02040503050406030204" pitchFamily="18" charset="0"/>
              </a:rPr>
              <a:t>по ТЗ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Монтаж: на тросах, накладной, встраиваемый.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</a:t>
            </a:r>
            <a:r>
              <a:rPr lang="ru-RU" b="1" dirty="0">
                <a:ea typeface="Cambria" panose="02040503050406030204" pitchFamily="18" charset="0"/>
              </a:rPr>
              <a:t>свободно двигается </a:t>
            </a:r>
            <a:r>
              <a:rPr lang="ru-RU" dirty="0">
                <a:ea typeface="Cambria" panose="02040503050406030204" pitchFamily="18" charset="0"/>
              </a:rPr>
              <a:t>по профилю.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11729A1D-225C-4902-9A6F-41ED02A2F1B9}"/>
              </a:ext>
            </a:extLst>
          </p:cNvPr>
          <p:cNvSpPr txBox="1"/>
          <p:nvPr/>
        </p:nvSpPr>
        <p:spPr bwMode="auto">
          <a:xfrm>
            <a:off x="6771775" y="4928554"/>
            <a:ext cx="2206855" cy="2681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/>
              </a:rPr>
              <a:t>Матовый рассеиватель.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9E1BC9F5-8541-4009-9733-8D87D23416E4}"/>
              </a:ext>
            </a:extLst>
          </p:cNvPr>
          <p:cNvSpPr txBox="1"/>
          <p:nvPr/>
        </p:nvSpPr>
        <p:spPr bwMode="auto">
          <a:xfrm>
            <a:off x="6838448" y="4559348"/>
            <a:ext cx="5353552" cy="3313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>
                <a:latin typeface="Druk Text Wide Cyr"/>
              </a:rPr>
              <a:t>ОПТИКА</a:t>
            </a:r>
            <a:endParaRPr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8AC6AC95-441F-4A93-B84F-DE25A2885011}"/>
              </a:ext>
            </a:extLst>
          </p:cNvPr>
          <p:cNvSpPr txBox="1">
            <a:spLocks/>
          </p:cNvSpPr>
          <p:nvPr/>
        </p:nvSpPr>
        <p:spPr>
          <a:xfrm>
            <a:off x="6781370" y="5644813"/>
            <a:ext cx="2821549" cy="96785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Защита от МКС-помех до 2 </a:t>
            </a:r>
            <a:r>
              <a:rPr lang="ru-RU" dirty="0" err="1">
                <a:ea typeface="Cambria" panose="02040503050406030204" pitchFamily="18" charset="0"/>
              </a:rPr>
              <a:t>кВ.</a:t>
            </a:r>
            <a:r>
              <a:rPr lang="ru-RU" dirty="0">
                <a:ea typeface="Cambria" panose="02040503050406030204" pitchFamily="18" charset="0"/>
              </a:rPr>
              <a:t> 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Диапазон напряжения питания, АС - от 165В до 430В.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108838-D508-4885-8AED-441BBA6B0889}"/>
              </a:ext>
            </a:extLst>
          </p:cNvPr>
          <p:cNvSpPr/>
          <p:nvPr/>
        </p:nvSpPr>
        <p:spPr>
          <a:xfrm>
            <a:off x="4478914" y="4083531"/>
            <a:ext cx="22571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ru-RU" sz="1500" dirty="0">
                <a:solidFill>
                  <a:srgbClr val="1E252A"/>
                </a:solidFill>
              </a:rPr>
              <a:t>Лаконичный дизайн без видимых стыков. 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13AB6E8C-BC1B-4E00-A2EC-82511D6C462C}"/>
              </a:ext>
            </a:extLst>
          </p:cNvPr>
          <p:cNvSpPr txBox="1"/>
          <p:nvPr/>
        </p:nvSpPr>
        <p:spPr bwMode="auto">
          <a:xfrm>
            <a:off x="9597432" y="4948702"/>
            <a:ext cx="2206855" cy="2681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dirty="0">
                <a:ea typeface="Cambria" panose="02040503050406030204" pitchFamily="18" charset="0"/>
              </a:rPr>
              <a:t>CRI80</a:t>
            </a:r>
            <a:r>
              <a:rPr lang="ru-RU" dirty="0">
                <a:ea typeface="Cambria" panose="02040503050406030204" pitchFamily="18" charset="0"/>
              </a:rPr>
              <a:t>, </a:t>
            </a:r>
            <a:r>
              <a:rPr lang="en-US" dirty="0">
                <a:ea typeface="Cambria"/>
              </a:rPr>
              <a:t>CRI90</a:t>
            </a:r>
            <a:r>
              <a:rPr lang="ru-RU" dirty="0">
                <a:ea typeface="Cambria"/>
              </a:rPr>
              <a:t> – по ТЗ</a:t>
            </a:r>
            <a:r>
              <a:rPr lang="en-US" dirty="0">
                <a:ea typeface="Cambria"/>
              </a:rPr>
              <a:t>.</a:t>
            </a:r>
            <a:endParaRPr lang="ru-RU" dirty="0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48346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L-LINE </a:t>
            </a:r>
            <a:r>
              <a:rPr lang="ru-RU" sz="2400" dirty="0">
                <a:solidFill>
                  <a:schemeClr val="bg1"/>
                </a:solidFill>
              </a:rPr>
              <a:t>КАЧЕСТВЕННЫЙ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ШАГ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В РАЗВИТИИ ЛИНЕЙКИ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12857B0-A03D-4EB1-9498-3B46FD7AC199}"/>
              </a:ext>
            </a:extLst>
          </p:cNvPr>
          <p:cNvGrpSpPr/>
          <p:nvPr/>
        </p:nvGrpSpPr>
        <p:grpSpPr>
          <a:xfrm>
            <a:off x="416006" y="2671672"/>
            <a:ext cx="6039686" cy="1965787"/>
            <a:chOff x="339949" y="2975836"/>
            <a:chExt cx="5909665" cy="1923468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2F3F5B7C-B4FA-4DB5-AC0B-2D8E8DCB4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0315" y="4184042"/>
              <a:ext cx="0" cy="3429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6D04AF7E-2C6F-4210-8F70-B917B1D07D27}"/>
                </a:ext>
              </a:extLst>
            </p:cNvPr>
            <p:cNvCxnSpPr>
              <a:cxnSpLocks/>
            </p:cNvCxnSpPr>
            <p:nvPr/>
          </p:nvCxnSpPr>
          <p:spPr>
            <a:xfrm>
              <a:off x="5305320" y="3668363"/>
              <a:ext cx="0" cy="5334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7F6180F-9C7D-4AC1-97D3-B7E38014CCB2}"/>
                </a:ext>
              </a:extLst>
            </p:cNvPr>
            <p:cNvCxnSpPr>
              <a:cxnSpLocks/>
            </p:cNvCxnSpPr>
            <p:nvPr/>
          </p:nvCxnSpPr>
          <p:spPr>
            <a:xfrm>
              <a:off x="4502785" y="4558838"/>
              <a:ext cx="483153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F944D5F-429B-47D2-BDAA-75A61A10F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2397" y="4233697"/>
              <a:ext cx="462923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ADEF2CF5-C37C-4B14-B339-F66CDDB7FE32}"/>
                </a:ext>
              </a:extLst>
            </p:cNvPr>
            <p:cNvCxnSpPr>
              <a:cxnSpLocks/>
            </p:cNvCxnSpPr>
            <p:nvPr/>
          </p:nvCxnSpPr>
          <p:spPr>
            <a:xfrm>
              <a:off x="4842397" y="3668363"/>
              <a:ext cx="462923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9AA9B4D2-46CF-4308-A9FD-9DBCF043D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5938" y="4224099"/>
              <a:ext cx="0" cy="30181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55672A6-0661-4107-8BE0-2F25122875FF}"/>
                </a:ext>
              </a:extLst>
            </p:cNvPr>
            <p:cNvGrpSpPr/>
            <p:nvPr/>
          </p:nvGrpSpPr>
          <p:grpSpPr>
            <a:xfrm>
              <a:off x="339949" y="2975836"/>
              <a:ext cx="4971137" cy="1373925"/>
              <a:chOff x="1079863" y="2345582"/>
              <a:chExt cx="4971137" cy="1373925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A244E837-EB37-46F0-9B39-0D21E8959B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504" t="10940" r="3557" b="28395"/>
              <a:stretch/>
            </p:blipFill>
            <p:spPr>
              <a:xfrm>
                <a:off x="1079863" y="2345582"/>
                <a:ext cx="3518263" cy="1305809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9CECDD92-E0B2-4107-8C2E-C6E0BFCCA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8175" y="2817918"/>
                <a:ext cx="1602825" cy="901589"/>
              </a:xfrm>
              <a:prstGeom prst="rect">
                <a:avLst/>
              </a:prstGeom>
            </p:spPr>
          </p:pic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C530802-2552-40C3-AAF9-40AD40C164A5}"/>
                </a:ext>
              </a:extLst>
            </p:cNvPr>
            <p:cNvSpPr/>
            <p:nvPr/>
          </p:nvSpPr>
          <p:spPr>
            <a:xfrm>
              <a:off x="4502786" y="4597494"/>
              <a:ext cx="779202" cy="301810"/>
            </a:xfrm>
            <a:prstGeom prst="rect">
              <a:avLst/>
            </a:prstGeom>
          </p:spPr>
          <p:txBody>
            <a:bodyPr lIns="72000" rIns="72000"/>
            <a:lstStyle/>
            <a:p>
              <a:pPr>
                <a:buClr>
                  <a:srgbClr val="FFCB25"/>
                </a:buClr>
                <a:buSzPct val="130000"/>
              </a:pPr>
              <a:r>
                <a:rPr lang="en-US" sz="1400" b="1" dirty="0">
                  <a:ea typeface="Cambria" panose="02040503050406030204" pitchFamily="18" charset="0"/>
                </a:rPr>
                <a:t>5</a:t>
              </a:r>
              <a:r>
                <a:rPr lang="ru-RU" sz="1400" b="1" dirty="0">
                  <a:ea typeface="Cambria" panose="02040503050406030204" pitchFamily="18" charset="0"/>
                </a:rPr>
                <a:t>0 мм</a:t>
              </a:r>
              <a:endParaRPr lang="ru-RU" sz="1200" dirty="0">
                <a:ea typeface="Cambria" panose="02040503050406030204" pitchFamily="18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13C639A-F39D-4B2F-BAED-97509735B730}"/>
                </a:ext>
              </a:extLst>
            </p:cNvPr>
            <p:cNvSpPr/>
            <p:nvPr/>
          </p:nvSpPr>
          <p:spPr>
            <a:xfrm>
              <a:off x="5408970" y="3668363"/>
              <a:ext cx="840644" cy="336203"/>
            </a:xfrm>
            <a:prstGeom prst="rect">
              <a:avLst/>
            </a:prstGeom>
          </p:spPr>
          <p:txBody>
            <a:bodyPr lIns="72000" rIns="72000"/>
            <a:lstStyle/>
            <a:p>
              <a:pPr>
                <a:buClr>
                  <a:srgbClr val="FFCB25"/>
                </a:buClr>
                <a:buSzPct val="130000"/>
              </a:pPr>
              <a:r>
                <a:rPr lang="en-US" sz="1400" b="1" dirty="0">
                  <a:ea typeface="Cambria" panose="02040503050406030204" pitchFamily="18" charset="0"/>
                </a:rPr>
                <a:t>6</a:t>
              </a:r>
              <a:r>
                <a:rPr lang="ru-RU" sz="1400" b="1" dirty="0">
                  <a:ea typeface="Cambria" panose="02040503050406030204" pitchFamily="18" charset="0"/>
                </a:rPr>
                <a:t>0</a:t>
              </a:r>
              <a:r>
                <a:rPr lang="en-US" sz="1200" b="1" dirty="0">
                  <a:ea typeface="Cambria" panose="02040503050406030204" pitchFamily="18" charset="0"/>
                </a:rPr>
                <a:t> </a:t>
              </a:r>
              <a:r>
                <a:rPr lang="ru-RU" sz="1400" b="1" dirty="0">
                  <a:ea typeface="Cambria" panose="02040503050406030204" pitchFamily="18" charset="0"/>
                </a:rPr>
                <a:t>мм</a:t>
              </a:r>
              <a:endParaRPr lang="en-US" sz="1400" b="1" dirty="0">
                <a:ea typeface="Cambria" panose="02040503050406030204" pitchFamily="18" charset="0"/>
              </a:endParaRP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979489-C7AF-4A9B-9115-A1559DE69865}"/>
              </a:ext>
            </a:extLst>
          </p:cNvPr>
          <p:cNvSpPr/>
          <p:nvPr/>
        </p:nvSpPr>
        <p:spPr>
          <a:xfrm>
            <a:off x="416006" y="5462059"/>
            <a:ext cx="1283680" cy="446030"/>
          </a:xfrm>
          <a:prstGeom prst="rect">
            <a:avLst/>
          </a:prstGeom>
        </p:spPr>
        <p:txBody>
          <a:bodyPr lIns="72000" rIns="72000"/>
          <a:lstStyle/>
          <a:p>
            <a:pPr>
              <a:buClr>
                <a:srgbClr val="FFCB25"/>
              </a:buClr>
              <a:buSzPct val="130000"/>
            </a:pPr>
            <a:r>
              <a:rPr lang="en-US" sz="2400" b="1" dirty="0">
                <a:latin typeface="+mj-lt"/>
                <a:ea typeface="Cambria" panose="02040503050406030204" pitchFamily="18" charset="0"/>
              </a:rPr>
              <a:t>IP6</a:t>
            </a:r>
            <a:r>
              <a:rPr lang="ru-RU" sz="2400" b="1" dirty="0">
                <a:latin typeface="+mj-lt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97363B30-71F9-496D-8286-5379B0F9DD22}"/>
              </a:ext>
            </a:extLst>
          </p:cNvPr>
          <p:cNvSpPr txBox="1"/>
          <p:nvPr/>
        </p:nvSpPr>
        <p:spPr>
          <a:xfrm>
            <a:off x="476662" y="5926626"/>
            <a:ext cx="1485934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степень защиты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758DF2D-3E74-4B0C-B7F0-643ECA656B8E}"/>
              </a:ext>
            </a:extLst>
          </p:cNvPr>
          <p:cNvSpPr/>
          <p:nvPr/>
        </p:nvSpPr>
        <p:spPr>
          <a:xfrm>
            <a:off x="2541282" y="5462059"/>
            <a:ext cx="2071786" cy="446030"/>
          </a:xfrm>
          <a:prstGeom prst="rect">
            <a:avLst/>
          </a:prstGeom>
        </p:spPr>
        <p:txBody>
          <a:bodyPr lIns="72000" rIns="72000"/>
          <a:lstStyle/>
          <a:p>
            <a:pPr>
              <a:buClr>
                <a:srgbClr val="FFCB25"/>
              </a:buClr>
              <a:buSzPct val="130000"/>
            </a:pPr>
            <a:r>
              <a:rPr lang="ru-RU" sz="2400" b="1" dirty="0">
                <a:latin typeface="+mj-lt"/>
                <a:ea typeface="Cambria" panose="02040503050406030204" pitchFamily="18" charset="0"/>
              </a:rPr>
              <a:t>0,8 - 2,3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1C2C10D2-3325-44EE-90DE-E8FFBF08C856}"/>
              </a:ext>
            </a:extLst>
          </p:cNvPr>
          <p:cNvSpPr txBox="1"/>
          <p:nvPr/>
        </p:nvSpPr>
        <p:spPr>
          <a:xfrm>
            <a:off x="2601939" y="5926626"/>
            <a:ext cx="1485934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вес, кг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178CB2-3AFE-4794-B26E-0983043CB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90" y="1463787"/>
            <a:ext cx="524694" cy="524694"/>
          </a:xfrm>
          <a:prstGeom prst="rect">
            <a:avLst/>
          </a:prstGeom>
        </p:spPr>
      </p:pic>
      <p:sp>
        <p:nvSpPr>
          <p:cNvPr id="23" name="Text 2">
            <a:extLst>
              <a:ext uri="{FF2B5EF4-FFF2-40B4-BE49-F238E27FC236}">
                <a16:creationId xmlns:a16="http://schemas.microsoft.com/office/drawing/2014/main" id="{E6824701-853B-426E-859D-705581BC2D3C}"/>
              </a:ext>
            </a:extLst>
          </p:cNvPr>
          <p:cNvSpPr txBox="1"/>
          <p:nvPr/>
        </p:nvSpPr>
        <p:spPr>
          <a:xfrm>
            <a:off x="1068549" y="1602527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5D087FAE-AC36-47C5-805E-860935BE26FD}"/>
              </a:ext>
            </a:extLst>
          </p:cNvPr>
          <p:cNvSpPr txBox="1">
            <a:spLocks/>
          </p:cNvSpPr>
          <p:nvPr/>
        </p:nvSpPr>
        <p:spPr>
          <a:xfrm>
            <a:off x="6771775" y="3447549"/>
            <a:ext cx="2799286" cy="992495"/>
          </a:xfrm>
          <a:prstGeom prst="rect">
            <a:avLst/>
          </a:prstGeom>
        </p:spPr>
        <p:txBody>
          <a:bodyPr lIns="72000" rIns="72000"/>
          <a:lstStyle>
            <a:defPPr>
              <a:defRPr lang="ru-RU"/>
            </a:defPPr>
            <a:lvl1pPr marL="180975" lvl="0" indent="-180975">
              <a:lnSpc>
                <a:spcPts val="1400"/>
              </a:lnSpc>
              <a:spcBef>
                <a:spcPts val="600"/>
              </a:spcBef>
              <a:buClr>
                <a:srgbClr val="FFCB25"/>
              </a:buClr>
              <a:buSzPct val="130000"/>
              <a:buFont typeface="Wingdings" panose="05000000000000000000" pitchFamily="2" charset="2"/>
              <a:buBlip>
                <a:blip r:embed="rId5"/>
              </a:buBlip>
              <a:defRPr sz="1200">
                <a:ea typeface="Cambria" panose="02040503050406030204" pitchFamily="18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Минималистичный размер с учетом встроенного драйвера в корпус светильника.</a:t>
            </a:r>
          </a:p>
          <a:p>
            <a:r>
              <a:rPr lang="ru-RU" dirty="0"/>
              <a:t>Различный набор длин</a:t>
            </a:r>
            <a:br>
              <a:rPr lang="ru-RU" dirty="0"/>
            </a:br>
            <a:r>
              <a:rPr lang="ru-RU" dirty="0"/>
              <a:t>312</a:t>
            </a:r>
            <a:r>
              <a:rPr lang="en-US" dirty="0"/>
              <a:t>/ 612/ 912/ 1212/ 1512 </a:t>
            </a:r>
            <a:r>
              <a:rPr lang="ru-RU" dirty="0"/>
              <a:t>мм</a:t>
            </a:r>
          </a:p>
          <a:p>
            <a:r>
              <a:rPr lang="ru-RU" dirty="0"/>
              <a:t>Покраска в любой цвет RAL.</a:t>
            </a:r>
          </a:p>
          <a:p>
            <a:endParaRPr lang="ru-RU" dirty="0"/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CE2EAD1E-75EE-4944-A9C4-9DE87214D760}"/>
              </a:ext>
            </a:extLst>
          </p:cNvPr>
          <p:cNvSpPr txBox="1">
            <a:spLocks/>
          </p:cNvSpPr>
          <p:nvPr/>
        </p:nvSpPr>
        <p:spPr>
          <a:xfrm>
            <a:off x="6838447" y="307943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КОРПУС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155EA7B0-E663-433B-A696-9404367BE5CD}"/>
              </a:ext>
            </a:extLst>
          </p:cNvPr>
          <p:cNvSpPr txBox="1">
            <a:spLocks/>
          </p:cNvSpPr>
          <p:nvPr/>
        </p:nvSpPr>
        <p:spPr>
          <a:xfrm>
            <a:off x="6771774" y="5319392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</a:t>
            </a:r>
            <a:r>
              <a:rPr lang="ru-RU" b="1" dirty="0">
                <a:ea typeface="Cambria" panose="02040503050406030204" pitchFamily="18" charset="0"/>
              </a:rPr>
              <a:t>7</a:t>
            </a:r>
            <a:r>
              <a:rPr lang="en-US" b="1" dirty="0">
                <a:ea typeface="Cambria" panose="02040503050406030204" pitchFamily="18" charset="0"/>
              </a:rPr>
              <a:t>0</a:t>
            </a:r>
            <a:r>
              <a:rPr lang="ru-RU" b="1" dirty="0">
                <a:ea typeface="Cambria" panose="02040503050406030204" pitchFamily="18" charset="0"/>
              </a:rPr>
              <a:t>, С</a:t>
            </a:r>
            <a:r>
              <a:rPr lang="en-US" b="1" dirty="0">
                <a:ea typeface="Cambria" panose="02040503050406030204" pitchFamily="18" charset="0"/>
              </a:rPr>
              <a:t>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B8CF5DB5-0F77-4E83-98F8-17BE1038BF02}"/>
              </a:ext>
            </a:extLst>
          </p:cNvPr>
          <p:cNvSpPr txBox="1">
            <a:spLocks/>
          </p:cNvSpPr>
          <p:nvPr/>
        </p:nvSpPr>
        <p:spPr>
          <a:xfrm>
            <a:off x="6838448" y="4944657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ОПТИКА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3BAF8E4E-AD17-4596-BB7F-C3985B462EA0}"/>
              </a:ext>
            </a:extLst>
          </p:cNvPr>
          <p:cNvSpPr txBox="1">
            <a:spLocks/>
          </p:cNvSpPr>
          <p:nvPr/>
        </p:nvSpPr>
        <p:spPr>
          <a:xfrm>
            <a:off x="6828816" y="2237362"/>
            <a:ext cx="3204531" cy="53425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7</a:t>
            </a:r>
            <a:r>
              <a:rPr lang="ru-RU" b="1" dirty="0">
                <a:ea typeface="Cambria" panose="02040503050406030204" pitchFamily="18" charset="0"/>
              </a:rPr>
              <a:t> - </a:t>
            </a:r>
            <a:r>
              <a:rPr lang="en-US" b="1" dirty="0">
                <a:ea typeface="Cambria" panose="02040503050406030204" pitchFamily="18" charset="0"/>
              </a:rPr>
              <a:t>32</a:t>
            </a:r>
            <a:r>
              <a:rPr lang="ru-RU" b="1" dirty="0">
                <a:ea typeface="Cambria" panose="02040503050406030204" pitchFamily="18" charset="0"/>
              </a:rPr>
              <a:t> 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ea typeface="Cambria" panose="02040503050406030204" pitchFamily="18" charset="0"/>
              </a:rPr>
              <a:t>130 лм/Вт.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22AA9C34-E6CA-463F-B6DD-C4F732F3C47A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ХАРАКТЕРИСТИКИ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1928E38F-21BC-4940-A10C-4B0316A11FC2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Г (</a:t>
            </a:r>
            <a:r>
              <a:rPr lang="ru-RU" dirty="0"/>
              <a:t>10, 18, 23, 35, 50, 15х50, 120 град)</a:t>
            </a:r>
            <a:endParaRPr lang="ru-RU" b="1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67.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07332D5A-FC68-48A1-B6DF-AC5F12710434}"/>
              </a:ext>
            </a:extLst>
          </p:cNvPr>
          <p:cNvSpPr txBox="1">
            <a:spLocks/>
          </p:cNvSpPr>
          <p:nvPr/>
        </p:nvSpPr>
        <p:spPr>
          <a:xfrm>
            <a:off x="9767888" y="3447549"/>
            <a:ext cx="2333321" cy="883074"/>
          </a:xfrm>
          <a:prstGeom prst="rect">
            <a:avLst/>
          </a:prstGeom>
        </p:spPr>
        <p:txBody>
          <a:bodyPr lIns="72000" rIns="72000"/>
          <a:lstStyle>
            <a:defPPr>
              <a:defRPr lang="ru-RU"/>
            </a:defPPr>
            <a:lvl1pPr marL="180975" lvl="0" indent="-180975">
              <a:lnSpc>
                <a:spcPts val="1400"/>
              </a:lnSpc>
              <a:spcBef>
                <a:spcPts val="600"/>
              </a:spcBef>
              <a:buClr>
                <a:srgbClr val="FFCB25"/>
              </a:buClr>
              <a:buSzPct val="130000"/>
              <a:buFont typeface="Wingdings" panose="05000000000000000000" pitchFamily="2" charset="2"/>
              <a:buBlip>
                <a:blip r:embed="rId5"/>
              </a:buBlip>
              <a:defRPr sz="1200">
                <a:ea typeface="Cambria" panose="02040503050406030204" pitchFamily="18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Антибликовый козырёк, отдельный артикул.</a:t>
            </a:r>
          </a:p>
          <a:p>
            <a:r>
              <a:rPr lang="ru-RU" dirty="0"/>
              <a:t>Крепление на поворотные кронштейны.</a:t>
            </a:r>
          </a:p>
          <a:p>
            <a:r>
              <a:rPr lang="ru-RU" dirty="0"/>
              <a:t>Доступна магистральная проводка по запросу.</a:t>
            </a:r>
          </a:p>
          <a:p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68E68FD-8B6E-4A8E-A91B-E5EA2760FE46}"/>
              </a:ext>
            </a:extLst>
          </p:cNvPr>
          <p:cNvSpPr/>
          <p:nvPr/>
        </p:nvSpPr>
        <p:spPr>
          <a:xfrm>
            <a:off x="399354" y="4256337"/>
            <a:ext cx="4081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Cambria" panose="02040503050406030204" pitchFamily="18" charset="0"/>
              </a:rPr>
              <a:t>кастомизация под проект</a:t>
            </a:r>
          </a:p>
        </p:txBody>
      </p:sp>
    </p:spTree>
    <p:extLst>
      <p:ext uri="{BB962C8B-B14F-4D97-AF65-F5344CB8AC3E}">
        <p14:creationId xmlns:p14="http://schemas.microsoft.com/office/powerpoint/2010/main" val="2040038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FLT </a:t>
            </a:r>
            <a:r>
              <a:rPr lang="ru-RU" sz="2800" dirty="0"/>
              <a:t>2.0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РЕЕЧНЫХ ПОТОЛКОВ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A8FE95D1-E2F2-43A6-9EC5-14803EF92029}"/>
              </a:ext>
            </a:extLst>
          </p:cNvPr>
          <p:cNvSpPr txBox="1">
            <a:spLocks/>
          </p:cNvSpPr>
          <p:nvPr/>
        </p:nvSpPr>
        <p:spPr>
          <a:xfrm>
            <a:off x="6771775" y="3301629"/>
            <a:ext cx="3261574" cy="99249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Ширина профиля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см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серии: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RAL9003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и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RAL9005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725406A5-0954-477E-91DA-49CC642F4954}"/>
              </a:ext>
            </a:extLst>
          </p:cNvPr>
          <p:cNvSpPr txBox="1">
            <a:spLocks/>
          </p:cNvSpPr>
          <p:nvPr/>
        </p:nvSpPr>
        <p:spPr>
          <a:xfrm>
            <a:off x="6838447" y="293351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DD5CB92-55B7-479D-A3F7-10EAEDE06FB1}"/>
              </a:ext>
            </a:extLst>
          </p:cNvPr>
          <p:cNvSpPr txBox="1">
            <a:spLocks/>
          </p:cNvSpPr>
          <p:nvPr/>
        </p:nvSpPr>
        <p:spPr>
          <a:xfrm>
            <a:off x="6771774" y="4850553"/>
            <a:ext cx="4555356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AC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165В до 265В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B57A218-69E1-403E-A1EE-F7BB1D7D7B83}"/>
              </a:ext>
            </a:extLst>
          </p:cNvPr>
          <p:cNvSpPr txBox="1">
            <a:spLocks/>
          </p:cNvSpPr>
          <p:nvPr/>
        </p:nvSpPr>
        <p:spPr>
          <a:xfrm>
            <a:off x="6838447" y="4485546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6554BE60-2BCC-498A-87BD-925AFC3EBC78}"/>
              </a:ext>
            </a:extLst>
          </p:cNvPr>
          <p:cNvSpPr txBox="1">
            <a:spLocks/>
          </p:cNvSpPr>
          <p:nvPr/>
        </p:nvSpPr>
        <p:spPr>
          <a:xfrm>
            <a:off x="6771774" y="558204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4000К.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B8F2361E-0B4B-4209-ACF9-AF72DE4CF206}"/>
              </a:ext>
            </a:extLst>
          </p:cNvPr>
          <p:cNvSpPr txBox="1">
            <a:spLocks/>
          </p:cNvSpPr>
          <p:nvPr/>
        </p:nvSpPr>
        <p:spPr>
          <a:xfrm>
            <a:off x="6838448" y="520730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48B9A98A-68A9-4BE1-91BB-81AF4EDDD297}"/>
              </a:ext>
            </a:extLst>
          </p:cNvPr>
          <p:cNvSpPr txBox="1">
            <a:spLocks/>
          </p:cNvSpPr>
          <p:nvPr/>
        </p:nvSpPr>
        <p:spPr>
          <a:xfrm>
            <a:off x="6771774" y="2264173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1 - 44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120 лм/Вт.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B334F05-462E-456A-AE73-B0ED067564CE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36DC5CF-E98D-42C8-B204-2948DFBAC4A0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40.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B82AE50E-CD5F-49F4-B73D-3A0961F35C2E}"/>
              </a:ext>
            </a:extLst>
          </p:cNvPr>
          <p:cNvSpPr txBox="1">
            <a:spLocks/>
          </p:cNvSpPr>
          <p:nvPr/>
        </p:nvSpPr>
        <p:spPr>
          <a:xfrm>
            <a:off x="9868541" y="3301629"/>
            <a:ext cx="2193757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0,7 до 2,9.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Крепление подвесное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Реечное крепление шириной до 170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доступно по ТЗ.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81B8622-835F-4E26-8A24-30155BFE89D9}"/>
              </a:ext>
            </a:extLst>
          </p:cNvPr>
          <p:cNvSpPr txBox="1">
            <a:spLocks/>
          </p:cNvSpPr>
          <p:nvPr/>
        </p:nvSpPr>
        <p:spPr>
          <a:xfrm>
            <a:off x="383581" y="1611032"/>
            <a:ext cx="10237310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32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7DC18D-55D9-40A5-8B8D-94EFE47C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52" y="5503804"/>
            <a:ext cx="554889" cy="554889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9096773E-D13E-447B-BC62-ADE13C0DC284}"/>
              </a:ext>
            </a:extLst>
          </p:cNvPr>
          <p:cNvSpPr txBox="1"/>
          <p:nvPr/>
        </p:nvSpPr>
        <p:spPr>
          <a:xfrm>
            <a:off x="5257802" y="565820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07C192-C16A-455C-B562-FAB87A8DC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36" y="1236551"/>
            <a:ext cx="5602206" cy="396927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9A1BEAA-07C9-49A9-9845-5EF8A19D6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8"/>
          <a:stretch/>
        </p:blipFill>
        <p:spPr>
          <a:xfrm>
            <a:off x="57083" y="1216455"/>
            <a:ext cx="4185397" cy="31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3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FDBB </a:t>
            </a:r>
            <a:r>
              <a:rPr lang="ru-RU" sz="2800" dirty="0">
                <a:solidFill>
                  <a:schemeClr val="bg1"/>
                </a:solidFill>
              </a:rPr>
              <a:t>УДАРОПРОЧНЫЙ СВЕТИЛЬНИК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CA6784-B8B0-491D-9F40-21EB31D4C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53" y="1453510"/>
            <a:ext cx="3982532" cy="455747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9E1BEFE1-B3D4-4D77-A258-81DE67F3309E}"/>
              </a:ext>
            </a:extLst>
          </p:cNvPr>
          <p:cNvSpPr txBox="1">
            <a:spLocks/>
          </p:cNvSpPr>
          <p:nvPr/>
        </p:nvSpPr>
        <p:spPr>
          <a:xfrm>
            <a:off x="6771775" y="3590221"/>
            <a:ext cx="2557051" cy="99249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алюминиевый корпус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Управляемое исполнение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 ТЗ (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DALI)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/>
              <a:t>Вандалоустойчив. 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A0094E8A-629D-40EB-88B7-F6DEB5BDBE49}"/>
              </a:ext>
            </a:extLst>
          </p:cNvPr>
          <p:cNvSpPr txBox="1">
            <a:spLocks/>
          </p:cNvSpPr>
          <p:nvPr/>
        </p:nvSpPr>
        <p:spPr>
          <a:xfrm>
            <a:off x="6838447" y="3222109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BC6A52F4-ECEA-4433-8878-2295B1900AC0}"/>
              </a:ext>
            </a:extLst>
          </p:cNvPr>
          <p:cNvSpPr txBox="1">
            <a:spLocks/>
          </p:cNvSpPr>
          <p:nvPr/>
        </p:nvSpPr>
        <p:spPr>
          <a:xfrm>
            <a:off x="6771774" y="5014521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опалового поликарбоната 3 мм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9332279E-BE02-486D-8961-56C0CC819ED5}"/>
              </a:ext>
            </a:extLst>
          </p:cNvPr>
          <p:cNvSpPr txBox="1">
            <a:spLocks/>
          </p:cNvSpPr>
          <p:nvPr/>
        </p:nvSpPr>
        <p:spPr>
          <a:xfrm>
            <a:off x="6838448" y="4639786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0F1F8A26-2C64-4BD5-8EC2-00855777A631}"/>
              </a:ext>
            </a:extLst>
          </p:cNvPr>
          <p:cNvSpPr txBox="1">
            <a:spLocks/>
          </p:cNvSpPr>
          <p:nvPr/>
        </p:nvSpPr>
        <p:spPr>
          <a:xfrm>
            <a:off x="6771774" y="2264173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1</a:t>
            </a:r>
            <a:r>
              <a:rPr lang="ru-RU" b="1" dirty="0">
                <a:ea typeface="Cambria" panose="02040503050406030204" pitchFamily="18" charset="0"/>
              </a:rPr>
              <a:t>7 Вт.</a:t>
            </a:r>
            <a:endParaRPr lang="ru-RU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b="1" dirty="0">
                <a:ea typeface="Cambria" panose="02040503050406030204" pitchFamily="18" charset="0"/>
              </a:rPr>
              <a:t>до 115 лм/Вт.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C109D4A7-2001-4BDA-B933-CA635A25106F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A15D51A8-6C5A-411B-ADB0-EE37FDAEDD87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С110.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20,</a:t>
            </a:r>
            <a:r>
              <a:rPr lang="en-US" b="1" dirty="0">
                <a:ea typeface="Cambria" panose="02040503050406030204" pitchFamily="18" charset="0"/>
              </a:rPr>
              <a:t> IP</a:t>
            </a:r>
            <a:r>
              <a:rPr lang="ru-RU" b="1" dirty="0">
                <a:ea typeface="Cambria" panose="02040503050406030204" pitchFamily="18" charset="0"/>
              </a:rPr>
              <a:t>65.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5BEB7B29-0021-49D7-A994-85F438F6AF94}"/>
              </a:ext>
            </a:extLst>
          </p:cNvPr>
          <p:cNvSpPr txBox="1">
            <a:spLocks/>
          </p:cNvSpPr>
          <p:nvPr/>
        </p:nvSpPr>
        <p:spPr>
          <a:xfrm>
            <a:off x="9868541" y="3590221"/>
            <a:ext cx="2193757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Вес, кг: </a:t>
            </a:r>
            <a:r>
              <a:rPr lang="ru-RU" b="1" dirty="0">
                <a:ea typeface="Cambria" panose="02040503050406030204" pitchFamily="18" charset="0"/>
              </a:rPr>
              <a:t>от 1,2.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Крепление накладное.</a:t>
            </a:r>
            <a:endParaRPr lang="ru-RU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rgbClr val="FF0000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353A72-8C05-4E85-A490-4BF5ADC63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52" y="5503804"/>
            <a:ext cx="554889" cy="554889"/>
          </a:xfrm>
          <a:prstGeom prst="rect">
            <a:avLst/>
          </a:prstGeom>
        </p:spPr>
      </p:pic>
      <p:sp>
        <p:nvSpPr>
          <p:cNvPr id="17" name="Text 2">
            <a:extLst>
              <a:ext uri="{FF2B5EF4-FFF2-40B4-BE49-F238E27FC236}">
                <a16:creationId xmlns:a16="http://schemas.microsoft.com/office/drawing/2014/main" id="{6DD54480-75D1-4C0D-BD6F-662E2AE9D574}"/>
              </a:ext>
            </a:extLst>
          </p:cNvPr>
          <p:cNvSpPr txBox="1"/>
          <p:nvPr/>
        </p:nvSpPr>
        <p:spPr>
          <a:xfrm>
            <a:off x="5257802" y="565820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85582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ДВО </a:t>
            </a:r>
            <a:r>
              <a:rPr lang="ru-RU" sz="2800" dirty="0">
                <a:solidFill>
                  <a:schemeClr val="bg1"/>
                </a:solidFill>
              </a:rPr>
              <a:t>ЛИНЗОВАННЫЙ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ДАУНЛАЙТ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CD48B-A61C-47B0-B4CF-A8B90C963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9903" y="2259993"/>
            <a:ext cx="1984231" cy="2193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C2CFA-98CE-4E7B-8DB7-0E85354B4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745" y="1117014"/>
            <a:ext cx="2815451" cy="2815451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9105B31D-D2D0-4212-B582-0A4C349737C5}"/>
              </a:ext>
            </a:extLst>
          </p:cNvPr>
          <p:cNvSpPr txBox="1">
            <a:spLocks/>
          </p:cNvSpPr>
          <p:nvPr/>
        </p:nvSpPr>
        <p:spPr>
          <a:xfrm>
            <a:off x="6771775" y="3512396"/>
            <a:ext cx="2595961" cy="117100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алюминиевый корпус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 полимерным покрытием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Окраска по RAL по ТЗ.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Круглый и квадратный формы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Опции: управление, БАП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C4F3FD65-BE43-41FC-BD4A-792EAF761055}"/>
              </a:ext>
            </a:extLst>
          </p:cNvPr>
          <p:cNvSpPr txBox="1">
            <a:spLocks/>
          </p:cNvSpPr>
          <p:nvPr/>
        </p:nvSpPr>
        <p:spPr>
          <a:xfrm>
            <a:off x="6838447" y="3144284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84EDE09F-9F51-4AC0-B680-14262F4222E5}"/>
              </a:ext>
            </a:extLst>
          </p:cNvPr>
          <p:cNvSpPr txBox="1">
            <a:spLocks/>
          </p:cNvSpPr>
          <p:nvPr/>
        </p:nvSpPr>
        <p:spPr>
          <a:xfrm>
            <a:off x="6771774" y="517802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опалового ПММА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DBB7D55B-6845-4CCF-BDA4-0981B9F616A9}"/>
              </a:ext>
            </a:extLst>
          </p:cNvPr>
          <p:cNvSpPr txBox="1">
            <a:spLocks/>
          </p:cNvSpPr>
          <p:nvPr/>
        </p:nvSpPr>
        <p:spPr>
          <a:xfrm>
            <a:off x="6838448" y="480328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0B86B31-FE89-45E8-A2A1-96B818129FF4}"/>
              </a:ext>
            </a:extLst>
          </p:cNvPr>
          <p:cNvSpPr txBox="1">
            <a:spLocks/>
          </p:cNvSpPr>
          <p:nvPr/>
        </p:nvSpPr>
        <p:spPr>
          <a:xfrm>
            <a:off x="6771773" y="2264172"/>
            <a:ext cx="2193757" cy="6832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ru-RU" b="1" dirty="0">
                <a:ea typeface="Cambria" panose="02040503050406030204" pitchFamily="18" charset="0"/>
              </a:rPr>
              <a:t>18 - 56 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ea typeface="Cambria" panose="02040503050406030204" pitchFamily="18" charset="0"/>
              </a:rPr>
              <a:t>120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319405-9A1E-4F81-8465-8BC85D60D1B3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DB229D5C-1712-430F-B540-68DD1B56DB7C}"/>
              </a:ext>
            </a:extLst>
          </p:cNvPr>
          <p:cNvSpPr txBox="1">
            <a:spLocks/>
          </p:cNvSpPr>
          <p:nvPr/>
        </p:nvSpPr>
        <p:spPr>
          <a:xfrm>
            <a:off x="9707880" y="231254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К15, К40,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20,</a:t>
            </a:r>
            <a:r>
              <a:rPr lang="en-US" b="1" dirty="0">
                <a:ea typeface="Cambria" panose="02040503050406030204" pitchFamily="18" charset="0"/>
              </a:rPr>
              <a:t> IP</a:t>
            </a:r>
            <a:r>
              <a:rPr lang="ru-RU" b="1" dirty="0">
                <a:ea typeface="Cambria" panose="02040503050406030204" pitchFamily="18" charset="0"/>
              </a:rPr>
              <a:t>65.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F8868B06-EE51-4AF5-8C60-5C3A9DA55170}"/>
              </a:ext>
            </a:extLst>
          </p:cNvPr>
          <p:cNvSpPr txBox="1">
            <a:spLocks/>
          </p:cNvSpPr>
          <p:nvPr/>
        </p:nvSpPr>
        <p:spPr>
          <a:xfrm>
            <a:off x="9731940" y="3524049"/>
            <a:ext cx="2323458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встраиваемое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Установка в отверстия диаметром 13 -200 мм.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Металлические фиксаторы</a:t>
            </a:r>
            <a:endParaRPr lang="ru-RU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6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6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57C48B-0F33-46D2-8025-31187605F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2" y="5503011"/>
            <a:ext cx="554889" cy="554889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9B210310-A309-4B83-AE45-CF8F47A3B23E}"/>
              </a:ext>
            </a:extLst>
          </p:cNvPr>
          <p:cNvSpPr txBox="1"/>
          <p:nvPr/>
        </p:nvSpPr>
        <p:spPr>
          <a:xfrm>
            <a:off x="1165522" y="5657413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F608E5-C9C7-43C1-9E09-00702C63AAC5}"/>
              </a:ext>
            </a:extLst>
          </p:cNvPr>
          <p:cNvSpPr/>
          <p:nvPr/>
        </p:nvSpPr>
        <p:spPr>
          <a:xfrm>
            <a:off x="684018" y="3459783"/>
            <a:ext cx="21937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Круглая модель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в диаметре: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150, 200, 220, 230 мм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229C77B-EBBB-4885-B08C-D554A1307F33}"/>
              </a:ext>
            </a:extLst>
          </p:cNvPr>
          <p:cNvSpPr/>
          <p:nvPr/>
        </p:nvSpPr>
        <p:spPr>
          <a:xfrm>
            <a:off x="3070610" y="4299239"/>
            <a:ext cx="3365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Квадратная модель размером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235 × 235 мм для потолков «</a:t>
            </a:r>
            <a:r>
              <a:rPr lang="ru-RU" sz="1400" dirty="0" err="1">
                <a:solidFill>
                  <a:schemeClr val="accent1"/>
                </a:solidFill>
                <a:ea typeface="Cambria" panose="02040503050406030204" pitchFamily="18" charset="0"/>
              </a:rPr>
              <a:t>грильято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» с ячейками 20×20 мм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59EAA4B-FE79-4D5A-9622-84D297AB42DB}"/>
              </a:ext>
            </a:extLst>
          </p:cNvPr>
          <p:cNvGrpSpPr/>
          <p:nvPr/>
        </p:nvGrpSpPr>
        <p:grpSpPr>
          <a:xfrm>
            <a:off x="2401346" y="5503902"/>
            <a:ext cx="1574355" cy="553998"/>
            <a:chOff x="359673" y="2420303"/>
            <a:chExt cx="1574355" cy="553998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761BA60-ED53-4339-995E-77B7690A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7" name="Text 2">
              <a:extLst>
                <a:ext uri="{FF2B5EF4-FFF2-40B4-BE49-F238E27FC236}">
                  <a16:creationId xmlns:a16="http://schemas.microsoft.com/office/drawing/2014/main" id="{3982EDF3-402A-4F96-B9F3-0338FD8473D0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284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CE2672-B202-4606-8305-5FD3EA2C6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296" y="0"/>
            <a:ext cx="4575228" cy="68614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953904-62F7-48E7-8A8D-BED6A7E80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9504" y="1787857"/>
            <a:ext cx="6352496" cy="50701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ТОРГОВЫХ ПЛОЩАДЕЙ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видов объектов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объектом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37939-8B3E-4C3E-9C06-9E8308B6E7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3" y="1265449"/>
            <a:ext cx="2056708" cy="11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128BBE-434B-49BC-8542-D8A2956CA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4857" y="2395443"/>
            <a:ext cx="3202089" cy="250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048" y="4995895"/>
            <a:ext cx="3346306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82" y="5003980"/>
            <a:ext cx="3332782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329" y="3150585"/>
            <a:ext cx="3351026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3382" y="1247644"/>
            <a:ext cx="3349394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647" y="1245969"/>
            <a:ext cx="3349394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8325" y="1568450"/>
            <a:ext cx="6143625" cy="848511"/>
          </a:xfrm>
        </p:spPr>
        <p:txBody>
          <a:bodyPr/>
          <a:lstStyle/>
          <a:p>
            <a:pPr marL="0" indent="0" algn="ctr">
              <a:buNone/>
            </a:pPr>
            <a:r>
              <a:rPr lang="ru-RU" sz="1900" b="0" dirty="0"/>
              <a:t>МАГИСТРАЛЬНЫЕ</a:t>
            </a:r>
            <a:br>
              <a:rPr lang="ru-RU" sz="1900" b="0" dirty="0"/>
            </a:br>
            <a:r>
              <a:rPr lang="ru-RU" sz="1900" b="0" dirty="0"/>
              <a:t> И ТРАНЗИТНЫЕ СВЕТИЛЬНИКИ</a:t>
            </a:r>
            <a:endParaRPr lang="en-US" sz="1900" b="0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РЕАЛИЗОВАННЫЕ ПРОЕКТЫ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E84D2F9-F257-4C13-B190-D4002AAB0702}"/>
              </a:ext>
            </a:extLst>
          </p:cNvPr>
          <p:cNvSpPr/>
          <p:nvPr/>
        </p:nvSpPr>
        <p:spPr>
          <a:xfrm>
            <a:off x="3941050" y="6300189"/>
            <a:ext cx="2143804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B58527EB-A2C5-4E6A-A700-3EE436B37BB0}"/>
              </a:ext>
            </a:extLst>
          </p:cNvPr>
          <p:cNvSpPr/>
          <p:nvPr/>
        </p:nvSpPr>
        <p:spPr>
          <a:xfrm>
            <a:off x="313382" y="6308016"/>
            <a:ext cx="2142669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5475900-C4DB-4AD7-B5A6-8E46D5793297}"/>
              </a:ext>
            </a:extLst>
          </p:cNvPr>
          <p:cNvSpPr/>
          <p:nvPr/>
        </p:nvSpPr>
        <p:spPr>
          <a:xfrm>
            <a:off x="3933026" y="4456495"/>
            <a:ext cx="2152360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E70EE8-03FA-4587-88F4-CDE0D7FF9531}"/>
              </a:ext>
            </a:extLst>
          </p:cNvPr>
          <p:cNvSpPr txBox="1"/>
          <p:nvPr/>
        </p:nvSpPr>
        <p:spPr>
          <a:xfrm>
            <a:off x="3920041" y="6377373"/>
            <a:ext cx="212449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ДСО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0736A0-C06F-4ADC-981D-DE1A108F220C}"/>
              </a:ext>
            </a:extLst>
          </p:cNvPr>
          <p:cNvSpPr txBox="1"/>
          <p:nvPr/>
        </p:nvSpPr>
        <p:spPr>
          <a:xfrm>
            <a:off x="313484" y="6377373"/>
            <a:ext cx="21393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FLT</a:t>
            </a:r>
            <a:endParaRPr lang="ru-RU" sz="1400" b="1" dirty="0">
              <a:latin typeface="Wix Madefor Display" panose="020B0503020203020203" pitchFamily="34" charset="-52"/>
              <a:cs typeface="Wix Madefor Display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EBE698-F64D-40C9-83FD-453568AF72F8}"/>
              </a:ext>
            </a:extLst>
          </p:cNvPr>
          <p:cNvSpPr txBox="1"/>
          <p:nvPr/>
        </p:nvSpPr>
        <p:spPr>
          <a:xfrm>
            <a:off x="3950803" y="4522176"/>
            <a:ext cx="20937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L-TRADE II</a:t>
            </a:r>
            <a:endParaRPr lang="ru-RU" sz="1400" b="1" dirty="0">
              <a:latin typeface="Wix Madefor Display" panose="020B0503020203020203" pitchFamily="34" charset="-52"/>
              <a:cs typeface="Wix Madefor Display" panose="020B0503020203020203" pitchFamily="34" charset="-52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8A667A-7268-4751-A8E0-608386C9B601}"/>
              </a:ext>
            </a:extLst>
          </p:cNvPr>
          <p:cNvSpPr/>
          <p:nvPr/>
        </p:nvSpPr>
        <p:spPr>
          <a:xfrm>
            <a:off x="6080551" y="6304265"/>
            <a:ext cx="1206803" cy="37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696D99-D817-4CC9-AF76-A743A06DC530}"/>
              </a:ext>
            </a:extLst>
          </p:cNvPr>
          <p:cNvSpPr/>
          <p:nvPr/>
        </p:nvSpPr>
        <p:spPr>
          <a:xfrm>
            <a:off x="2454071" y="6298764"/>
            <a:ext cx="1208706" cy="379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D9C1FE5-7A60-479F-AC95-A5B001883B38}"/>
              </a:ext>
            </a:extLst>
          </p:cNvPr>
          <p:cNvSpPr/>
          <p:nvPr/>
        </p:nvSpPr>
        <p:spPr>
          <a:xfrm>
            <a:off x="6080551" y="4453841"/>
            <a:ext cx="1206804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6" name="Равнобедренный треугольник 85">
            <a:extLst>
              <a:ext uri="{FF2B5EF4-FFF2-40B4-BE49-F238E27FC236}">
                <a16:creationId xmlns:a16="http://schemas.microsoft.com/office/drawing/2014/main" id="{51487032-9888-47B0-9B48-FE494DECBBA6}"/>
              </a:ext>
            </a:extLst>
          </p:cNvPr>
          <p:cNvSpPr/>
          <p:nvPr/>
        </p:nvSpPr>
        <p:spPr>
          <a:xfrm rot="5400000">
            <a:off x="2314593" y="6438402"/>
            <a:ext cx="379626" cy="11272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id="{1A33F011-57AA-437A-8BCC-77583DCADB4F}"/>
              </a:ext>
            </a:extLst>
          </p:cNvPr>
          <p:cNvSpPr/>
          <p:nvPr/>
        </p:nvSpPr>
        <p:spPr>
          <a:xfrm rot="5400000">
            <a:off x="5959541" y="4575630"/>
            <a:ext cx="379373" cy="13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Равнобедренный треугольник 87">
            <a:extLst>
              <a:ext uri="{FF2B5EF4-FFF2-40B4-BE49-F238E27FC236}">
                <a16:creationId xmlns:a16="http://schemas.microsoft.com/office/drawing/2014/main" id="{9440A4B5-710C-4BFD-AD4F-D2C7542636EC}"/>
              </a:ext>
            </a:extLst>
          </p:cNvPr>
          <p:cNvSpPr/>
          <p:nvPr/>
        </p:nvSpPr>
        <p:spPr>
          <a:xfrm rot="5400000">
            <a:off x="5951742" y="6424838"/>
            <a:ext cx="371026" cy="11887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D31B942-9CB1-49AA-837F-0D34C1626D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67" y="4544869"/>
            <a:ext cx="835016" cy="1555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671BC3-1D9B-4E3A-A347-0AA972DB5E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459" y="6411512"/>
            <a:ext cx="918998" cy="14552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CFA9165-7F7A-420B-BAB0-BEEB1A3A28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324" y="6411511"/>
            <a:ext cx="918998" cy="145529"/>
          </a:xfrm>
          <a:prstGeom prst="rect">
            <a:avLst/>
          </a:prstGeom>
        </p:spPr>
      </p:pic>
      <p:graphicFrame>
        <p:nvGraphicFramePr>
          <p:cNvPr id="43" name="Объект 42">
            <a:extLst>
              <a:ext uri="{FF2B5EF4-FFF2-40B4-BE49-F238E27FC236}">
                <a16:creationId xmlns:a16="http://schemas.microsoft.com/office/drawing/2014/main" id="{8BA6CC34-CC69-4E30-A25A-D543709C3E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85207" y="5594087"/>
          <a:ext cx="428849" cy="429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43" name="Объект 42">
                        <a:extLst>
                          <a:ext uri="{FF2B5EF4-FFF2-40B4-BE49-F238E27FC236}">
                            <a16:creationId xmlns:a16="http://schemas.microsoft.com/office/drawing/2014/main" id="{8BA6CC34-CC69-4E30-A25A-D543709C3E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85207" y="5594087"/>
                        <a:ext cx="428849" cy="429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2">
            <a:extLst>
              <a:ext uri="{FF2B5EF4-FFF2-40B4-BE49-F238E27FC236}">
                <a16:creationId xmlns:a16="http://schemas.microsoft.com/office/drawing/2014/main" id="{42007736-2CC3-4931-85F8-2A7A7F5DEF90}"/>
              </a:ext>
            </a:extLst>
          </p:cNvPr>
          <p:cNvSpPr txBox="1"/>
          <p:nvPr/>
        </p:nvSpPr>
        <p:spPr>
          <a:xfrm>
            <a:off x="8285502" y="6243871"/>
            <a:ext cx="2439207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до 40 метров</a:t>
            </a:r>
            <a:endParaRPr sz="20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непрерывные конструкции</a:t>
            </a:r>
            <a:endParaRPr sz="1100" dirty="0"/>
          </a:p>
        </p:txBody>
      </p:sp>
      <p:sp>
        <p:nvSpPr>
          <p:cNvPr id="47" name="Text 2">
            <a:extLst>
              <a:ext uri="{FF2B5EF4-FFF2-40B4-BE49-F238E27FC236}">
                <a16:creationId xmlns:a16="http://schemas.microsoft.com/office/drawing/2014/main" id="{78C64A9B-4201-49A3-BE08-40F52E00C220}"/>
              </a:ext>
            </a:extLst>
          </p:cNvPr>
          <p:cNvSpPr txBox="1"/>
          <p:nvPr/>
        </p:nvSpPr>
        <p:spPr>
          <a:xfrm>
            <a:off x="8285502" y="5594087"/>
            <a:ext cx="2894844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от 15 до </a:t>
            </a:r>
            <a:r>
              <a:rPr lang="en-US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100</a:t>
            </a: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Вт</a:t>
            </a:r>
            <a:b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100" dirty="0"/>
              <a:t>мощность</a:t>
            </a:r>
            <a:endParaRPr sz="1100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85775EE-BCC4-4E82-A46D-14D0EB9A4D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099" y="6254826"/>
            <a:ext cx="420518" cy="423565"/>
          </a:xfrm>
          <a:prstGeom prst="rect">
            <a:avLst/>
          </a:prstGeom>
        </p:spPr>
      </p:pic>
      <p:sp>
        <p:nvSpPr>
          <p:cNvPr id="52" name="Текст 19">
            <a:extLst>
              <a:ext uri="{FF2B5EF4-FFF2-40B4-BE49-F238E27FC236}">
                <a16:creationId xmlns:a16="http://schemas.microsoft.com/office/drawing/2014/main" id="{F0D7BED2-557E-4EE2-88ED-F89B48A22AE0}"/>
              </a:ext>
            </a:extLst>
          </p:cNvPr>
          <p:cNvSpPr txBox="1">
            <a:spLocks/>
          </p:cNvSpPr>
          <p:nvPr/>
        </p:nvSpPr>
        <p:spPr>
          <a:xfrm>
            <a:off x="8278892" y="1630196"/>
            <a:ext cx="3599726" cy="706055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200" b="1" kern="1200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0" dirty="0"/>
              <a:t>Серийные и </a:t>
            </a:r>
            <a:r>
              <a:rPr lang="ru-RU" sz="1600" b="0" dirty="0" err="1"/>
              <a:t>кастомизированные</a:t>
            </a:r>
            <a:r>
              <a:rPr lang="ru-RU" sz="1600" b="0" dirty="0"/>
              <a:t> решения 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4C902C-7A83-4125-9439-BC74A47D7C5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3" y="3125812"/>
            <a:ext cx="3365631" cy="1675320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56ABB39-0D15-4EBF-B50C-73A58F0B68A0}"/>
              </a:ext>
            </a:extLst>
          </p:cNvPr>
          <p:cNvSpPr/>
          <p:nvPr/>
        </p:nvSpPr>
        <p:spPr>
          <a:xfrm>
            <a:off x="313382" y="4438225"/>
            <a:ext cx="2140691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F82AF3-0423-43B5-9E60-43506E406344}"/>
              </a:ext>
            </a:extLst>
          </p:cNvPr>
          <p:cNvSpPr txBox="1"/>
          <p:nvPr/>
        </p:nvSpPr>
        <p:spPr>
          <a:xfrm>
            <a:off x="315054" y="4513024"/>
            <a:ext cx="210201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L-FUSION MG</a:t>
            </a:r>
            <a:endParaRPr lang="ru-RU" sz="1400" b="1" dirty="0">
              <a:latin typeface="Wix Madefor Display" panose="020B0503020203020203" pitchFamily="34" charset="-52"/>
              <a:cs typeface="Wix Madefor Display" panose="020B0503020203020203" pitchFamily="34" charset="-52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914C886-32AE-4689-A723-18C55B537247}"/>
              </a:ext>
            </a:extLst>
          </p:cNvPr>
          <p:cNvSpPr/>
          <p:nvPr/>
        </p:nvSpPr>
        <p:spPr>
          <a:xfrm>
            <a:off x="2454070" y="4437110"/>
            <a:ext cx="1223247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B4523C2B-05B6-4C28-95FC-0A339D8DFDE2}"/>
              </a:ext>
            </a:extLst>
          </p:cNvPr>
          <p:cNvSpPr/>
          <p:nvPr/>
        </p:nvSpPr>
        <p:spPr>
          <a:xfrm rot="5400000">
            <a:off x="2334316" y="4552111"/>
            <a:ext cx="382782" cy="1432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94C7E58-DB5D-4E56-BADA-71A61C8DC4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619" y="4544869"/>
            <a:ext cx="835461" cy="15567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A8BA794-0582-41DB-A1C2-01640379612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421" y="6240443"/>
            <a:ext cx="420518" cy="420518"/>
          </a:xfrm>
          <a:prstGeom prst="rect">
            <a:avLst/>
          </a:prstGeom>
        </p:spPr>
      </p:pic>
      <p:sp>
        <p:nvSpPr>
          <p:cNvPr id="57" name="Text 2">
            <a:extLst>
              <a:ext uri="{FF2B5EF4-FFF2-40B4-BE49-F238E27FC236}">
                <a16:creationId xmlns:a16="http://schemas.microsoft.com/office/drawing/2014/main" id="{1CB4318B-471D-4CB0-860E-F1A440AAA585}"/>
              </a:ext>
            </a:extLst>
          </p:cNvPr>
          <p:cNvSpPr txBox="1"/>
          <p:nvPr/>
        </p:nvSpPr>
        <p:spPr>
          <a:xfrm>
            <a:off x="11194214" y="6240443"/>
            <a:ext cx="1155363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 лет</a:t>
            </a:r>
            <a:endParaRPr sz="20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гарантия</a:t>
            </a:r>
            <a:endParaRPr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334D4-DA70-4746-B65B-910BD82E5DAA}"/>
              </a:ext>
            </a:extLst>
          </p:cNvPr>
          <p:cNvSpPr txBox="1"/>
          <p:nvPr/>
        </p:nvSpPr>
        <p:spPr>
          <a:xfrm>
            <a:off x="7594720" y="4419544"/>
            <a:ext cx="3751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LEDEL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L-FUSION MG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162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E5CEA50-F638-466C-AB03-D1A2EEE63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0049" y="1255526"/>
            <a:ext cx="3346377" cy="1675320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C488AD0-0A15-4371-88E7-6C8B425C10C9}"/>
              </a:ext>
            </a:extLst>
          </p:cNvPr>
          <p:cNvSpPr/>
          <p:nvPr/>
        </p:nvSpPr>
        <p:spPr>
          <a:xfrm>
            <a:off x="8077200" y="1568449"/>
            <a:ext cx="4114799" cy="8581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82" y="1247644"/>
            <a:ext cx="3346378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051" y="4995895"/>
            <a:ext cx="3363820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82" y="5003980"/>
            <a:ext cx="3356870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34" y="3112127"/>
            <a:ext cx="3346377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790" y="1254387"/>
            <a:ext cx="3346377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746" y="3123936"/>
            <a:ext cx="3363820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1837" y="1522342"/>
            <a:ext cx="5712311" cy="90421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0" dirty="0"/>
              <a:t>LEDEL </a:t>
            </a:r>
            <a:r>
              <a:rPr lang="ru-RU" sz="2400" b="0" dirty="0"/>
              <a:t>ДЛЯ ЛИДЕРОВ РЫНКА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83305" y="1576003"/>
            <a:ext cx="2502588" cy="79352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LEROY MERLIN</a:t>
            </a:r>
            <a:br>
              <a:rPr lang="en-US" sz="1800" dirty="0"/>
            </a:br>
            <a:r>
              <a:rPr lang="ru-RU" sz="1800" dirty="0"/>
              <a:t>ПЕТРОВИЧ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КОМПЛЕКСНАЯ ПОСТАВКА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E05100D-7ACC-4795-9B04-B6E0125F2838}"/>
              </a:ext>
            </a:extLst>
          </p:cNvPr>
          <p:cNvSpPr/>
          <p:nvPr/>
        </p:nvSpPr>
        <p:spPr>
          <a:xfrm>
            <a:off x="313382" y="4438225"/>
            <a:ext cx="2140691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E84D2F9-F257-4C13-B190-D4002AAB0702}"/>
              </a:ext>
            </a:extLst>
          </p:cNvPr>
          <p:cNvSpPr/>
          <p:nvPr/>
        </p:nvSpPr>
        <p:spPr>
          <a:xfrm>
            <a:off x="3941050" y="6300189"/>
            <a:ext cx="2143804" cy="3782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B58527EB-A2C5-4E6A-A700-3EE436B37BB0}"/>
              </a:ext>
            </a:extLst>
          </p:cNvPr>
          <p:cNvSpPr/>
          <p:nvPr/>
        </p:nvSpPr>
        <p:spPr>
          <a:xfrm>
            <a:off x="313382" y="6308016"/>
            <a:ext cx="2142669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5475900-C4DB-4AD7-B5A6-8E46D5793297}"/>
              </a:ext>
            </a:extLst>
          </p:cNvPr>
          <p:cNvSpPr/>
          <p:nvPr/>
        </p:nvSpPr>
        <p:spPr>
          <a:xfrm>
            <a:off x="3941050" y="4456495"/>
            <a:ext cx="2144336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E70EE8-03FA-4587-88F4-CDE0D7FF9531}"/>
              </a:ext>
            </a:extLst>
          </p:cNvPr>
          <p:cNvSpPr txBox="1"/>
          <p:nvPr/>
        </p:nvSpPr>
        <p:spPr>
          <a:xfrm>
            <a:off x="3920041" y="6377373"/>
            <a:ext cx="212449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СЕРВИСНАЯ ЗОНА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0736A0-C06F-4ADC-981D-DE1A108F220C}"/>
              </a:ext>
            </a:extLst>
          </p:cNvPr>
          <p:cNvSpPr txBox="1"/>
          <p:nvPr/>
        </p:nvSpPr>
        <p:spPr>
          <a:xfrm>
            <a:off x="313484" y="6377373"/>
            <a:ext cx="21393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ТОРГОВЫЙ ЗАЛ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31FDED4-DD71-4930-9E82-47AAB61F6AE8}"/>
              </a:ext>
            </a:extLst>
          </p:cNvPr>
          <p:cNvSpPr txBox="1"/>
          <p:nvPr/>
        </p:nvSpPr>
        <p:spPr>
          <a:xfrm>
            <a:off x="315054" y="4513024"/>
            <a:ext cx="210201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ЗОНА ПОГРУЗКИ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EBE698-F64D-40C9-83FD-453568AF72F8}"/>
              </a:ext>
            </a:extLst>
          </p:cNvPr>
          <p:cNvSpPr txBox="1"/>
          <p:nvPr/>
        </p:nvSpPr>
        <p:spPr>
          <a:xfrm>
            <a:off x="3950803" y="4522176"/>
            <a:ext cx="20937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ТОРГОВЫЙ ЗАЛ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29C8985-097B-498B-A02E-3036755820EB}"/>
              </a:ext>
            </a:extLst>
          </p:cNvPr>
          <p:cNvSpPr/>
          <p:nvPr/>
        </p:nvSpPr>
        <p:spPr>
          <a:xfrm>
            <a:off x="2454071" y="4437110"/>
            <a:ext cx="1216182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8A667A-7268-4751-A8E0-608386C9B601}"/>
              </a:ext>
            </a:extLst>
          </p:cNvPr>
          <p:cNvSpPr/>
          <p:nvPr/>
        </p:nvSpPr>
        <p:spPr>
          <a:xfrm>
            <a:off x="6080551" y="6304266"/>
            <a:ext cx="1223119" cy="372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696D99-D817-4CC9-AF76-A743A06DC530}"/>
              </a:ext>
            </a:extLst>
          </p:cNvPr>
          <p:cNvSpPr/>
          <p:nvPr/>
        </p:nvSpPr>
        <p:spPr>
          <a:xfrm>
            <a:off x="2454071" y="6298765"/>
            <a:ext cx="1225044" cy="379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D9C1FE5-7A60-479F-AC95-A5B001883B38}"/>
              </a:ext>
            </a:extLst>
          </p:cNvPr>
          <p:cNvSpPr/>
          <p:nvPr/>
        </p:nvSpPr>
        <p:spPr>
          <a:xfrm>
            <a:off x="6080551" y="4453841"/>
            <a:ext cx="1224320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70D2E40B-4BEF-4545-A05A-E7189F85B0B9}"/>
              </a:ext>
            </a:extLst>
          </p:cNvPr>
          <p:cNvSpPr/>
          <p:nvPr/>
        </p:nvSpPr>
        <p:spPr>
          <a:xfrm rot="5400000">
            <a:off x="2334316" y="4552111"/>
            <a:ext cx="382782" cy="1432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Равнобедренный треугольник 85">
            <a:extLst>
              <a:ext uri="{FF2B5EF4-FFF2-40B4-BE49-F238E27FC236}">
                <a16:creationId xmlns:a16="http://schemas.microsoft.com/office/drawing/2014/main" id="{51487032-9888-47B0-9B48-FE494DECBBA6}"/>
              </a:ext>
            </a:extLst>
          </p:cNvPr>
          <p:cNvSpPr/>
          <p:nvPr/>
        </p:nvSpPr>
        <p:spPr>
          <a:xfrm rot="5400000">
            <a:off x="2314593" y="6438402"/>
            <a:ext cx="379626" cy="11272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id="{1A33F011-57AA-437A-8BCC-77583DCADB4F}"/>
              </a:ext>
            </a:extLst>
          </p:cNvPr>
          <p:cNvSpPr/>
          <p:nvPr/>
        </p:nvSpPr>
        <p:spPr>
          <a:xfrm rot="5400000">
            <a:off x="5959541" y="4575630"/>
            <a:ext cx="379373" cy="13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Равнобедренный треугольник 87">
            <a:extLst>
              <a:ext uri="{FF2B5EF4-FFF2-40B4-BE49-F238E27FC236}">
                <a16:creationId xmlns:a16="http://schemas.microsoft.com/office/drawing/2014/main" id="{9440A4B5-710C-4BFD-AD4F-D2C7542636EC}"/>
              </a:ext>
            </a:extLst>
          </p:cNvPr>
          <p:cNvSpPr/>
          <p:nvPr/>
        </p:nvSpPr>
        <p:spPr>
          <a:xfrm rot="5400000">
            <a:off x="5951742" y="6424838"/>
            <a:ext cx="371026" cy="11887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5B37EAB0-4E08-4056-A549-4A0EF40630EB}"/>
              </a:ext>
            </a:extLst>
          </p:cNvPr>
          <p:cNvSpPr txBox="1">
            <a:spLocks/>
          </p:cNvSpPr>
          <p:nvPr/>
        </p:nvSpPr>
        <p:spPr>
          <a:xfrm>
            <a:off x="7572363" y="3374897"/>
            <a:ext cx="4619307" cy="117339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30000</a:t>
            </a:r>
            <a:r>
              <a:rPr lang="en-US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br>
              <a:rPr lang="en-US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УСТАНОВЛЕННЫХ СВЕТИЛЬНИКОВ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CE44075-FACA-4422-A95F-627F69A697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0049" y="5003980"/>
            <a:ext cx="3346377" cy="1675320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9897EB5-6B9E-4DB1-B61E-EA84E0B9FDF9}"/>
              </a:ext>
            </a:extLst>
          </p:cNvPr>
          <p:cNvSpPr/>
          <p:nvPr/>
        </p:nvSpPr>
        <p:spPr>
          <a:xfrm>
            <a:off x="7580049" y="6308274"/>
            <a:ext cx="2129360" cy="3782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DFB9FE-76AB-47B9-89CF-E14FD9D73ED3}"/>
              </a:ext>
            </a:extLst>
          </p:cNvPr>
          <p:cNvSpPr txBox="1"/>
          <p:nvPr/>
        </p:nvSpPr>
        <p:spPr>
          <a:xfrm>
            <a:off x="7544596" y="6385458"/>
            <a:ext cx="212449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ПАРКОВКА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AF7E1DB-7C18-48B2-90E9-F374E6623D69}"/>
              </a:ext>
            </a:extLst>
          </p:cNvPr>
          <p:cNvSpPr/>
          <p:nvPr/>
        </p:nvSpPr>
        <p:spPr>
          <a:xfrm>
            <a:off x="9705106" y="6312351"/>
            <a:ext cx="1223119" cy="372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Равнобедренный треугольник 52">
            <a:extLst>
              <a:ext uri="{FF2B5EF4-FFF2-40B4-BE49-F238E27FC236}">
                <a16:creationId xmlns:a16="http://schemas.microsoft.com/office/drawing/2014/main" id="{6F4A4804-2BBC-4889-BAC4-A925F17128A6}"/>
              </a:ext>
            </a:extLst>
          </p:cNvPr>
          <p:cNvSpPr/>
          <p:nvPr/>
        </p:nvSpPr>
        <p:spPr>
          <a:xfrm rot="5400000">
            <a:off x="9576297" y="6432923"/>
            <a:ext cx="371026" cy="11887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9C4E90D-8BA4-45E2-AE38-1AA25F5348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619" y="4544869"/>
            <a:ext cx="835461" cy="15567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CEF6025-682E-4A9B-8D94-0EC83563CF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879" y="4561559"/>
            <a:ext cx="835016" cy="15559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082F05-4864-42CF-997C-53FCBAA278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520" y="6404179"/>
            <a:ext cx="835461" cy="15567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A14B006-6A5F-4B52-A228-604F98BEDB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780" y="6420869"/>
            <a:ext cx="835016" cy="15559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5CAC3A1-9559-46F8-A2C2-FC138EB6AE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757" y="6410783"/>
            <a:ext cx="835016" cy="1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6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CEE0A9-EE8F-44DC-B1E7-C6F756B8E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73638" y="2416961"/>
            <a:ext cx="1718362" cy="377451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048" y="4995895"/>
            <a:ext cx="3356992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83" y="5003980"/>
            <a:ext cx="3346306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048" y="3150585"/>
            <a:ext cx="3346306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3382" y="1247644"/>
            <a:ext cx="3349394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647" y="1245969"/>
            <a:ext cx="3349394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8325" y="1568450"/>
            <a:ext cx="6143625" cy="848511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0" dirty="0"/>
              <a:t>ОСВЕЩЕНИЕ ТОРГОВЫХ ЦЕНТРОВ</a:t>
            </a:r>
            <a:endParaRPr lang="en-US" sz="2200" b="0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РЕАЛИЗОВАННЫЕ ПРОЕКТЫ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E84D2F9-F257-4C13-B190-D4002AAB0702}"/>
              </a:ext>
            </a:extLst>
          </p:cNvPr>
          <p:cNvSpPr/>
          <p:nvPr/>
        </p:nvSpPr>
        <p:spPr>
          <a:xfrm>
            <a:off x="3941050" y="6300189"/>
            <a:ext cx="2143804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B58527EB-A2C5-4E6A-A700-3EE436B37BB0}"/>
              </a:ext>
            </a:extLst>
          </p:cNvPr>
          <p:cNvSpPr/>
          <p:nvPr/>
        </p:nvSpPr>
        <p:spPr>
          <a:xfrm>
            <a:off x="313382" y="6308016"/>
            <a:ext cx="2142669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5475900-C4DB-4AD7-B5A6-8E46D5793297}"/>
              </a:ext>
            </a:extLst>
          </p:cNvPr>
          <p:cNvSpPr/>
          <p:nvPr/>
        </p:nvSpPr>
        <p:spPr>
          <a:xfrm>
            <a:off x="3933026" y="4456495"/>
            <a:ext cx="2152360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E70EE8-03FA-4587-88F4-CDE0D7FF9531}"/>
              </a:ext>
            </a:extLst>
          </p:cNvPr>
          <p:cNvSpPr txBox="1"/>
          <p:nvPr/>
        </p:nvSpPr>
        <p:spPr>
          <a:xfrm>
            <a:off x="3920041" y="6377373"/>
            <a:ext cx="212449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МИНСК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0736A0-C06F-4ADC-981D-DE1A108F220C}"/>
              </a:ext>
            </a:extLst>
          </p:cNvPr>
          <p:cNvSpPr txBox="1"/>
          <p:nvPr/>
        </p:nvSpPr>
        <p:spPr>
          <a:xfrm>
            <a:off x="313484" y="6377373"/>
            <a:ext cx="21393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КАЗАНЬ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EBE698-F64D-40C9-83FD-453568AF72F8}"/>
              </a:ext>
            </a:extLst>
          </p:cNvPr>
          <p:cNvSpPr txBox="1"/>
          <p:nvPr/>
        </p:nvSpPr>
        <p:spPr>
          <a:xfrm>
            <a:off x="3950803" y="4511198"/>
            <a:ext cx="20937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ЯРОСЛАВЛЬ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8A667A-7268-4751-A8E0-608386C9B601}"/>
              </a:ext>
            </a:extLst>
          </p:cNvPr>
          <p:cNvSpPr/>
          <p:nvPr/>
        </p:nvSpPr>
        <p:spPr>
          <a:xfrm>
            <a:off x="6080551" y="6304265"/>
            <a:ext cx="1206803" cy="37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696D99-D817-4CC9-AF76-A743A06DC530}"/>
              </a:ext>
            </a:extLst>
          </p:cNvPr>
          <p:cNvSpPr/>
          <p:nvPr/>
        </p:nvSpPr>
        <p:spPr>
          <a:xfrm>
            <a:off x="2454071" y="6298764"/>
            <a:ext cx="1208706" cy="379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D9C1FE5-7A60-479F-AC95-A5B001883B38}"/>
              </a:ext>
            </a:extLst>
          </p:cNvPr>
          <p:cNvSpPr/>
          <p:nvPr/>
        </p:nvSpPr>
        <p:spPr>
          <a:xfrm>
            <a:off x="6080551" y="4453841"/>
            <a:ext cx="1206804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6" name="Равнобедренный треугольник 85">
            <a:extLst>
              <a:ext uri="{FF2B5EF4-FFF2-40B4-BE49-F238E27FC236}">
                <a16:creationId xmlns:a16="http://schemas.microsoft.com/office/drawing/2014/main" id="{51487032-9888-47B0-9B48-FE494DECBBA6}"/>
              </a:ext>
            </a:extLst>
          </p:cNvPr>
          <p:cNvSpPr/>
          <p:nvPr/>
        </p:nvSpPr>
        <p:spPr>
          <a:xfrm rot="5400000">
            <a:off x="2314593" y="6438402"/>
            <a:ext cx="379626" cy="11272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id="{1A33F011-57AA-437A-8BCC-77583DCADB4F}"/>
              </a:ext>
            </a:extLst>
          </p:cNvPr>
          <p:cNvSpPr/>
          <p:nvPr/>
        </p:nvSpPr>
        <p:spPr>
          <a:xfrm rot="5400000">
            <a:off x="5959541" y="4575630"/>
            <a:ext cx="379373" cy="13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Равнобедренный треугольник 87">
            <a:extLst>
              <a:ext uri="{FF2B5EF4-FFF2-40B4-BE49-F238E27FC236}">
                <a16:creationId xmlns:a16="http://schemas.microsoft.com/office/drawing/2014/main" id="{9440A4B5-710C-4BFD-AD4F-D2C7542636EC}"/>
              </a:ext>
            </a:extLst>
          </p:cNvPr>
          <p:cNvSpPr/>
          <p:nvPr/>
        </p:nvSpPr>
        <p:spPr>
          <a:xfrm rot="5400000">
            <a:off x="5951742" y="6424838"/>
            <a:ext cx="371026" cy="11887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D31B942-9CB1-49AA-837F-0D34C1626D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67" y="4544869"/>
            <a:ext cx="835016" cy="1555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671BC3-1D9B-4E3A-A347-0AA972DB5E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459" y="6411512"/>
            <a:ext cx="918998" cy="14552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CFA9165-7F7A-420B-BAB0-BEEB1A3A28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324" y="6411511"/>
            <a:ext cx="918998" cy="145529"/>
          </a:xfrm>
          <a:prstGeom prst="rect">
            <a:avLst/>
          </a:prstGeom>
        </p:spPr>
      </p:pic>
      <p:sp>
        <p:nvSpPr>
          <p:cNvPr id="52" name="Текст 19">
            <a:extLst>
              <a:ext uri="{FF2B5EF4-FFF2-40B4-BE49-F238E27FC236}">
                <a16:creationId xmlns:a16="http://schemas.microsoft.com/office/drawing/2014/main" id="{F0D7BED2-557E-4EE2-88ED-F89B48A22AE0}"/>
              </a:ext>
            </a:extLst>
          </p:cNvPr>
          <p:cNvSpPr txBox="1">
            <a:spLocks/>
          </p:cNvSpPr>
          <p:nvPr/>
        </p:nvSpPr>
        <p:spPr>
          <a:xfrm>
            <a:off x="8278892" y="1704975"/>
            <a:ext cx="3599726" cy="631276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200" b="1" kern="1200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0" dirty="0"/>
              <a:t>ДАУНЛАЙТЫ 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4C902C-7A83-4125-9439-BC74A47D7C5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82" y="3125812"/>
            <a:ext cx="3363935" cy="1675320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56ABB39-0D15-4EBF-B50C-73A58F0B68A0}"/>
              </a:ext>
            </a:extLst>
          </p:cNvPr>
          <p:cNvSpPr/>
          <p:nvPr/>
        </p:nvSpPr>
        <p:spPr>
          <a:xfrm>
            <a:off x="313382" y="4438225"/>
            <a:ext cx="2140691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F82AF3-0423-43B5-9E60-43506E406344}"/>
              </a:ext>
            </a:extLst>
          </p:cNvPr>
          <p:cNvSpPr txBox="1"/>
          <p:nvPr/>
        </p:nvSpPr>
        <p:spPr>
          <a:xfrm>
            <a:off x="315054" y="4513024"/>
            <a:ext cx="210201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АРХАНГЕЛЬСК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914C886-32AE-4689-A723-18C55B537247}"/>
              </a:ext>
            </a:extLst>
          </p:cNvPr>
          <p:cNvSpPr/>
          <p:nvPr/>
        </p:nvSpPr>
        <p:spPr>
          <a:xfrm>
            <a:off x="2454070" y="4437110"/>
            <a:ext cx="1223247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B4523C2B-05B6-4C28-95FC-0A339D8DFDE2}"/>
              </a:ext>
            </a:extLst>
          </p:cNvPr>
          <p:cNvSpPr/>
          <p:nvPr/>
        </p:nvSpPr>
        <p:spPr>
          <a:xfrm rot="5400000">
            <a:off x="2334316" y="4552111"/>
            <a:ext cx="382782" cy="1432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94C7E58-DB5D-4E56-BADA-71A61C8DC4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619" y="4544869"/>
            <a:ext cx="835461" cy="155673"/>
          </a:xfrm>
          <a:prstGeom prst="rect">
            <a:avLst/>
          </a:prstGeom>
        </p:spPr>
      </p:pic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369033CF-B8DB-4738-95C3-F58B57B966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1180" y="3504839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CorelDRAW" r:id="rId12" imgW="1364362" imgH="1365885" progId="CorelDraw.Graphic.23">
                  <p:embed/>
                </p:oleObj>
              </mc:Choice>
              <mc:Fallback>
                <p:oleObj name="CorelDRAW" r:id="rId12" imgW="1364362" imgH="1365885" progId="CorelDraw.Graphic.23">
                  <p:embed/>
                  <p:pic>
                    <p:nvPicPr>
                      <p:cNvPr id="50" name="Объект 49">
                        <a:extLst>
                          <a:ext uri="{FF2B5EF4-FFF2-40B4-BE49-F238E27FC236}">
                            <a16:creationId xmlns:a16="http://schemas.microsoft.com/office/drawing/2014/main" id="{369033CF-B8DB-4738-95C3-F58B57B966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91180" y="3504839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F91BE2BD-2FA0-4B75-B29C-B911CAEE6D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1180" y="4757346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CorelDRAW" r:id="rId14" imgW="1364362" imgH="1365885" progId="CorelDraw.Graphic.23">
                  <p:embed/>
                </p:oleObj>
              </mc:Choice>
              <mc:Fallback>
                <p:oleObj name="CorelDRAW" r:id="rId14" imgW="1364362" imgH="1365885" progId="CorelDraw.Graphic.23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F91BE2BD-2FA0-4B75-B29C-B911CAEE6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91180" y="4757346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2">
            <a:extLst>
              <a:ext uri="{FF2B5EF4-FFF2-40B4-BE49-F238E27FC236}">
                <a16:creationId xmlns:a16="http://schemas.microsoft.com/office/drawing/2014/main" id="{26545386-3D6C-4D35-8DA7-BA83A453C375}"/>
              </a:ext>
            </a:extLst>
          </p:cNvPr>
          <p:cNvSpPr txBox="1"/>
          <p:nvPr/>
        </p:nvSpPr>
        <p:spPr>
          <a:xfrm>
            <a:off x="8078425" y="5380005"/>
            <a:ext cx="265760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3000К, 4000К, 5000К</a:t>
            </a:r>
            <a:b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55" name="Text 2">
            <a:extLst>
              <a:ext uri="{FF2B5EF4-FFF2-40B4-BE49-F238E27FC236}">
                <a16:creationId xmlns:a16="http://schemas.microsoft.com/office/drawing/2014/main" id="{799B75E5-C866-403B-B3DE-F5013FC7990B}"/>
              </a:ext>
            </a:extLst>
          </p:cNvPr>
          <p:cNvSpPr txBox="1"/>
          <p:nvPr/>
        </p:nvSpPr>
        <p:spPr>
          <a:xfrm>
            <a:off x="8078331" y="3508203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6 - 56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58" name="Text 2">
            <a:extLst>
              <a:ext uri="{FF2B5EF4-FFF2-40B4-BE49-F238E27FC236}">
                <a16:creationId xmlns:a16="http://schemas.microsoft.com/office/drawing/2014/main" id="{D0118F6F-7981-4D82-9FE2-10EE726C8833}"/>
              </a:ext>
            </a:extLst>
          </p:cNvPr>
          <p:cNvSpPr txBox="1"/>
          <p:nvPr/>
        </p:nvSpPr>
        <p:spPr>
          <a:xfrm>
            <a:off x="8078331" y="4756158"/>
            <a:ext cx="183089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Д, К15, К40, Г60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0D729A0-469C-4315-9C8E-32CF23CDEF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180" y="5382675"/>
            <a:ext cx="380430" cy="380430"/>
          </a:xfrm>
          <a:prstGeom prst="rect">
            <a:avLst/>
          </a:prstGeom>
        </p:spPr>
      </p:pic>
      <p:sp>
        <p:nvSpPr>
          <p:cNvPr id="60" name="Text 2">
            <a:extLst>
              <a:ext uri="{FF2B5EF4-FFF2-40B4-BE49-F238E27FC236}">
                <a16:creationId xmlns:a16="http://schemas.microsoft.com/office/drawing/2014/main" id="{E50EDFB5-4E0F-4266-AE30-67C91AEE9B7A}"/>
              </a:ext>
            </a:extLst>
          </p:cNvPr>
          <p:cNvSpPr txBox="1"/>
          <p:nvPr/>
        </p:nvSpPr>
        <p:spPr>
          <a:xfrm>
            <a:off x="8078332" y="6011358"/>
            <a:ext cx="246124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IP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20, 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IP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40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, IP54, IP65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степень защиты</a:t>
            </a:r>
            <a:endParaRPr sz="1050" dirty="0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B4F7D55-3AD1-4380-9021-25049918CCA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180" y="6007561"/>
            <a:ext cx="380430" cy="383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75970E-6F21-4E63-A8F6-09783AB44B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180" y="4130168"/>
            <a:ext cx="380430" cy="382722"/>
          </a:xfrm>
          <a:prstGeom prst="rect">
            <a:avLst/>
          </a:prstGeom>
        </p:spPr>
      </p:pic>
      <p:sp>
        <p:nvSpPr>
          <p:cNvPr id="64" name="Text 2">
            <a:extLst>
              <a:ext uri="{FF2B5EF4-FFF2-40B4-BE49-F238E27FC236}">
                <a16:creationId xmlns:a16="http://schemas.microsoft.com/office/drawing/2014/main" id="{CECB7CA2-8939-468E-A97D-6E0BACF47E80}"/>
              </a:ext>
            </a:extLst>
          </p:cNvPr>
          <p:cNvSpPr txBox="1"/>
          <p:nvPr/>
        </p:nvSpPr>
        <p:spPr>
          <a:xfrm>
            <a:off x="8078425" y="4135803"/>
            <a:ext cx="265760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550 - 6774 лм</a:t>
            </a:r>
            <a:b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05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световой поток</a:t>
            </a:r>
            <a:endParaRPr sz="1050" dirty="0"/>
          </a:p>
        </p:txBody>
      </p:sp>
      <p:sp>
        <p:nvSpPr>
          <p:cNvPr id="65" name="Текст 10">
            <a:extLst>
              <a:ext uri="{FF2B5EF4-FFF2-40B4-BE49-F238E27FC236}">
                <a16:creationId xmlns:a16="http://schemas.microsoft.com/office/drawing/2014/main" id="{63318D69-5CE3-4402-80FB-13756D9CE0FF}"/>
              </a:ext>
            </a:extLst>
          </p:cNvPr>
          <p:cNvSpPr txBox="1">
            <a:spLocks/>
          </p:cNvSpPr>
          <p:nvPr/>
        </p:nvSpPr>
        <p:spPr>
          <a:xfrm>
            <a:off x="7587538" y="2791598"/>
            <a:ext cx="2128596" cy="434661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32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71 </a:t>
            </a:r>
            <a:r>
              <a:rPr lang="en-US" sz="32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SKU</a:t>
            </a:r>
            <a:endParaRPr lang="ru-RU" sz="32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1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D3269-2F1F-4172-9BAC-A162382A1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5481" y="4779831"/>
            <a:ext cx="2076520" cy="20781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8D7A56-0764-4C47-96C8-B5244239B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949" y="4297618"/>
            <a:ext cx="380431" cy="382917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1" t="1606" r="26816" b="1606"/>
          <a:stretch/>
        </p:blipFill>
        <p:spPr>
          <a:xfrm>
            <a:off x="-2" y="1271234"/>
            <a:ext cx="2255801" cy="5586765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999" y="1271235"/>
            <a:ext cx="2247899" cy="5586764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4"/>
            <a:ext cx="2258854" cy="558676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55798" y="1614767"/>
            <a:ext cx="5330435" cy="80841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/>
              <a:t>ТК ГУД</a:t>
            </a:r>
            <a:r>
              <a:rPr lang="en-US" sz="2800" b="0" dirty="0"/>
              <a:t>’</a:t>
            </a:r>
            <a:r>
              <a:rPr lang="ru-RU" sz="2800" b="0" dirty="0"/>
              <a:t>ОК</a:t>
            </a:r>
            <a:endParaRPr lang="ru-RU" sz="280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59528" y="1687065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Самара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НЕСТАНДАРТНЫЕ РЕШЕНИЯ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9C300E5C-D59B-4719-9413-7FF2DCCA9634}"/>
              </a:ext>
            </a:extLst>
          </p:cNvPr>
          <p:cNvSpPr txBox="1">
            <a:spLocks/>
          </p:cNvSpPr>
          <p:nvPr/>
        </p:nvSpPr>
        <p:spPr>
          <a:xfrm>
            <a:off x="7586233" y="2667559"/>
            <a:ext cx="4186667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WHEEL</a:t>
            </a:r>
            <a:endParaRPr lang="ru-RU" sz="28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BF286279-3CF9-499F-AC15-B770DACB598A}"/>
              </a:ext>
            </a:extLst>
          </p:cNvPr>
          <p:cNvSpPr txBox="1">
            <a:spLocks/>
          </p:cNvSpPr>
          <p:nvPr/>
        </p:nvSpPr>
        <p:spPr>
          <a:xfrm>
            <a:off x="7586233" y="3241987"/>
            <a:ext cx="3668252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Надежная работа в условиях сложного отвода воздуха.</a:t>
            </a:r>
          </a:p>
        </p:txBody>
      </p:sp>
      <p:sp>
        <p:nvSpPr>
          <p:cNvPr id="36" name="Стрелка: шеврон 35">
            <a:extLst>
              <a:ext uri="{FF2B5EF4-FFF2-40B4-BE49-F238E27FC236}">
                <a16:creationId xmlns:a16="http://schemas.microsoft.com/office/drawing/2014/main" id="{72F1B7D6-664B-4FFF-88D9-E5A0D171EEB3}"/>
              </a:ext>
            </a:extLst>
          </p:cNvPr>
          <p:cNvSpPr/>
          <p:nvPr/>
        </p:nvSpPr>
        <p:spPr>
          <a:xfrm>
            <a:off x="7966471" y="5526560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82B6B4B1-7853-4A8C-AD81-722889D31CFF}"/>
              </a:ext>
            </a:extLst>
          </p:cNvPr>
          <p:cNvSpPr txBox="1">
            <a:spLocks/>
          </p:cNvSpPr>
          <p:nvPr/>
        </p:nvSpPr>
        <p:spPr>
          <a:xfrm>
            <a:off x="7609242" y="5662340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176В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264В</a:t>
            </a:r>
          </a:p>
        </p:txBody>
      </p:sp>
      <p:sp>
        <p:nvSpPr>
          <p:cNvPr id="38" name="Стрелка: шеврон 37">
            <a:extLst>
              <a:ext uri="{FF2B5EF4-FFF2-40B4-BE49-F238E27FC236}">
                <a16:creationId xmlns:a16="http://schemas.microsoft.com/office/drawing/2014/main" id="{A31CE2A0-F914-4812-93A7-EBD14A7E40A7}"/>
              </a:ext>
            </a:extLst>
          </p:cNvPr>
          <p:cNvSpPr/>
          <p:nvPr/>
        </p:nvSpPr>
        <p:spPr>
          <a:xfrm>
            <a:off x="8871197" y="5526559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D2F73433-0DC0-4782-9DB6-0F609EAAA20F}"/>
              </a:ext>
            </a:extLst>
          </p:cNvPr>
          <p:cNvSpPr txBox="1">
            <a:spLocks/>
          </p:cNvSpPr>
          <p:nvPr/>
        </p:nvSpPr>
        <p:spPr>
          <a:xfrm>
            <a:off x="8027253" y="6311272"/>
            <a:ext cx="1915451" cy="32668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05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D1EDC016-B07A-46BC-B039-AF4D5E466D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3532" y="4299662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orelDRAW" r:id="rId8" imgW="1364362" imgH="1365885" progId="CorelDraw.Graphic.23">
                  <p:embed/>
                </p:oleObj>
              </mc:Choice>
              <mc:Fallback>
                <p:oleObj name="CorelDRAW" r:id="rId8" imgW="1364362" imgH="1365885" progId="CorelDraw.Graphic.23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D1EDC016-B07A-46BC-B039-AF4D5E466D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93532" y="4299662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23B33EB8-2080-4CB7-A7D6-6A0FE2256F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3532" y="4848899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CorelDRAW" r:id="rId10" imgW="1364362" imgH="1365885" progId="CorelDraw.Graphic.23">
                  <p:embed/>
                </p:oleObj>
              </mc:Choice>
              <mc:Fallback>
                <p:oleObj name="CorelDRAW" r:id="rId10" imgW="1364362" imgH="1365885" progId="CorelDraw.Graphic.23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23B33EB8-2080-4CB7-A7D6-6A0FE2256F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93532" y="4848899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2">
            <a:extLst>
              <a:ext uri="{FF2B5EF4-FFF2-40B4-BE49-F238E27FC236}">
                <a16:creationId xmlns:a16="http://schemas.microsoft.com/office/drawing/2014/main" id="{9EE96F5C-947D-4C7C-B18F-2CEF3FEAFBC6}"/>
              </a:ext>
            </a:extLst>
          </p:cNvPr>
          <p:cNvSpPr txBox="1"/>
          <p:nvPr/>
        </p:nvSpPr>
        <p:spPr>
          <a:xfrm>
            <a:off x="9721798" y="4294804"/>
            <a:ext cx="2076519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RAL9003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(белый)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</a:t>
            </a:r>
            <a:r>
              <a:rPr lang="en-US" sz="1050" dirty="0"/>
              <a:t> </a:t>
            </a:r>
            <a:r>
              <a:rPr lang="ru-RU" sz="1050" dirty="0"/>
              <a:t>корпуса</a:t>
            </a:r>
            <a:endParaRPr sz="1050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E828026E-F580-469D-A109-5C7E4E6AA9E0}"/>
              </a:ext>
            </a:extLst>
          </p:cNvPr>
          <p:cNvSpPr txBox="1"/>
          <p:nvPr/>
        </p:nvSpPr>
        <p:spPr>
          <a:xfrm>
            <a:off x="8080777" y="4302592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230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1780F26F-FD9F-4DDB-B56E-FF8EE5FF0C21}"/>
              </a:ext>
            </a:extLst>
          </p:cNvPr>
          <p:cNvSpPr txBox="1"/>
          <p:nvPr/>
        </p:nvSpPr>
        <p:spPr>
          <a:xfrm>
            <a:off x="8080777" y="4848900"/>
            <a:ext cx="20263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Без рассеивателя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оптика</a:t>
            </a:r>
            <a:endParaRPr sz="1050" dirty="0"/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5603A6A1-5DFF-4671-983E-5D3169317E39}"/>
              </a:ext>
            </a:extLst>
          </p:cNvPr>
          <p:cNvSpPr txBox="1">
            <a:spLocks/>
          </p:cNvSpPr>
          <p:nvPr/>
        </p:nvSpPr>
        <p:spPr>
          <a:xfrm>
            <a:off x="7586233" y="3910262"/>
            <a:ext cx="1646717" cy="22763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</p:spTree>
    <p:extLst>
      <p:ext uri="{BB962C8B-B14F-4D97-AF65-F5344CB8AC3E}">
        <p14:creationId xmlns:p14="http://schemas.microsoft.com/office/powerpoint/2010/main" val="1563222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160582-299E-4E17-AE9B-F4A139CC7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74" y="1793590"/>
            <a:ext cx="1414228" cy="79558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9621099-0319-4C24-9CD8-9424527101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912" y="1783285"/>
            <a:ext cx="5879088" cy="5070143"/>
          </a:xfrm>
          <a:prstGeom prst="rect">
            <a:avLst/>
          </a:prstGeom>
        </p:spPr>
      </p:pic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L-FUSION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829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SVETECO NEW 8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3747813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FLT 2.0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1" y="5238444"/>
            <a:ext cx="2385789" cy="290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L-PARK STICK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4032173"/>
            <a:ext cx="740897" cy="1171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>
                <a:solidFill>
                  <a:schemeClr val="bg1"/>
                </a:solidFill>
              </a:rPr>
              <a:t>АССОРТИМЕНТ </a:t>
            </a:r>
            <a:r>
              <a:rPr lang="ru-RU" sz="2400" dirty="0"/>
              <a:t>ДЛЯ</a:t>
            </a:r>
            <a:br>
              <a:rPr lang="ru-RU" sz="2400" dirty="0"/>
            </a:br>
            <a:r>
              <a:rPr lang="ru-RU" sz="2400" dirty="0"/>
              <a:t>ТОРГОВЫХ ПЛОЩАДЕЙ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102416" y="1832624"/>
            <a:ext cx="6567170" cy="490719"/>
          </a:xfrm>
          <a:prstGeom prst="bentConnector3">
            <a:avLst>
              <a:gd name="adj1" fmla="val 99894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5261213" y="2884341"/>
            <a:ext cx="4696790" cy="193403"/>
          </a:xfrm>
          <a:prstGeom prst="bentConnector3">
            <a:avLst>
              <a:gd name="adj1" fmla="val 9948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 flipV="1">
            <a:off x="2697513" y="3663691"/>
            <a:ext cx="6665562" cy="562351"/>
          </a:xfrm>
          <a:prstGeom prst="bentConnector3">
            <a:avLst>
              <a:gd name="adj1" fmla="val 9987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5844943"/>
            <a:ext cx="6260630" cy="362773"/>
          </a:xfrm>
          <a:prstGeom prst="bentConnector3">
            <a:avLst>
              <a:gd name="adj1" fmla="val 100054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2719105" y="1826892"/>
            <a:ext cx="1638912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торговый зал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5261213" y="2544093"/>
            <a:ext cx="2397890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санитарная зона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7" y="4241668"/>
            <a:ext cx="2829805" cy="3627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фудкорт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358016" y="5909714"/>
            <a:ext cx="3132884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прилегающие территории</a:t>
            </a:r>
            <a:endParaRPr lang="en-US" sz="1600" b="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3719008" y="1520705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2837117" y="152070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4600899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864B940-0B2F-49F2-A429-8799555EF1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9" y="1855054"/>
            <a:ext cx="704741" cy="13131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5822AD1-F4FB-4354-8B49-7B7F92262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73" y="5538263"/>
            <a:ext cx="704741" cy="131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6DC6FE-3037-4A43-B825-D87E8ABEAB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55394" y="5376401"/>
            <a:ext cx="1110549" cy="1416960"/>
          </a:xfrm>
          <a:prstGeom prst="rect">
            <a:avLst/>
          </a:prstGeom>
        </p:spPr>
      </p:pic>
      <p:sp>
        <p:nvSpPr>
          <p:cNvPr id="62" name="Текст 2">
            <a:extLst>
              <a:ext uri="{FF2B5EF4-FFF2-40B4-BE49-F238E27FC236}">
                <a16:creationId xmlns:a16="http://schemas.microsoft.com/office/drawing/2014/main" id="{DD84337F-3E87-402A-8112-581F28AC7C00}"/>
              </a:ext>
            </a:extLst>
          </p:cNvPr>
          <p:cNvSpPr txBox="1">
            <a:spLocks/>
          </p:cNvSpPr>
          <p:nvPr/>
        </p:nvSpPr>
        <p:spPr>
          <a:xfrm>
            <a:off x="4466622" y="6301919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77207706-1662-4977-BDF0-B8098EFB533F}"/>
              </a:ext>
            </a:extLst>
          </p:cNvPr>
          <p:cNvSpPr txBox="1">
            <a:spLocks/>
          </p:cNvSpPr>
          <p:nvPr/>
        </p:nvSpPr>
        <p:spPr>
          <a:xfrm>
            <a:off x="5348513" y="630191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68" name="Текст 2">
            <a:extLst>
              <a:ext uri="{FF2B5EF4-FFF2-40B4-BE49-F238E27FC236}">
                <a16:creationId xmlns:a16="http://schemas.microsoft.com/office/drawing/2014/main" id="{3C4CBDB4-7937-4888-8B92-BC6431ECE049}"/>
              </a:ext>
            </a:extLst>
          </p:cNvPr>
          <p:cNvSpPr txBox="1">
            <a:spLocks/>
          </p:cNvSpPr>
          <p:nvPr/>
        </p:nvSpPr>
        <p:spPr>
          <a:xfrm>
            <a:off x="3584731" y="390781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859D8E82-64D5-4084-9311-EC0807E87E0E}"/>
              </a:ext>
            </a:extLst>
          </p:cNvPr>
          <p:cNvSpPr txBox="1">
            <a:spLocks/>
          </p:cNvSpPr>
          <p:nvPr/>
        </p:nvSpPr>
        <p:spPr>
          <a:xfrm>
            <a:off x="2702840" y="390781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387B5A-AA6F-4176-A482-088BF7A9A8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90" y="3679307"/>
            <a:ext cx="1999503" cy="112472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C429EFE-0F56-4553-A4D6-10F412BD9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475" y="2730762"/>
            <a:ext cx="704741" cy="13131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975BBE4-C0EB-40DE-A9E5-CB350A95A2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07257" y="2813016"/>
            <a:ext cx="748929" cy="5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8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D99AC-654D-4FD7-8A12-7A3B60558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7" y="2611"/>
            <a:ext cx="453844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47798" y="51390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ОСВЕЩЕНИЕ</a:t>
            </a:r>
            <a:br>
              <a:rPr lang="ru-RU" sz="2800" dirty="0"/>
            </a:br>
            <a:r>
              <a:rPr lang="ru-RU" sz="2800" dirty="0"/>
              <a:t>ТОРГОВЫХ ЗАЛОВ</a:t>
            </a:r>
            <a:endParaRPr lang="ru-RU" sz="24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НАДЕЖНОСТЬ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Возможность магистрального монтажа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Подбор оптики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D28D359-0533-4F01-B0FF-31FF0F2BBD33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9513B03-1CAD-4109-8EEF-7D7BC6B13C2C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5335E1-9656-496A-AAE2-E66B7C7D5E59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L-PIXEL</a:t>
            </a:r>
          </a:p>
        </p:txBody>
      </p:sp>
      <p:sp>
        <p:nvSpPr>
          <p:cNvPr id="39" name="TextBox 176">
            <a:extLst>
              <a:ext uri="{FF2B5EF4-FFF2-40B4-BE49-F238E27FC236}">
                <a16:creationId xmlns:a16="http://schemas.microsoft.com/office/drawing/2014/main" id="{B93872B2-F3EC-481D-B00E-5D2FF1DF405E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0" name="TextBox 176">
            <a:extLst>
              <a:ext uri="{FF2B5EF4-FFF2-40B4-BE49-F238E27FC236}">
                <a16:creationId xmlns:a16="http://schemas.microsoft.com/office/drawing/2014/main" id="{04549B47-7AF0-40D3-BC67-4DB3B882A6B1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6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480077-C99F-4E7A-A3FF-112618E2A03D}"/>
              </a:ext>
            </a:extLst>
          </p:cNvPr>
          <p:cNvSpPr txBox="1"/>
          <p:nvPr/>
        </p:nvSpPr>
        <p:spPr>
          <a:xfrm>
            <a:off x="5143568" y="3336834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L-TRADE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32B53DB7-D754-46E2-9668-D270CCFB7521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19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E4FBA360-6999-4709-8233-1AC1A6BC6CE1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6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CC0A76-93E8-4335-BFB8-D95E9341EED6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BAFA8C-ADB2-4432-AEBF-16EB85624B93}"/>
              </a:ext>
            </a:extLst>
          </p:cNvPr>
          <p:cNvSpPr txBox="1"/>
          <p:nvPr/>
        </p:nvSpPr>
        <p:spPr>
          <a:xfrm>
            <a:off x="1639600" y="5036782"/>
            <a:ext cx="20366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L-FUSION MG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9" name="TextBox 176">
            <a:extLst>
              <a:ext uri="{FF2B5EF4-FFF2-40B4-BE49-F238E27FC236}">
                <a16:creationId xmlns:a16="http://schemas.microsoft.com/office/drawing/2014/main" id="{FECD1E58-7CED-4FAF-8C6E-640C961B8156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15 - 100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0" name="TextBox 176">
            <a:extLst>
              <a:ext uri="{FF2B5EF4-FFF2-40B4-BE49-F238E27FC236}">
                <a16:creationId xmlns:a16="http://schemas.microsoft.com/office/drawing/2014/main" id="{5EC2A78A-97FD-45C1-9D6C-8FA71E6491ED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4D137F4-0E3A-4083-AEA3-C235861C57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43" y="5034440"/>
            <a:ext cx="1275609" cy="1273444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049904DA-DDA4-462E-BE8E-85DFA0EFC4E9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B20B74-BBCE-4A38-9867-EDB1F9BE0EAD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</a:t>
            </a:r>
          </a:p>
        </p:txBody>
      </p:sp>
      <p:sp>
        <p:nvSpPr>
          <p:cNvPr id="54" name="TextBox 176">
            <a:extLst>
              <a:ext uri="{FF2B5EF4-FFF2-40B4-BE49-F238E27FC236}">
                <a16:creationId xmlns:a16="http://schemas.microsoft.com/office/drawing/2014/main" id="{10EFD120-DB4F-4A8C-881F-0FB21D8F8365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18 - 56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5" name="TextBox 176">
            <a:extLst>
              <a:ext uri="{FF2B5EF4-FFF2-40B4-BE49-F238E27FC236}">
                <a16:creationId xmlns:a16="http://schemas.microsoft.com/office/drawing/2014/main" id="{6D124E54-EFAE-4822-A2D2-ACFB71E73F45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7200F69-DCB5-4C6B-B2EE-0FB8E98A88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4232" y="3338339"/>
            <a:ext cx="1264079" cy="12640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7B5EF0-D221-4E5D-9B98-60558AA005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692" y="5043806"/>
            <a:ext cx="1266163" cy="11095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62E799-13F9-4146-8D56-F6C24060A6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58179" y="3439271"/>
            <a:ext cx="1138140" cy="11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487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19082</TotalTime>
  <Words>1241</Words>
  <Application>Microsoft Office PowerPoint</Application>
  <PresentationFormat>Широкоэкранный</PresentationFormat>
  <Paragraphs>396</Paragraphs>
  <Slides>22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Wingdings</vt:lpstr>
      <vt:lpstr>Calibri</vt:lpstr>
      <vt:lpstr>Wix Madefor Display Medium</vt:lpstr>
      <vt:lpstr>Wix Madefor Display ExtraBold</vt:lpstr>
      <vt:lpstr>Wix Madefor Display</vt:lpstr>
      <vt:lpstr>Druk Text Wide Cyr</vt:lpstr>
      <vt:lpstr>Arial</vt:lpstr>
      <vt:lpstr>Druk Text Wide Cyr (Заголовки)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ТОРГОВЫХ ПЛОЩАДЕЙ</vt:lpstr>
      <vt:lpstr>РЕАЛИЗОВАННЫЕ ПРОЕКТЫ</vt:lpstr>
      <vt:lpstr>КОМПЛЕКСНАЯ ПОСТАВКА</vt:lpstr>
      <vt:lpstr>РЕАЛИЗОВАННЫЕ ПРОЕКТЫ</vt:lpstr>
      <vt:lpstr>НЕСТАНДАРТНЫЕ РЕШЕНИЯ</vt:lpstr>
      <vt:lpstr>АССОРТИМЕНТ ДЛЯ ТОРГОВЫХ ПЛОЩАДЕЙ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РЕШЕНИЙ ДЛЯ КОМПЛЕКСНОГО ОСВЕЩЕНИЯ</vt:lpstr>
      <vt:lpstr>L-FUSION MG  ДЛЯ СВЕТОВЫХ ФИГУР </vt:lpstr>
      <vt:lpstr>L-LINE КАЧЕСТВЕННЫЙ ШАГ В РАЗВИТИИ ЛИНЕЙКИ</vt:lpstr>
      <vt:lpstr>FLT 2.0 ДЛЯ РЕЕЧНЫХ ПОТОЛКОВ</vt:lpstr>
      <vt:lpstr>FDBB УДАРОПРОЧНЫЙ СВЕТИЛЬНИК</vt:lpstr>
      <vt:lpstr>ДВО ЛИНЗОВАННЫЙ ДАУНЛАЙТ</vt:lpstr>
      <vt:lpstr>ПРОЕКТНЫЙ ПОДХОД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1334</cp:revision>
  <dcterms:created xsi:type="dcterms:W3CDTF">2024-01-22T11:08:48Z</dcterms:created>
  <dcterms:modified xsi:type="dcterms:W3CDTF">2026-03-24T08:48:15Z</dcterms:modified>
</cp:coreProperties>
</file>