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53" r:id="rId2"/>
    <p:sldId id="2005" r:id="rId3"/>
    <p:sldId id="2534" r:id="rId4"/>
    <p:sldId id="2043" r:id="rId5"/>
    <p:sldId id="2554" r:id="rId6"/>
    <p:sldId id="2485" r:id="rId7"/>
    <p:sldId id="2533" r:id="rId8"/>
    <p:sldId id="2035" r:id="rId9"/>
    <p:sldId id="2047" r:id="rId10"/>
    <p:sldId id="2486" r:id="rId11"/>
    <p:sldId id="1949" r:id="rId12"/>
    <p:sldId id="2494" r:id="rId13"/>
    <p:sldId id="2539" r:id="rId14"/>
    <p:sldId id="2546" r:id="rId15"/>
    <p:sldId id="2545" r:id="rId16"/>
    <p:sldId id="2558" r:id="rId17"/>
    <p:sldId id="2556" r:id="rId18"/>
    <p:sldId id="2557" r:id="rId19"/>
    <p:sldId id="2506" r:id="rId20"/>
    <p:sldId id="2550" r:id="rId21"/>
    <p:sldId id="1989" r:id="rId22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Druk Text Wide Cyr" pitchFamily="50" charset="-52"/>
      <p:bold r:id="rId29"/>
    </p:embeddedFont>
    <p:embeddedFont>
      <p:font typeface="Wix Madefor Display" panose="020B0503020203020203" pitchFamily="34" charset="-52"/>
      <p:regular r:id="rId30"/>
      <p:bold r:id="rId31"/>
    </p:embeddedFont>
    <p:embeddedFont>
      <p:font typeface="Wix Madefor Display ExtraBold" panose="020B0503020203020203" pitchFamily="34" charset="-52"/>
      <p:bold r:id="rId32"/>
    </p:embeddedFont>
    <p:embeddedFont>
      <p:font typeface="Wix Madefor Display Medium" panose="020B0503020203020203" pitchFamily="34" charset="-52"/>
      <p:regular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0" userDrawn="1">
          <p15:clr>
            <a:srgbClr val="A4A3A4"/>
          </p15:clr>
        </p15:guide>
        <p15:guide id="2" pos="7401" userDrawn="1">
          <p15:clr>
            <a:srgbClr val="A4A3A4"/>
          </p15:clr>
        </p15:guide>
        <p15:guide id="3" orient="horz" pos="1049" userDrawn="1">
          <p15:clr>
            <a:srgbClr val="A4A3A4"/>
          </p15:clr>
        </p15:guide>
        <p15:guide id="4" orient="horz" pos="3816" userDrawn="1">
          <p15:clr>
            <a:srgbClr val="A4A3A4"/>
          </p15:clr>
        </p15:guide>
        <p15:guide id="5" pos="1481" userDrawn="1">
          <p15:clr>
            <a:srgbClr val="A4A3A4"/>
          </p15:clr>
        </p15:guide>
        <p15:guide id="6" pos="3749" userDrawn="1">
          <p15:clr>
            <a:srgbClr val="A4A3A4"/>
          </p15:clr>
        </p15:guide>
        <p15:guide id="7" pos="4838" userDrawn="1">
          <p15:clr>
            <a:srgbClr val="A4A3A4"/>
          </p15:clr>
        </p15:guide>
        <p15:guide id="8" pos="2593" userDrawn="1">
          <p15:clr>
            <a:srgbClr val="A4A3A4"/>
          </p15:clr>
        </p15:guide>
        <p15:guide id="9" pos="59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 Силкин" initials="ВС" lastIdx="44" clrIdx="0">
    <p:extLst>
      <p:ext uri="{19B8F6BF-5375-455C-9EA6-DF929625EA0E}">
        <p15:presenceInfo xmlns:p15="http://schemas.microsoft.com/office/powerpoint/2012/main" userId="ec0c8ac250464c1a" providerId="Windows Live"/>
      </p:ext>
    </p:extLst>
  </p:cmAuthor>
  <p:cmAuthor id="2" name="Комиссарова Виктория Александровна" initials="КВА" lastIdx="15" clrIdx="1">
    <p:extLst>
      <p:ext uri="{19B8F6BF-5375-455C-9EA6-DF929625EA0E}">
        <p15:presenceInfo xmlns:p15="http://schemas.microsoft.com/office/powerpoint/2012/main" userId="S-1-5-21-417890761-388646037-2193545323-46985" providerId="AD"/>
      </p:ext>
    </p:extLst>
  </p:cmAuthor>
  <p:cmAuthor id="3" name="Налеткин Павел Александрович" initials="НПА" lastIdx="1" clrIdx="2">
    <p:extLst>
      <p:ext uri="{19B8F6BF-5375-455C-9EA6-DF929625EA0E}">
        <p15:presenceInfo xmlns:p15="http://schemas.microsoft.com/office/powerpoint/2012/main" userId="S-1-5-21-1624278547-3400469047-3277850944-146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357"/>
    <a:srgbClr val="D9D9D9"/>
    <a:srgbClr val="F2F2F2"/>
    <a:srgbClr val="ECEDED"/>
    <a:srgbClr val="B3F384"/>
    <a:srgbClr val="FFE200"/>
    <a:srgbClr val="D6D6D6"/>
    <a:srgbClr val="A1A5A7"/>
    <a:srgbClr val="F4B220"/>
    <a:srgbClr val="D72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5" autoAdjust="0"/>
    <p:restoredTop sz="96374" autoAdjust="0"/>
  </p:normalViewPr>
  <p:slideViewPr>
    <p:cSldViewPr snapToGrid="0">
      <p:cViewPr>
        <p:scale>
          <a:sx n="50" d="100"/>
          <a:sy n="50" d="100"/>
        </p:scale>
        <p:origin x="1315" y="677"/>
      </p:cViewPr>
      <p:guideLst>
        <p:guide pos="370"/>
        <p:guide pos="7401"/>
        <p:guide orient="horz" pos="1049"/>
        <p:guide orient="horz" pos="3816"/>
        <p:guide pos="1481"/>
        <p:guide pos="3749"/>
        <p:guide pos="4838"/>
        <p:guide pos="2593"/>
        <p:guide pos="599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3" d="100"/>
          <a:sy n="103" d="100"/>
        </p:scale>
        <p:origin x="4306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92202C7-C1A7-4C0A-A45D-4E7AEE6A1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E8E0F7-7EDD-4728-BF3D-25582128D7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B8099-D87A-4929-A67A-6E040DE70058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1F3141-D434-4CA4-9104-A82DC2428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79967E-9284-4CA0-9EC4-DB6B3DE88F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E165-EB96-4A75-8947-99D87174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25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3C75A-F3CB-40EE-8778-80CF025E6857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0612B-FB04-481B-B782-CA85E82F0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636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21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414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3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50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7798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8142173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9352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C1D085-1B9D-4F2A-AFCC-BEDB5B803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C442ED-6386-4D55-B894-E3BC5329E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7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261574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7567" y="-889901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32" y="3253233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444A16-12FD-406D-92F0-C92AB96810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3407" y="266702"/>
            <a:ext cx="821215" cy="314324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785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1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7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811930EB-8B20-47DB-A058-ECB9FD869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34305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3" name="Заголовок 19">
            <a:extLst>
              <a:ext uri="{FF2B5EF4-FFF2-40B4-BE49-F238E27FC236}">
                <a16:creationId xmlns:a16="http://schemas.microsoft.com/office/drawing/2014/main" id="{F2F02BDE-971E-407F-98C3-1FC9287C1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0371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7E56B-3DCE-42B8-B15A-94A64F2D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713" y="806451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74742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4" name="Заголовок 19">
            <a:extLst>
              <a:ext uri="{FF2B5EF4-FFF2-40B4-BE49-F238E27FC236}">
                <a16:creationId xmlns:a16="http://schemas.microsoft.com/office/drawing/2014/main" id="{D58D28DF-B11B-40FC-8D56-399AD14B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5258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563149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563149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758747"/>
            <a:ext cx="4481457" cy="32832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647825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673225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758747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7" name="Заголовок 19">
            <a:extLst>
              <a:ext uri="{FF2B5EF4-FFF2-40B4-BE49-F238E27FC236}">
                <a16:creationId xmlns:a16="http://schemas.microsoft.com/office/drawing/2014/main" id="{490F3BB1-5479-4C03-8F36-C89FC6A76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33344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72038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1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57A8D65-923C-42C5-B1BD-6ADD0FF42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1511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113032A-D0FA-4321-8D64-3788A9B10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8118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E9C606C-AC20-463D-86C7-29C29E999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8324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7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9422551-9D31-45AB-B76C-3085B7198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91706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1ACDC2-AD95-4D0D-88EE-8E2E1EF09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1097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AE4B8E-351B-455B-876D-AC9B67BA1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885" y="590959"/>
            <a:ext cx="2296158" cy="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9B4AF0-9E46-4F44-BC72-1EE8B9F917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20" y="796534"/>
            <a:ext cx="3110760" cy="1169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16575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701888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6FC929D-76AF-4A83-BE71-3158962FB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34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2B3F09-5248-4BEA-B246-941AFC213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B1C55AC1-20B9-439B-8895-3066FD3BA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90166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08BAFCC-70F0-4377-BDBA-38BFF04DF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8EB258BC-F449-4FB2-8E89-F54D4ECE3B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0767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A69F63-1FCE-4ABD-99AE-18B9FD714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CEA287C1-2F1A-4E39-B123-FFA9B87B78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60389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776C230-A001-4313-822E-178C55A3D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25021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EAC57F-D2F5-4EC9-BCBF-ABC940A72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34838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A314BB-F693-4B08-A3B4-B955E717E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589094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3E3C34-51C1-4CB4-8348-09E08CFA7B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E9D891-2811-4564-B017-2C4856998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43712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A6232F-3A0D-41DA-B820-4E92789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48640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5A1A757-A529-477A-8A37-17937E5C3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082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50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EC752E-26DE-46E2-A613-F3B894A72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60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2CBB372-B25B-415B-BD02-B4CB2ED3C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51884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EA3E8D0B-73B6-4B0B-9186-1A987F9A8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9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BC2039-1F6B-43C6-A632-94C1B8BCF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3143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0D4B3A2-4B57-47FE-A73E-B94B9CBD2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7734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AFB37F6-50E8-4DA8-8C05-F24494847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98775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3370CA3-783C-4E90-9B7E-086A06FD140D}"/>
              </a:ext>
            </a:extLst>
          </p:cNvPr>
          <p:cNvSpPr/>
          <p:nvPr userDrawn="1"/>
        </p:nvSpPr>
        <p:spPr>
          <a:xfrm>
            <a:off x="-2242" y="2802440"/>
            <a:ext cx="3814902" cy="4058786"/>
          </a:xfrm>
          <a:custGeom>
            <a:avLst/>
            <a:gdLst>
              <a:gd name="connsiteX0" fmla="*/ 0 w 3814902"/>
              <a:gd name="connsiteY0" fmla="*/ 0 h 4058786"/>
              <a:gd name="connsiteX1" fmla="*/ 3814902 w 3814902"/>
              <a:gd name="connsiteY1" fmla="*/ 0 h 4058786"/>
              <a:gd name="connsiteX2" fmla="*/ 353458 w 3814902"/>
              <a:gd name="connsiteY2" fmla="*/ 4058787 h 4058786"/>
              <a:gd name="connsiteX3" fmla="*/ 0 w 3814902"/>
              <a:gd name="connsiteY3" fmla="*/ 4058787 h 4058786"/>
              <a:gd name="connsiteX4" fmla="*/ 0 w 3814902"/>
              <a:gd name="connsiteY4" fmla="*/ 0 h 40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4902" h="4058786">
                <a:moveTo>
                  <a:pt x="0" y="0"/>
                </a:moveTo>
                <a:lnTo>
                  <a:pt x="3814902" y="0"/>
                </a:lnTo>
                <a:lnTo>
                  <a:pt x="353458" y="4058787"/>
                </a:lnTo>
                <a:lnTo>
                  <a:pt x="0" y="405878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7DA861E2-B375-45DC-8D03-70F0ED27A281}"/>
              </a:ext>
            </a:extLst>
          </p:cNvPr>
          <p:cNvSpPr/>
          <p:nvPr userDrawn="1"/>
        </p:nvSpPr>
        <p:spPr>
          <a:xfrm>
            <a:off x="3812660" y="1260"/>
            <a:ext cx="8380550" cy="2801180"/>
          </a:xfrm>
          <a:custGeom>
            <a:avLst/>
            <a:gdLst>
              <a:gd name="connsiteX0" fmla="*/ 8380551 w 8380550"/>
              <a:gd name="connsiteY0" fmla="*/ 0 h 2801180"/>
              <a:gd name="connsiteX1" fmla="*/ 8380551 w 8380550"/>
              <a:gd name="connsiteY1" fmla="*/ 2801180 h 2801180"/>
              <a:gd name="connsiteX2" fmla="*/ 0 w 8380550"/>
              <a:gd name="connsiteY2" fmla="*/ 2801180 h 2801180"/>
              <a:gd name="connsiteX3" fmla="*/ 2388969 w 8380550"/>
              <a:gd name="connsiteY3" fmla="*/ 0 h 2801180"/>
              <a:gd name="connsiteX4" fmla="*/ 8380551 w 8380550"/>
              <a:gd name="connsiteY4" fmla="*/ 0 h 280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0550" h="2801180">
                <a:moveTo>
                  <a:pt x="8380551" y="0"/>
                </a:moveTo>
                <a:lnTo>
                  <a:pt x="8380551" y="2801180"/>
                </a:lnTo>
                <a:lnTo>
                  <a:pt x="0" y="2801180"/>
                </a:lnTo>
                <a:lnTo>
                  <a:pt x="2388969" y="0"/>
                </a:lnTo>
                <a:lnTo>
                  <a:pt x="8380551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13" y="842540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4713" y="5640178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C39776-94A6-4E3A-A371-A3BD14895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830" y="5908997"/>
            <a:ext cx="5040923" cy="4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0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9104107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3C779-6AA8-48F8-ABD0-40F4BFBE8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CB9B2F-3B79-4FFC-93E2-9A1C2E73B4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15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FCB140-86D7-481A-8238-EC1996600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8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9" r:id="rId2"/>
    <p:sldLayoutId id="2147483655" r:id="rId3"/>
    <p:sldLayoutId id="2147483690" r:id="rId4"/>
    <p:sldLayoutId id="2147483701" r:id="rId5"/>
    <p:sldLayoutId id="2147483674" r:id="rId6"/>
    <p:sldLayoutId id="2147483675" r:id="rId7"/>
    <p:sldLayoutId id="2147483691" r:id="rId8"/>
    <p:sldLayoutId id="2147483702" r:id="rId9"/>
    <p:sldLayoutId id="2147483671" r:id="rId10"/>
    <p:sldLayoutId id="2147483676" r:id="rId11"/>
    <p:sldLayoutId id="2147483692" r:id="rId12"/>
    <p:sldLayoutId id="2147483703" r:id="rId13"/>
    <p:sldLayoutId id="2147483656" r:id="rId14"/>
    <p:sldLayoutId id="2147483677" r:id="rId15"/>
    <p:sldLayoutId id="2147483693" r:id="rId16"/>
    <p:sldLayoutId id="2147483704" r:id="rId17"/>
    <p:sldLayoutId id="2147483667" r:id="rId18"/>
    <p:sldLayoutId id="2147483681" r:id="rId19"/>
    <p:sldLayoutId id="2147483694" r:id="rId20"/>
    <p:sldLayoutId id="2147483705" r:id="rId21"/>
    <p:sldLayoutId id="2147483673" r:id="rId22"/>
    <p:sldLayoutId id="2147483682" r:id="rId23"/>
    <p:sldLayoutId id="2147483695" r:id="rId24"/>
    <p:sldLayoutId id="2147483706" r:id="rId25"/>
    <p:sldLayoutId id="2147483672" r:id="rId26"/>
    <p:sldLayoutId id="2147483683" r:id="rId27"/>
    <p:sldLayoutId id="2147483696" r:id="rId28"/>
    <p:sldLayoutId id="2147483707" r:id="rId29"/>
    <p:sldLayoutId id="2147483713" r:id="rId30"/>
    <p:sldLayoutId id="2147483665" r:id="rId31"/>
    <p:sldLayoutId id="2147483684" r:id="rId32"/>
    <p:sldLayoutId id="2147483697" r:id="rId33"/>
    <p:sldLayoutId id="2147483708" r:id="rId34"/>
    <p:sldLayoutId id="2147483661" r:id="rId35"/>
    <p:sldLayoutId id="2147483685" r:id="rId36"/>
    <p:sldLayoutId id="2147483698" r:id="rId37"/>
    <p:sldLayoutId id="2147483709" r:id="rId38"/>
    <p:sldLayoutId id="2147483659" r:id="rId39"/>
    <p:sldLayoutId id="2147483686" r:id="rId40"/>
    <p:sldLayoutId id="2147483699" r:id="rId41"/>
    <p:sldLayoutId id="2147483710" r:id="rId42"/>
    <p:sldLayoutId id="2147483657" r:id="rId43"/>
    <p:sldLayoutId id="2147483711" r:id="rId44"/>
    <p:sldLayoutId id="2147483687" r:id="rId45"/>
    <p:sldLayoutId id="2147483680" r:id="rId46"/>
    <p:sldLayoutId id="2147483688" r:id="rId47"/>
    <p:sldLayoutId id="2147483700" r:id="rId48"/>
    <p:sldLayoutId id="2147483712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12" Type="http://schemas.openxmlformats.org/officeDocument/2006/relationships/image" Target="../media/image98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5.png"/><Relationship Id="rId11" Type="http://schemas.openxmlformats.org/officeDocument/2006/relationships/image" Target="../media/image97.png"/><Relationship Id="rId5" Type="http://schemas.openxmlformats.org/officeDocument/2006/relationships/image" Target="../media/image93.png"/><Relationship Id="rId10" Type="http://schemas.openxmlformats.org/officeDocument/2006/relationships/image" Target="../media/image96.jpeg"/><Relationship Id="rId4" Type="http://schemas.openxmlformats.org/officeDocument/2006/relationships/image" Target="../media/image92.png"/><Relationship Id="rId9" Type="http://schemas.openxmlformats.org/officeDocument/2006/relationships/image" Target="../media/image9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7.png"/><Relationship Id="rId7" Type="http://schemas.openxmlformats.org/officeDocument/2006/relationships/image" Target="../media/image10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70.png"/><Relationship Id="rId4" Type="http://schemas.openxmlformats.org/officeDocument/2006/relationships/image" Target="../media/image68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6.jp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10.jpg"/><Relationship Id="rId7" Type="http://schemas.openxmlformats.org/officeDocument/2006/relationships/image" Target="../media/image103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Relationship Id="rId9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3.png"/><Relationship Id="rId5" Type="http://schemas.openxmlformats.org/officeDocument/2006/relationships/image" Target="../media/image47.png"/><Relationship Id="rId4" Type="http://schemas.openxmlformats.org/officeDocument/2006/relationships/image" Target="../media/image1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06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3.png"/><Relationship Id="rId5" Type="http://schemas.openxmlformats.org/officeDocument/2006/relationships/image" Target="../media/image121.jp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png"/><Relationship Id="rId4" Type="http://schemas.openxmlformats.org/officeDocument/2006/relationships/image" Target="../media/image1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3.jpeg"/><Relationship Id="rId18" Type="http://schemas.openxmlformats.org/officeDocument/2006/relationships/image" Target="../media/image138.png"/><Relationship Id="rId26" Type="http://schemas.openxmlformats.org/officeDocument/2006/relationships/image" Target="../media/image146.png"/><Relationship Id="rId21" Type="http://schemas.openxmlformats.org/officeDocument/2006/relationships/image" Target="../media/image141.jpeg"/><Relationship Id="rId34" Type="http://schemas.openxmlformats.org/officeDocument/2006/relationships/image" Target="../media/image154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5" Type="http://schemas.openxmlformats.org/officeDocument/2006/relationships/image" Target="../media/image145.png"/><Relationship Id="rId33" Type="http://schemas.openxmlformats.org/officeDocument/2006/relationships/image" Target="../media/image15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6.gif"/><Relationship Id="rId20" Type="http://schemas.openxmlformats.org/officeDocument/2006/relationships/image" Target="../media/image140.jpeg"/><Relationship Id="rId29" Type="http://schemas.openxmlformats.org/officeDocument/2006/relationships/image" Target="../media/image14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6.png"/><Relationship Id="rId11" Type="http://schemas.openxmlformats.org/officeDocument/2006/relationships/image" Target="../media/image131.jpeg"/><Relationship Id="rId24" Type="http://schemas.openxmlformats.org/officeDocument/2006/relationships/image" Target="../media/image144.png"/><Relationship Id="rId32" Type="http://schemas.openxmlformats.org/officeDocument/2006/relationships/image" Target="../media/image152.png"/><Relationship Id="rId37" Type="http://schemas.openxmlformats.org/officeDocument/2006/relationships/image" Target="../media/image157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23" Type="http://schemas.openxmlformats.org/officeDocument/2006/relationships/image" Target="../media/image143.png"/><Relationship Id="rId28" Type="http://schemas.openxmlformats.org/officeDocument/2006/relationships/image" Target="../media/image148.png"/><Relationship Id="rId36" Type="http://schemas.openxmlformats.org/officeDocument/2006/relationships/image" Target="../media/image156.png"/><Relationship Id="rId10" Type="http://schemas.openxmlformats.org/officeDocument/2006/relationships/image" Target="../media/image130.jpeg"/><Relationship Id="rId19" Type="http://schemas.openxmlformats.org/officeDocument/2006/relationships/image" Target="../media/image139.png"/><Relationship Id="rId31" Type="http://schemas.openxmlformats.org/officeDocument/2006/relationships/image" Target="../media/image151.jpeg"/><Relationship Id="rId4" Type="http://schemas.openxmlformats.org/officeDocument/2006/relationships/image" Target="../media/image124.png"/><Relationship Id="rId9" Type="http://schemas.openxmlformats.org/officeDocument/2006/relationships/image" Target="../media/image129.jpeg"/><Relationship Id="rId14" Type="http://schemas.openxmlformats.org/officeDocument/2006/relationships/image" Target="../media/image134.jpeg"/><Relationship Id="rId22" Type="http://schemas.openxmlformats.org/officeDocument/2006/relationships/image" Target="../media/image142.png"/><Relationship Id="rId27" Type="http://schemas.openxmlformats.org/officeDocument/2006/relationships/image" Target="../media/image147.png"/><Relationship Id="rId30" Type="http://schemas.openxmlformats.org/officeDocument/2006/relationships/image" Target="../media/image150.png"/><Relationship Id="rId35" Type="http://schemas.openxmlformats.org/officeDocument/2006/relationships/image" Target="../media/image155.png"/><Relationship Id="rId8" Type="http://schemas.openxmlformats.org/officeDocument/2006/relationships/image" Target="../media/image128.png"/><Relationship Id="rId3" Type="http://schemas.openxmlformats.org/officeDocument/2006/relationships/image" Target="../media/image1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51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0.emf"/><Relationship Id="rId4" Type="http://schemas.openxmlformats.org/officeDocument/2006/relationships/image" Target="../media/image52.jpeg"/><Relationship Id="rId9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17.png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905D71-66FC-4D13-B420-844DD9D7B1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706" y="2039869"/>
            <a:ext cx="7953632" cy="3761689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B5284-30C5-4FA3-A42B-059B2DB293EC}"/>
              </a:ext>
            </a:extLst>
          </p:cNvPr>
          <p:cNvSpPr/>
          <p:nvPr/>
        </p:nvSpPr>
        <p:spPr>
          <a:xfrm>
            <a:off x="0" y="-1"/>
            <a:ext cx="3165231" cy="686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459035-898C-49B2-B302-977F7574B7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02696" y="3183091"/>
            <a:ext cx="5775530" cy="48633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36BB362-AC71-4027-8179-E17FC810B8F5}"/>
              </a:ext>
            </a:extLst>
          </p:cNvPr>
          <p:cNvSpPr/>
          <p:nvPr/>
        </p:nvSpPr>
        <p:spPr>
          <a:xfrm>
            <a:off x="6867525" y="1995042"/>
            <a:ext cx="5336199" cy="81267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1E9D8-F66A-4DD8-9E5F-1837A0FCD230}"/>
              </a:ext>
            </a:extLst>
          </p:cNvPr>
          <p:cNvSpPr txBox="1"/>
          <p:nvPr/>
        </p:nvSpPr>
        <p:spPr>
          <a:xfrm>
            <a:off x="4032983" y="675373"/>
            <a:ext cx="7953632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4400" dirty="0">
                <a:latin typeface="+mj-lt"/>
              </a:rPr>
              <a:t>ПРОМЫШЛЕННОЕ ОСВЕЩЕНИЕ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A3336-9AFF-4551-AC19-C1803934A7DF}"/>
              </a:ext>
            </a:extLst>
          </p:cNvPr>
          <p:cNvSpPr txBox="1"/>
          <p:nvPr/>
        </p:nvSpPr>
        <p:spPr>
          <a:xfrm>
            <a:off x="6867525" y="2068667"/>
            <a:ext cx="508733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РЕШЕНИЯ ДЛЯ ТРАНСПОРТНОЙ ИНФРАСТРУКТУРЫ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FF1ED-381F-428D-BA33-D72989C97F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15" y="5801558"/>
            <a:ext cx="1284240" cy="49272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7A1A6CD-10BF-4831-938B-4C9CD4D472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379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13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203AA7-E4EF-448C-811E-775EE911F1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173" y="3125812"/>
            <a:ext cx="3327698" cy="16753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969C34-AB9A-417E-8D86-771E50945F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693" y="4993356"/>
            <a:ext cx="3327696" cy="16859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73FE7D-7C01-4643-9606-CEACB4D937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173" y="4993356"/>
            <a:ext cx="3327697" cy="168594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C64E0A-8C2C-446C-AB09-F317D81394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693" y="3125812"/>
            <a:ext cx="3343662" cy="16753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69BA69-218B-49AC-B509-8D35EED2B4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173" y="1247644"/>
            <a:ext cx="3327698" cy="16753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194508-F872-4D8B-A1A7-1AECC42599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693" y="1245969"/>
            <a:ext cx="3343662" cy="1675320"/>
          </a:xfrm>
          <a:prstGeom prst="rect">
            <a:avLst/>
          </a:prstGeom>
        </p:spPr>
      </p:pic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МЕЖДУНАРОДНЫЙ</a:t>
            </a:r>
            <a:br>
              <a:rPr lang="ru-RU" sz="3200" b="0" dirty="0">
                <a:solidFill>
                  <a:schemeClr val="accent1"/>
                </a:solidFill>
              </a:rPr>
            </a:br>
            <a:r>
              <a:rPr lang="ru-RU" sz="3200" b="0" dirty="0">
                <a:solidFill>
                  <a:schemeClr val="accent1"/>
                </a:solidFill>
              </a:rPr>
              <a:t>АЭРОПОРТ ИРКУТСК</a:t>
            </a:r>
          </a:p>
        </p:txBody>
      </p:sp>
      <p:sp>
        <p:nvSpPr>
          <p:cNvPr id="52" name="Текст 19">
            <a:extLst>
              <a:ext uri="{FF2B5EF4-FFF2-40B4-BE49-F238E27FC236}">
                <a16:creationId xmlns:a16="http://schemas.microsoft.com/office/drawing/2014/main" id="{F0D7BED2-557E-4EE2-88ED-F89B48A22AE0}"/>
              </a:ext>
            </a:extLst>
          </p:cNvPr>
          <p:cNvSpPr txBox="1">
            <a:spLocks/>
          </p:cNvSpPr>
          <p:nvPr/>
        </p:nvSpPr>
        <p:spPr>
          <a:xfrm>
            <a:off x="8750289" y="1708485"/>
            <a:ext cx="2583458" cy="691278"/>
          </a:xfrm>
          <a:prstGeom prst="rect">
            <a:avLst/>
          </a:prstGeom>
        </p:spPr>
        <p:txBody>
          <a:bodyPr lIns="72000" tIns="180000" r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200" b="1" kern="1200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0" dirty="0"/>
              <a:t>Терминал №3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id="{97436A2C-F816-4193-9BCF-15BA63D4DA92}"/>
              </a:ext>
            </a:extLst>
          </p:cNvPr>
          <p:cNvSpPr txBox="1">
            <a:spLocks/>
          </p:cNvSpPr>
          <p:nvPr/>
        </p:nvSpPr>
        <p:spPr>
          <a:xfrm>
            <a:off x="7596177" y="2821808"/>
            <a:ext cx="4179609" cy="60800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20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Освещенные</a:t>
            </a:r>
            <a:br>
              <a:rPr lang="ru-RU" sz="20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20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участки:</a:t>
            </a:r>
          </a:p>
        </p:txBody>
      </p:sp>
      <p:sp>
        <p:nvSpPr>
          <p:cNvPr id="53" name="Текст 3">
            <a:extLst>
              <a:ext uri="{FF2B5EF4-FFF2-40B4-BE49-F238E27FC236}">
                <a16:creationId xmlns:a16="http://schemas.microsoft.com/office/drawing/2014/main" id="{4A212379-1C4F-44F6-B022-8E574C951D50}"/>
              </a:ext>
            </a:extLst>
          </p:cNvPr>
          <p:cNvSpPr txBox="1">
            <a:spLocks/>
          </p:cNvSpPr>
          <p:nvPr/>
        </p:nvSpPr>
        <p:spPr>
          <a:xfrm>
            <a:off x="7596177" y="3595717"/>
            <a:ext cx="4005273" cy="115828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Основное освещение внутри терминала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Парковка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sz="1400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id="{B99DB7F5-57BB-4D51-8E5F-1FB39A2BDC28}"/>
              </a:ext>
            </a:extLst>
          </p:cNvPr>
          <p:cNvSpPr txBox="1">
            <a:spLocks/>
          </p:cNvSpPr>
          <p:nvPr/>
        </p:nvSpPr>
        <p:spPr>
          <a:xfrm>
            <a:off x="7596177" y="4993378"/>
            <a:ext cx="4179609" cy="60800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20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Использованное</a:t>
            </a:r>
            <a:br>
              <a:rPr lang="ru-RU" sz="20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20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оборудование:</a:t>
            </a:r>
          </a:p>
        </p:txBody>
      </p:sp>
      <p:sp>
        <p:nvSpPr>
          <p:cNvPr id="55" name="Текст 3">
            <a:extLst>
              <a:ext uri="{FF2B5EF4-FFF2-40B4-BE49-F238E27FC236}">
                <a16:creationId xmlns:a16="http://schemas.microsoft.com/office/drawing/2014/main" id="{1A02B9E5-D53D-47DD-A9D9-D6224312111A}"/>
              </a:ext>
            </a:extLst>
          </p:cNvPr>
          <p:cNvSpPr txBox="1">
            <a:spLocks/>
          </p:cNvSpPr>
          <p:nvPr/>
        </p:nvSpPr>
        <p:spPr>
          <a:xfrm>
            <a:off x="7596177" y="5767287"/>
            <a:ext cx="4179609" cy="60800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en-US" sz="1400" dirty="0">
                <a:solidFill>
                  <a:schemeClr val="accent1"/>
                </a:solidFill>
                <a:ea typeface="Cambria" panose="02040503050406030204" pitchFamily="18" charset="0"/>
              </a:rPr>
              <a:t>FEREKS FHB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en-US" sz="1400" dirty="0">
                <a:solidFill>
                  <a:schemeClr val="accent1"/>
                </a:solidFill>
                <a:ea typeface="Cambria" panose="02040503050406030204" pitchFamily="18" charset="0"/>
              </a:rPr>
              <a:t>FEREKS </a:t>
            </a: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ДСП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1293BE-C466-4DAD-9FB5-5A189EE981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17035">
            <a:off x="9831499" y="4885393"/>
            <a:ext cx="2462150" cy="198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44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C21B5F6-658B-473A-8210-8040BFAF4C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26436"/>
            <a:ext cx="3757831" cy="5631563"/>
          </a:xfrm>
          <a:prstGeom prst="rect">
            <a:avLst/>
          </a:prstGeom>
        </p:spPr>
      </p:pic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РЕШЕНИЯ</a:t>
            </a:r>
            <a:r>
              <a:rPr lang="en-US" sz="3200" b="0" dirty="0">
                <a:solidFill>
                  <a:schemeClr val="accent1"/>
                </a:solidFill>
              </a:rPr>
              <a:t> </a:t>
            </a:r>
            <a:r>
              <a:rPr lang="ru-RU" sz="3200" b="0" dirty="0">
                <a:solidFill>
                  <a:schemeClr val="accent1"/>
                </a:solidFill>
              </a:rPr>
              <a:t>ДЛЯ ПЕРЕХОДОВ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C073BAE-E9D5-4012-87DE-09255ADD49A7}"/>
              </a:ext>
            </a:extLst>
          </p:cNvPr>
          <p:cNvSpPr/>
          <p:nvPr/>
        </p:nvSpPr>
        <p:spPr>
          <a:xfrm>
            <a:off x="4667709" y="1226436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AFFDC2C-17E8-42BA-AA69-0918342C92F5}"/>
              </a:ext>
            </a:extLst>
          </p:cNvPr>
          <p:cNvSpPr/>
          <p:nvPr/>
        </p:nvSpPr>
        <p:spPr>
          <a:xfrm>
            <a:off x="8667693" y="1251416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4667707" y="2983339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913B6AA3-9775-4DFB-9D66-96B96C2659F3}"/>
              </a:ext>
            </a:extLst>
          </p:cNvPr>
          <p:cNvSpPr/>
          <p:nvPr/>
        </p:nvSpPr>
        <p:spPr>
          <a:xfrm>
            <a:off x="8667691" y="3008319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96B048-75C9-400B-A0E3-FF54386C60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707" y="1229546"/>
            <a:ext cx="1275609" cy="116714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8D7DC9DC-BA82-49FB-84CD-C76959578728}"/>
              </a:ext>
            </a:extLst>
          </p:cNvPr>
          <p:cNvSpPr txBox="1"/>
          <p:nvPr/>
        </p:nvSpPr>
        <p:spPr>
          <a:xfrm>
            <a:off x="5946868" y="1228147"/>
            <a:ext cx="1992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L-TRADE II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DFB8BB0A-2944-45A0-95D0-818EA377C715}"/>
              </a:ext>
            </a:extLst>
          </p:cNvPr>
          <p:cNvSpPr txBox="1"/>
          <p:nvPr/>
        </p:nvSpPr>
        <p:spPr>
          <a:xfrm>
            <a:off x="6044065" y="177163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до </a:t>
            </a:r>
            <a:r>
              <a:rPr lang="en-US" sz="1200" dirty="0"/>
              <a:t>37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159A6F55-718F-42B4-96B1-2F9F233F22BD}"/>
              </a:ext>
            </a:extLst>
          </p:cNvPr>
          <p:cNvSpPr txBox="1"/>
          <p:nvPr/>
        </p:nvSpPr>
        <p:spPr>
          <a:xfrm>
            <a:off x="6044065" y="215210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140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26CE15A-01EC-4CB3-81A1-BB5AA8CBF226}"/>
              </a:ext>
            </a:extLst>
          </p:cNvPr>
          <p:cNvSpPr txBox="1"/>
          <p:nvPr/>
        </p:nvSpPr>
        <p:spPr>
          <a:xfrm>
            <a:off x="9953015" y="1228147"/>
            <a:ext cx="211516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ДСО</a:t>
            </a:r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5623CD06-F674-4B12-9FC2-46FE1B5266DD}"/>
              </a:ext>
            </a:extLst>
          </p:cNvPr>
          <p:cNvSpPr txBox="1"/>
          <p:nvPr/>
        </p:nvSpPr>
        <p:spPr>
          <a:xfrm>
            <a:off x="10050211" y="177163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до 45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22606A43-E954-4A4D-A40C-1D632DD4DD30}"/>
              </a:ext>
            </a:extLst>
          </p:cNvPr>
          <p:cNvSpPr txBox="1"/>
          <p:nvPr/>
        </p:nvSpPr>
        <p:spPr>
          <a:xfrm>
            <a:off x="10050211" y="215210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105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5943316" y="2964310"/>
            <a:ext cx="241963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 SVETECO NEW 8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6040512" y="3507801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8" name="TextBox 176">
            <a:extLst>
              <a:ext uri="{FF2B5EF4-FFF2-40B4-BE49-F238E27FC236}">
                <a16:creationId xmlns:a16="http://schemas.microsoft.com/office/drawing/2014/main" id="{7FD3F576-2329-4F37-9C28-12C1F097DF58}"/>
              </a:ext>
            </a:extLst>
          </p:cNvPr>
          <p:cNvSpPr txBox="1"/>
          <p:nvPr/>
        </p:nvSpPr>
        <p:spPr>
          <a:xfrm>
            <a:off x="6040512" y="3888269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10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50EB232-B4D6-4A9A-B12B-E15AD1F3884F}"/>
              </a:ext>
            </a:extLst>
          </p:cNvPr>
          <p:cNvSpPr txBox="1"/>
          <p:nvPr/>
        </p:nvSpPr>
        <p:spPr>
          <a:xfrm>
            <a:off x="9949462" y="2964310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FDBB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00" name="TextBox 176">
            <a:extLst>
              <a:ext uri="{FF2B5EF4-FFF2-40B4-BE49-F238E27FC236}">
                <a16:creationId xmlns:a16="http://schemas.microsoft.com/office/drawing/2014/main" id="{D0E04439-2183-49D9-A88A-DADCEC5428C0}"/>
              </a:ext>
            </a:extLst>
          </p:cNvPr>
          <p:cNvSpPr txBox="1"/>
          <p:nvPr/>
        </p:nvSpPr>
        <p:spPr>
          <a:xfrm>
            <a:off x="10046658" y="3507801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17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01" name="TextBox 176">
            <a:extLst>
              <a:ext uri="{FF2B5EF4-FFF2-40B4-BE49-F238E27FC236}">
                <a16:creationId xmlns:a16="http://schemas.microsoft.com/office/drawing/2014/main" id="{882204AD-DAE1-4AD9-BDC3-7D9A8B24CB56}"/>
              </a:ext>
            </a:extLst>
          </p:cNvPr>
          <p:cNvSpPr txBox="1"/>
          <p:nvPr/>
        </p:nvSpPr>
        <p:spPr>
          <a:xfrm>
            <a:off x="10046658" y="3888269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10</a:t>
            </a:r>
            <a:r>
              <a:rPr lang="en-US" sz="1200" dirty="0"/>
              <a:t>5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C41D087-81FB-47BA-9B8C-26B88399EC6B}"/>
              </a:ext>
            </a:extLst>
          </p:cNvPr>
          <p:cNvSpPr txBox="1"/>
          <p:nvPr/>
        </p:nvSpPr>
        <p:spPr>
          <a:xfrm>
            <a:off x="255749" y="6250869"/>
            <a:ext cx="350208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</a:rPr>
              <a:t>Переход у парка Горького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г. Казань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ABB607-213E-4D27-80A7-C1D4CBAE8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7690" y="1409306"/>
            <a:ext cx="1275609" cy="11061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A5CE1D-E426-4031-873E-5B7D4A3F8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68790" y="3311942"/>
            <a:ext cx="837514" cy="6230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FA2B11-5763-4B2E-B137-16FD90D97A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052" y="2943738"/>
            <a:ext cx="1167157" cy="133565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203E04A-C5AA-4090-93D8-CC6FEC5D3B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047" y="6345962"/>
            <a:ext cx="2785730" cy="23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4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РЕШЕНИЯ</a:t>
            </a:r>
            <a:r>
              <a:rPr lang="en-US" sz="3200" b="0" dirty="0">
                <a:solidFill>
                  <a:schemeClr val="accent1"/>
                </a:solidFill>
              </a:rPr>
              <a:t> </a:t>
            </a:r>
            <a:r>
              <a:rPr lang="ru-RU" sz="3200" b="0" dirty="0">
                <a:solidFill>
                  <a:schemeClr val="accent1"/>
                </a:solidFill>
              </a:rPr>
              <a:t>ДЛЯ СТАНЦИЙ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6309B37A-DF0E-4A52-AC5B-BA8C4F6C6710}"/>
              </a:ext>
            </a:extLst>
          </p:cNvPr>
          <p:cNvSpPr/>
          <p:nvPr/>
        </p:nvSpPr>
        <p:spPr>
          <a:xfrm>
            <a:off x="4667709" y="123234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18EEAB2A-E0C2-4EC9-B1E6-0971134C1589}"/>
              </a:ext>
            </a:extLst>
          </p:cNvPr>
          <p:cNvSpPr/>
          <p:nvPr/>
        </p:nvSpPr>
        <p:spPr>
          <a:xfrm>
            <a:off x="8667693" y="125732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77E70F6-6BF0-4725-A6B2-7DE6152EA36C}"/>
              </a:ext>
            </a:extLst>
          </p:cNvPr>
          <p:cNvSpPr txBox="1"/>
          <p:nvPr/>
        </p:nvSpPr>
        <p:spPr>
          <a:xfrm>
            <a:off x="5943318" y="1226437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L-OFFICE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03" name="TextBox 176">
            <a:extLst>
              <a:ext uri="{FF2B5EF4-FFF2-40B4-BE49-F238E27FC236}">
                <a16:creationId xmlns:a16="http://schemas.microsoft.com/office/drawing/2014/main" id="{71F248B1-0379-4C57-B05C-785C64223D7F}"/>
              </a:ext>
            </a:extLst>
          </p:cNvPr>
          <p:cNvSpPr txBox="1"/>
          <p:nvPr/>
        </p:nvSpPr>
        <p:spPr>
          <a:xfrm>
            <a:off x="6040514" y="176992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30 </a:t>
            </a:r>
            <a:r>
              <a:rPr lang="ru-RU" sz="1200" dirty="0"/>
              <a:t>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04" name="TextBox 176">
            <a:extLst>
              <a:ext uri="{FF2B5EF4-FFF2-40B4-BE49-F238E27FC236}">
                <a16:creationId xmlns:a16="http://schemas.microsoft.com/office/drawing/2014/main" id="{DBD1331E-B231-437E-8E83-0CF5E1217D1A}"/>
              </a:ext>
            </a:extLst>
          </p:cNvPr>
          <p:cNvSpPr txBox="1"/>
          <p:nvPr/>
        </p:nvSpPr>
        <p:spPr>
          <a:xfrm>
            <a:off x="6040514" y="215039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120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21B8BF5-8863-4202-B4CC-A849E4EFD587}"/>
              </a:ext>
            </a:extLst>
          </p:cNvPr>
          <p:cNvSpPr txBox="1"/>
          <p:nvPr/>
        </p:nvSpPr>
        <p:spPr>
          <a:xfrm>
            <a:off x="9949464" y="1226437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L-SCHOOL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06" name="TextBox 176">
            <a:extLst>
              <a:ext uri="{FF2B5EF4-FFF2-40B4-BE49-F238E27FC236}">
                <a16:creationId xmlns:a16="http://schemas.microsoft.com/office/drawing/2014/main" id="{3D933746-BCA3-466E-BEED-E8DD353A9184}"/>
              </a:ext>
            </a:extLst>
          </p:cNvPr>
          <p:cNvSpPr txBox="1"/>
          <p:nvPr/>
        </p:nvSpPr>
        <p:spPr>
          <a:xfrm>
            <a:off x="10046660" y="176992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15 </a:t>
            </a:r>
            <a:r>
              <a:rPr lang="ru-RU" sz="1200" dirty="0"/>
              <a:t>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07" name="TextBox 176">
            <a:extLst>
              <a:ext uri="{FF2B5EF4-FFF2-40B4-BE49-F238E27FC236}">
                <a16:creationId xmlns:a16="http://schemas.microsoft.com/office/drawing/2014/main" id="{FBC5B46E-3400-4FEB-8446-2A387535BFEC}"/>
              </a:ext>
            </a:extLst>
          </p:cNvPr>
          <p:cNvSpPr txBox="1"/>
          <p:nvPr/>
        </p:nvSpPr>
        <p:spPr>
          <a:xfrm>
            <a:off x="10046660" y="215039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25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C41D087-81FB-47BA-9B8C-26B88399EC6B}"/>
              </a:ext>
            </a:extLst>
          </p:cNvPr>
          <p:cNvSpPr txBox="1"/>
          <p:nvPr/>
        </p:nvSpPr>
        <p:spPr>
          <a:xfrm>
            <a:off x="255748" y="6204703"/>
            <a:ext cx="350208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200" dirty="0"/>
              <a:t>Типы освещения на станции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6D42EA4-1ED2-4E93-A60D-11E3E90086E6}"/>
              </a:ext>
            </a:extLst>
          </p:cNvPr>
          <p:cNvSpPr/>
          <p:nvPr/>
        </p:nvSpPr>
        <p:spPr>
          <a:xfrm>
            <a:off x="4667709" y="2990017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2263060-6F96-4BC2-A51E-A82FEA0EB7EE}"/>
              </a:ext>
            </a:extLst>
          </p:cNvPr>
          <p:cNvSpPr txBox="1"/>
          <p:nvPr/>
        </p:nvSpPr>
        <p:spPr>
          <a:xfrm>
            <a:off x="5943318" y="2970988"/>
            <a:ext cx="217198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 RADIAN NEW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58" name="TextBox 176">
            <a:extLst>
              <a:ext uri="{FF2B5EF4-FFF2-40B4-BE49-F238E27FC236}">
                <a16:creationId xmlns:a16="http://schemas.microsoft.com/office/drawing/2014/main" id="{55626E7C-5DDE-445E-9B7A-FF76C2C442C0}"/>
              </a:ext>
            </a:extLst>
          </p:cNvPr>
          <p:cNvSpPr txBox="1"/>
          <p:nvPr/>
        </p:nvSpPr>
        <p:spPr>
          <a:xfrm>
            <a:off x="6040514" y="3514479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23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9" name="TextBox 176">
            <a:extLst>
              <a:ext uri="{FF2B5EF4-FFF2-40B4-BE49-F238E27FC236}">
                <a16:creationId xmlns:a16="http://schemas.microsoft.com/office/drawing/2014/main" id="{0AEC937E-43E2-4A3F-AB9E-AA576E9C38BF}"/>
              </a:ext>
            </a:extLst>
          </p:cNvPr>
          <p:cNvSpPr txBox="1"/>
          <p:nvPr/>
        </p:nvSpPr>
        <p:spPr>
          <a:xfrm>
            <a:off x="6040514" y="3894947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10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FDB6C5-7DDF-4EB0-8104-3E9CC4627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709" y="1226436"/>
            <a:ext cx="1279161" cy="12699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19B6E3-1156-4389-B4CD-761C0C908E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661531" y="1371221"/>
            <a:ext cx="1126680" cy="115018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619844F-1EA6-44ED-A124-382A27328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708" y="3188566"/>
            <a:ext cx="1275609" cy="990380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1AA5E6CC-1239-4169-995B-2A2E0CA0D61D}"/>
              </a:ext>
            </a:extLst>
          </p:cNvPr>
          <p:cNvSpPr/>
          <p:nvPr/>
        </p:nvSpPr>
        <p:spPr>
          <a:xfrm>
            <a:off x="8667691" y="3008319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EEAA1F-640E-40E5-93C5-1AA2D871DD23}"/>
              </a:ext>
            </a:extLst>
          </p:cNvPr>
          <p:cNvSpPr txBox="1"/>
          <p:nvPr/>
        </p:nvSpPr>
        <p:spPr>
          <a:xfrm>
            <a:off x="9949462" y="2964310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ДВО</a:t>
            </a:r>
          </a:p>
        </p:txBody>
      </p:sp>
      <p:sp>
        <p:nvSpPr>
          <p:cNvPr id="43" name="TextBox 176">
            <a:extLst>
              <a:ext uri="{FF2B5EF4-FFF2-40B4-BE49-F238E27FC236}">
                <a16:creationId xmlns:a16="http://schemas.microsoft.com/office/drawing/2014/main" id="{ADB7A3A1-6990-4888-8583-10B0B61FC8A9}"/>
              </a:ext>
            </a:extLst>
          </p:cNvPr>
          <p:cNvSpPr txBox="1"/>
          <p:nvPr/>
        </p:nvSpPr>
        <p:spPr>
          <a:xfrm>
            <a:off x="10046658" y="3507801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до 56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4" name="TextBox 176">
            <a:extLst>
              <a:ext uri="{FF2B5EF4-FFF2-40B4-BE49-F238E27FC236}">
                <a16:creationId xmlns:a16="http://schemas.microsoft.com/office/drawing/2014/main" id="{51E1749F-79CA-4400-BC8B-FD014DB9E4F5}"/>
              </a:ext>
            </a:extLst>
          </p:cNvPr>
          <p:cNvSpPr txBox="1"/>
          <p:nvPr/>
        </p:nvSpPr>
        <p:spPr>
          <a:xfrm>
            <a:off x="10046658" y="3888269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11</a:t>
            </a:r>
            <a:r>
              <a:rPr lang="en-US" sz="1200" dirty="0"/>
              <a:t>5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240C0F-2D01-4649-8390-2ECDF2752B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06640" y="2980259"/>
            <a:ext cx="1388339" cy="1388339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3E1DD053-E9C9-46FF-89EA-1D712B7FDFDD}"/>
              </a:ext>
            </a:extLst>
          </p:cNvPr>
          <p:cNvSpPr/>
          <p:nvPr/>
        </p:nvSpPr>
        <p:spPr>
          <a:xfrm>
            <a:off x="4667710" y="474978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25516AF-8CA3-42DA-921A-89146D99B8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708" y="4752891"/>
            <a:ext cx="1275609" cy="11671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21705AA-DBC3-4A3F-AC6B-636FE822A4C2}"/>
              </a:ext>
            </a:extLst>
          </p:cNvPr>
          <p:cNvSpPr txBox="1"/>
          <p:nvPr/>
        </p:nvSpPr>
        <p:spPr>
          <a:xfrm>
            <a:off x="5946869" y="4751492"/>
            <a:ext cx="1992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L-TRADE II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53" name="TextBox 176">
            <a:extLst>
              <a:ext uri="{FF2B5EF4-FFF2-40B4-BE49-F238E27FC236}">
                <a16:creationId xmlns:a16="http://schemas.microsoft.com/office/drawing/2014/main" id="{BA5E5C0F-60EE-4723-BBB0-776CC3D58E35}"/>
              </a:ext>
            </a:extLst>
          </p:cNvPr>
          <p:cNvSpPr txBox="1"/>
          <p:nvPr/>
        </p:nvSpPr>
        <p:spPr>
          <a:xfrm>
            <a:off x="6044066" y="529498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до </a:t>
            </a:r>
            <a:r>
              <a:rPr lang="en-US" sz="1200" dirty="0"/>
              <a:t>37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4" name="TextBox 176">
            <a:extLst>
              <a:ext uri="{FF2B5EF4-FFF2-40B4-BE49-F238E27FC236}">
                <a16:creationId xmlns:a16="http://schemas.microsoft.com/office/drawing/2014/main" id="{78280E23-88A5-4CF3-8D3A-77AE12D2B0E7}"/>
              </a:ext>
            </a:extLst>
          </p:cNvPr>
          <p:cNvSpPr txBox="1"/>
          <p:nvPr/>
        </p:nvSpPr>
        <p:spPr>
          <a:xfrm>
            <a:off x="6044066" y="567545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140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4EB0173B-8ACC-4B81-A021-C6D1D327285C}"/>
              </a:ext>
            </a:extLst>
          </p:cNvPr>
          <p:cNvSpPr/>
          <p:nvPr/>
        </p:nvSpPr>
        <p:spPr>
          <a:xfrm>
            <a:off x="8667691" y="4744298"/>
            <a:ext cx="1275609" cy="1271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763957B-9B6D-4E3A-AEDB-50B124D699BC}"/>
              </a:ext>
            </a:extLst>
          </p:cNvPr>
          <p:cNvSpPr txBox="1"/>
          <p:nvPr/>
        </p:nvSpPr>
        <p:spPr>
          <a:xfrm>
            <a:off x="9949462" y="4707749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L-PIXEL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63" name="TextBox 176">
            <a:extLst>
              <a:ext uri="{FF2B5EF4-FFF2-40B4-BE49-F238E27FC236}">
                <a16:creationId xmlns:a16="http://schemas.microsoft.com/office/drawing/2014/main" id="{59005300-AEF4-49CC-876B-DDC08A8AEDEE}"/>
              </a:ext>
            </a:extLst>
          </p:cNvPr>
          <p:cNvSpPr txBox="1"/>
          <p:nvPr/>
        </p:nvSpPr>
        <p:spPr>
          <a:xfrm>
            <a:off x="10046658" y="5251240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5</a:t>
            </a:r>
            <a:r>
              <a:rPr lang="en-US" sz="1200" dirty="0"/>
              <a:t>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64" name="TextBox 176">
            <a:extLst>
              <a:ext uri="{FF2B5EF4-FFF2-40B4-BE49-F238E27FC236}">
                <a16:creationId xmlns:a16="http://schemas.microsoft.com/office/drawing/2014/main" id="{5F59D2CE-0A76-443E-8BE7-1EF979F33FA5}"/>
              </a:ext>
            </a:extLst>
          </p:cNvPr>
          <p:cNvSpPr txBox="1"/>
          <p:nvPr/>
        </p:nvSpPr>
        <p:spPr>
          <a:xfrm>
            <a:off x="10046658" y="5631708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50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F2B8A2-EF6B-475E-8CEF-A5F634716C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919" y="4766711"/>
            <a:ext cx="1610790" cy="118266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5F945480-4B9C-4D60-A851-D734C13E6B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047" y="6345962"/>
            <a:ext cx="2785730" cy="23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85650B-50E7-4370-B216-CD39E4865B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81927"/>
            <a:ext cx="3757831" cy="10690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810671-0E34-411E-B9C2-2B043CF795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737418"/>
            <a:ext cx="3757831" cy="10633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20F4D6-D9EC-41D6-8C45-7D5415ADC2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1226436"/>
            <a:ext cx="3757831" cy="10690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5DFACE5-9937-4105-9BB9-3B8A83B5B6E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87215"/>
            <a:ext cx="3757831" cy="106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04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2">
            <a:extLst>
              <a:ext uri="{FF2B5EF4-FFF2-40B4-BE49-F238E27FC236}">
                <a16:creationId xmlns:a16="http://schemas.microsoft.com/office/drawing/2014/main" id="{66B122E9-C97A-484F-B68D-A1A1A6D06EC4}"/>
              </a:ext>
            </a:extLst>
          </p:cNvPr>
          <p:cNvSpPr txBox="1">
            <a:spLocks/>
          </p:cNvSpPr>
          <p:nvPr/>
        </p:nvSpPr>
        <p:spPr>
          <a:xfrm>
            <a:off x="9594863" y="1866216"/>
            <a:ext cx="1404093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fpl</a:t>
            </a:r>
            <a:endParaRPr lang="ru-RU" sz="1600" b="0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E88064F-B22D-481E-8C13-3A36DDE41051}"/>
              </a:ext>
            </a:extLst>
          </p:cNvPr>
          <p:cNvGrpSpPr/>
          <p:nvPr/>
        </p:nvGrpSpPr>
        <p:grpSpPr>
          <a:xfrm>
            <a:off x="8163976" y="1768435"/>
            <a:ext cx="1274812" cy="1286773"/>
            <a:chOff x="7858981" y="1453943"/>
            <a:chExt cx="1274812" cy="1286773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0D2F44FA-79CD-4EF5-AA37-260C26277651}"/>
                </a:ext>
              </a:extLst>
            </p:cNvPr>
            <p:cNvGrpSpPr/>
            <p:nvPr/>
          </p:nvGrpSpPr>
          <p:grpSpPr>
            <a:xfrm>
              <a:off x="8044293" y="1574060"/>
              <a:ext cx="1089500" cy="1166656"/>
              <a:chOff x="8353474" y="1791814"/>
              <a:chExt cx="1089500" cy="1166656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2616A066-5C07-4C5C-93F9-08CF65C156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353474" y="2358068"/>
                <a:ext cx="570763" cy="600402"/>
              </a:xfrm>
              <a:prstGeom prst="rect">
                <a:avLst/>
              </a:prstGeom>
            </p:spPr>
          </p:pic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700A5242-7C53-4F3E-99B3-CCA6BF037F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715844" y="1791814"/>
                <a:ext cx="727130" cy="1106773"/>
              </a:xfrm>
              <a:prstGeom prst="rect">
                <a:avLst/>
              </a:prstGeom>
            </p:spPr>
          </p:pic>
        </p:grp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401207E2-5774-4FC1-B91C-4CFE24564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64528">
              <a:off x="7858981" y="1453943"/>
              <a:ext cx="1072250" cy="1284816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5 </a:t>
            </a:r>
            <a:r>
              <a:rPr lang="ru-RU" sz="2800" dirty="0">
                <a:solidFill>
                  <a:schemeClr val="accent2"/>
                </a:solidFill>
              </a:rPr>
              <a:t>РЕШЕНИЙ </a:t>
            </a:r>
            <a:r>
              <a:rPr lang="ru-RU" sz="2800" dirty="0">
                <a:solidFill>
                  <a:schemeClr val="bg1"/>
                </a:solidFill>
              </a:rPr>
              <a:t>ДЛЯ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ТЕРМИНАЛА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8CB9D0FC-556B-4C85-AD7C-419EF59DA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476278"/>
              </p:ext>
            </p:extLst>
          </p:nvPr>
        </p:nvGraphicFramePr>
        <p:xfrm>
          <a:off x="587374" y="3455823"/>
          <a:ext cx="10725894" cy="28693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769487">
                  <a:extLst>
                    <a:ext uri="{9D8B030D-6E8A-4147-A177-3AD203B41FA5}">
                      <a16:colId xmlns:a16="http://schemas.microsoft.com/office/drawing/2014/main" val="469730892"/>
                    </a:ext>
                  </a:extLst>
                </a:gridCol>
                <a:gridCol w="1787417">
                  <a:extLst>
                    <a:ext uri="{9D8B030D-6E8A-4147-A177-3AD203B41FA5}">
                      <a16:colId xmlns:a16="http://schemas.microsoft.com/office/drawing/2014/main" val="2647339665"/>
                    </a:ext>
                  </a:extLst>
                </a:gridCol>
                <a:gridCol w="1806741">
                  <a:extLst>
                    <a:ext uri="{9D8B030D-6E8A-4147-A177-3AD203B41FA5}">
                      <a16:colId xmlns:a16="http://schemas.microsoft.com/office/drawing/2014/main" val="147678930"/>
                    </a:ext>
                  </a:extLst>
                </a:gridCol>
                <a:gridCol w="1758431">
                  <a:extLst>
                    <a:ext uri="{9D8B030D-6E8A-4147-A177-3AD203B41FA5}">
                      <a16:colId xmlns:a16="http://schemas.microsoft.com/office/drawing/2014/main" val="131063394"/>
                    </a:ext>
                  </a:extLst>
                </a:gridCol>
                <a:gridCol w="1816401">
                  <a:extLst>
                    <a:ext uri="{9D8B030D-6E8A-4147-A177-3AD203B41FA5}">
                      <a16:colId xmlns:a16="http://schemas.microsoft.com/office/drawing/2014/main" val="1366398950"/>
                    </a:ext>
                  </a:extLst>
                </a:gridCol>
                <a:gridCol w="1787417">
                  <a:extLst>
                    <a:ext uri="{9D8B030D-6E8A-4147-A177-3AD203B41FA5}">
                      <a16:colId xmlns:a16="http://schemas.microsoft.com/office/drawing/2014/main" val="2970746842"/>
                    </a:ext>
                  </a:extLst>
                </a:gridCol>
              </a:tblGrid>
              <a:tr h="54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Мощность,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Вт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00 - 230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20 -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2 - 100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2 - 82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10602"/>
                  </a:ext>
                </a:extLst>
              </a:tr>
              <a:tr h="6598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Световой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поток, лм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48</a:t>
                      </a:r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00 - </a:t>
                      </a:r>
                      <a:r>
                        <a:rPr lang="ru-RU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400</a:t>
                      </a:r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00</a:t>
                      </a:r>
                      <a:endParaRPr lang="ru-RU" sz="1400" b="0" i="0" u="none" strike="noStrike" baseline="0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13100 - 37697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791 - 10490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1776 - 13500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1367 - 10823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421766"/>
                  </a:ext>
                </a:extLst>
              </a:tr>
              <a:tr h="5484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52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КСС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Ш8М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Г60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WA, W5, W6, 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Ш4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25х100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34780"/>
                  </a:ext>
                </a:extLst>
              </a:tr>
              <a:tr h="5655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Световая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отдача, лм/Вт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180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160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150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130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29508"/>
                  </a:ext>
                </a:extLst>
              </a:tr>
              <a:tr h="4710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Степень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защиты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283380"/>
                  </a:ext>
                </a:extLst>
              </a:tr>
            </a:tbl>
          </a:graphicData>
        </a:graphic>
      </p:graphicFrame>
      <p:sp>
        <p:nvSpPr>
          <p:cNvPr id="56" name="Текст 2">
            <a:extLst>
              <a:ext uri="{FF2B5EF4-FFF2-40B4-BE49-F238E27FC236}">
                <a16:creationId xmlns:a16="http://schemas.microsoft.com/office/drawing/2014/main" id="{8B2C2EC6-69A8-42AB-99D8-FAF4F195D3CF}"/>
              </a:ext>
            </a:extLst>
          </p:cNvPr>
          <p:cNvSpPr txBox="1">
            <a:spLocks/>
          </p:cNvSpPr>
          <p:nvPr/>
        </p:nvSpPr>
        <p:spPr>
          <a:xfrm>
            <a:off x="7796784" y="1866217"/>
            <a:ext cx="1112180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 err="1"/>
              <a:t>дсо</a:t>
            </a:r>
            <a:endParaRPr lang="ru-RU" sz="1600" b="0" dirty="0"/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61D119F6-DFE8-42A5-87B5-46A2B5B740D5}"/>
              </a:ext>
            </a:extLst>
          </p:cNvPr>
          <p:cNvSpPr txBox="1">
            <a:spLocks/>
          </p:cNvSpPr>
          <p:nvPr/>
        </p:nvSpPr>
        <p:spPr>
          <a:xfrm>
            <a:off x="2358838" y="1866216"/>
            <a:ext cx="1401629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street x1</a:t>
            </a:r>
            <a:endParaRPr lang="ru-RU" sz="1600" b="0" dirty="0"/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84831DCF-9F01-4DDC-81D6-7847C98A7B9E}"/>
              </a:ext>
            </a:extLst>
          </p:cNvPr>
          <p:cNvSpPr txBox="1">
            <a:spLocks/>
          </p:cNvSpPr>
          <p:nvPr/>
        </p:nvSpPr>
        <p:spPr>
          <a:xfrm>
            <a:off x="4182413" y="1866216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wheel</a:t>
            </a:r>
            <a:endParaRPr lang="ru-RU" sz="1600" b="0" dirty="0"/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9F4E0BC7-7F3F-4202-8968-D0B35AC033D2}"/>
              </a:ext>
            </a:extLst>
          </p:cNvPr>
          <p:cNvSpPr txBox="1">
            <a:spLocks/>
          </p:cNvSpPr>
          <p:nvPr/>
        </p:nvSpPr>
        <p:spPr>
          <a:xfrm>
            <a:off x="5970744" y="1866216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fsp</a:t>
            </a:r>
            <a:endParaRPr lang="ru-RU" sz="1600" b="0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61303D1-7CC8-488F-B1A1-80723D4675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827" y="1683992"/>
            <a:ext cx="1068320" cy="16888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61E25D6-BDA0-43CE-9216-C46CE482E6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125" y="1683992"/>
            <a:ext cx="1068320" cy="16888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10B85355-64AF-49C1-A30A-33CC658347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529" y="1683992"/>
            <a:ext cx="1068320" cy="168887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CA3F576-D836-4E75-8397-00067A6B7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231" y="1683992"/>
            <a:ext cx="1068320" cy="168887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15942F5-B119-4B3D-B119-28C9A8A3D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423" y="1683992"/>
            <a:ext cx="1068320" cy="168887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11589E7-AE91-4E61-A5EB-2BF8E68412F1}"/>
              </a:ext>
            </a:extLst>
          </p:cNvPr>
          <p:cNvGrpSpPr/>
          <p:nvPr/>
        </p:nvGrpSpPr>
        <p:grpSpPr>
          <a:xfrm>
            <a:off x="9963873" y="1754593"/>
            <a:ext cx="1369041" cy="1270433"/>
            <a:chOff x="9816728" y="1398260"/>
            <a:chExt cx="1369041" cy="127043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17459FD-AA4B-44CA-8682-59324C361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87529">
              <a:off x="10150475" y="1407671"/>
              <a:ext cx="1035294" cy="1261022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093F8FF-952D-4860-8466-E37EBF1A6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96424">
              <a:off x="9816728" y="1398260"/>
              <a:ext cx="1054156" cy="1250438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0C501F-CC1C-4CE0-99A3-C05FD2D3BA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128" y="2076358"/>
            <a:ext cx="1486890" cy="8294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70EB060-D77C-48F8-B882-1E84C43AF3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0" t="11992" r="17877" b="13814"/>
          <a:stretch/>
        </p:blipFill>
        <p:spPr>
          <a:xfrm flipH="1">
            <a:off x="2625918" y="2050523"/>
            <a:ext cx="1375657" cy="92624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4E725A1-585C-4FE6-B90D-DB5BD48687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17018" y="1757912"/>
            <a:ext cx="2013661" cy="120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01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14444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/>
              <a:t>STREET X1</a:t>
            </a:r>
            <a:br>
              <a:rPr lang="en-US" sz="2400" dirty="0"/>
            </a:br>
            <a:r>
              <a:rPr lang="ru-RU" sz="2400" dirty="0">
                <a:solidFill>
                  <a:schemeClr val="bg1"/>
                </a:solidFill>
              </a:rPr>
              <a:t>ЭФФЕКТИВНЫЙ ПРЕМИУМ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BA6272-4E44-4A73-8559-554A85C2E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900" y="1758674"/>
            <a:ext cx="1221324" cy="12156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60E252-0A2D-442E-8709-7FF0782CC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900" y="3175562"/>
            <a:ext cx="524694" cy="524694"/>
          </a:xfrm>
          <a:prstGeom prst="rect">
            <a:avLst/>
          </a:prstGeom>
        </p:spPr>
      </p:pic>
      <p:sp>
        <p:nvSpPr>
          <p:cNvPr id="12" name="Текст 3">
            <a:extLst>
              <a:ext uri="{FF2B5EF4-FFF2-40B4-BE49-F238E27FC236}">
                <a16:creationId xmlns:a16="http://schemas.microsoft.com/office/drawing/2014/main" id="{525EAEE5-D91A-48E8-81DE-94989A37B753}"/>
              </a:ext>
            </a:extLst>
          </p:cNvPr>
          <p:cNvSpPr txBox="1">
            <a:spLocks/>
          </p:cNvSpPr>
          <p:nvPr/>
        </p:nvSpPr>
        <p:spPr>
          <a:xfrm>
            <a:off x="6301874" y="3989196"/>
            <a:ext cx="3414268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Алюминиевая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или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композитная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крышка.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Климатическое исполнение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М1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00466177-9081-4084-964D-CC91021B4117}"/>
              </a:ext>
            </a:extLst>
          </p:cNvPr>
          <p:cNvSpPr txBox="1">
            <a:spLocks/>
          </p:cNvSpPr>
          <p:nvPr/>
        </p:nvSpPr>
        <p:spPr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A2644D91-5421-4156-8A8D-AC30CD5C218B}"/>
              </a:ext>
            </a:extLst>
          </p:cNvPr>
          <p:cNvSpPr txBox="1">
            <a:spLocks/>
          </p:cNvSpPr>
          <p:nvPr/>
        </p:nvSpPr>
        <p:spPr>
          <a:xfrm>
            <a:off x="6301875" y="5000366"/>
            <a:ext cx="3497734" cy="559579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Проводное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и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беспроводное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управление.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Защита от МКС-помех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10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кВ.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43E43498-9258-4D06-88E7-6FF32682F1A8}"/>
              </a:ext>
            </a:extLst>
          </p:cNvPr>
          <p:cNvSpPr txBox="1">
            <a:spLocks/>
          </p:cNvSpPr>
          <p:nvPr/>
        </p:nvSpPr>
        <p:spPr>
          <a:xfrm>
            <a:off x="6368548" y="458672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60A88D-138A-4E35-B18A-DCFFA590C9D6}"/>
              </a:ext>
            </a:extLst>
          </p:cNvPr>
          <p:cNvSpPr txBox="1"/>
          <p:nvPr/>
        </p:nvSpPr>
        <p:spPr>
          <a:xfrm>
            <a:off x="10230695" y="1578669"/>
            <a:ext cx="175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эффективный</a:t>
            </a:r>
            <a:br>
              <a:rPr lang="ru-RU" dirty="0"/>
            </a:br>
            <a:r>
              <a:rPr lang="ru-RU" dirty="0"/>
              <a:t>премиум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1E380A-712B-4255-9EE3-CB3445237BC2}"/>
              </a:ext>
            </a:extLst>
          </p:cNvPr>
          <p:cNvSpPr txBox="1"/>
          <p:nvPr/>
        </p:nvSpPr>
        <p:spPr>
          <a:xfrm>
            <a:off x="6368547" y="1578670"/>
            <a:ext cx="3862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STREET X1</a:t>
            </a:r>
            <a:endParaRPr lang="ru-RU" sz="3600" dirty="0">
              <a:latin typeface="+mj-lt"/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4665ECEE-76DD-4945-AE51-45D4355E8735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27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25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180 лм/Вт.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182977C2-9A19-4A8C-B586-88BFBCF8F037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D68DC8E7-3671-411A-9781-A969074ABC16}"/>
              </a:ext>
            </a:extLst>
          </p:cNvPr>
          <p:cNvSpPr txBox="1"/>
          <p:nvPr/>
        </p:nvSpPr>
        <p:spPr>
          <a:xfrm>
            <a:off x="4713259" y="3314302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5BDC9EC5-60A6-45D6-AED8-756F285B9F1E}"/>
              </a:ext>
            </a:extLst>
          </p:cNvPr>
          <p:cNvSpPr txBox="1">
            <a:spLocks/>
          </p:cNvSpPr>
          <p:nvPr/>
        </p:nvSpPr>
        <p:spPr>
          <a:xfrm>
            <a:off x="9716142" y="2974301"/>
            <a:ext cx="163659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Ш8М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EFBC56F1-872E-4458-8FE2-72DEF79DB9D3}"/>
              </a:ext>
            </a:extLst>
          </p:cNvPr>
          <p:cNvSpPr txBox="1">
            <a:spLocks/>
          </p:cNvSpPr>
          <p:nvPr/>
        </p:nvSpPr>
        <p:spPr>
          <a:xfrm>
            <a:off x="6368548" y="565064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AFF29A-16B0-4C50-962E-830565DCD345}"/>
              </a:ext>
            </a:extLst>
          </p:cNvPr>
          <p:cNvSpPr txBox="1"/>
          <p:nvPr/>
        </p:nvSpPr>
        <p:spPr>
          <a:xfrm rot="16200000">
            <a:off x="4958724" y="2013347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A1A5A7"/>
                </a:solidFill>
                <a:latin typeface="+mj-lt"/>
              </a:rPr>
              <a:t>Ш8М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12EBFF2A-25D3-4DA7-82D1-049BF1C89D5D}"/>
              </a:ext>
            </a:extLst>
          </p:cNvPr>
          <p:cNvSpPr txBox="1">
            <a:spLocks/>
          </p:cNvSpPr>
          <p:nvPr/>
        </p:nvSpPr>
        <p:spPr>
          <a:xfrm>
            <a:off x="9716141" y="3988886"/>
            <a:ext cx="25678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3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корпуса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для разных задач.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2-4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кг.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36C05172-5A72-42AF-A893-1A222792F529}"/>
              </a:ext>
            </a:extLst>
          </p:cNvPr>
          <p:cNvSpPr txBox="1">
            <a:spLocks/>
          </p:cNvSpPr>
          <p:nvPr/>
        </p:nvSpPr>
        <p:spPr>
          <a:xfrm>
            <a:off x="6301875" y="6064288"/>
            <a:ext cx="5430050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Закаленное защитное стекло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 версии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SG (IK08).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Несерийные КСС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 индивидуальному техническому заданию.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B1A68D1-6BC2-450F-9658-13C9624912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594" y="1578668"/>
            <a:ext cx="2681612" cy="527933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0B52FED-AA3A-4E04-868D-E1519A0AC5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476125" y="3007167"/>
            <a:ext cx="5326958" cy="23747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8E45F1B-3325-4642-958A-B00F5FB660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085" y="3898499"/>
            <a:ext cx="550635" cy="550635"/>
          </a:xfrm>
          <a:prstGeom prst="rect">
            <a:avLst/>
          </a:prstGeom>
        </p:spPr>
      </p:pic>
      <p:sp>
        <p:nvSpPr>
          <p:cNvPr id="30" name="Text 2">
            <a:extLst>
              <a:ext uri="{FF2B5EF4-FFF2-40B4-BE49-F238E27FC236}">
                <a16:creationId xmlns:a16="http://schemas.microsoft.com/office/drawing/2014/main" id="{9DF9DD31-C93E-4960-A476-84FEFF052AD9}"/>
              </a:ext>
            </a:extLst>
          </p:cNvPr>
          <p:cNvSpPr txBox="1"/>
          <p:nvPr/>
        </p:nvSpPr>
        <p:spPr>
          <a:xfrm>
            <a:off x="4723381" y="3898499"/>
            <a:ext cx="93805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 реестре </a:t>
            </a:r>
            <a:b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РЭП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id="{B6E9D577-0EC7-4A43-B021-67410AC3E477}"/>
              </a:ext>
            </a:extLst>
          </p:cNvPr>
          <p:cNvSpPr txBox="1">
            <a:spLocks/>
          </p:cNvSpPr>
          <p:nvPr/>
        </p:nvSpPr>
        <p:spPr>
          <a:xfrm>
            <a:off x="9713923" y="5000366"/>
            <a:ext cx="2270778" cy="55957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165В до 430В.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635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WHEEL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В ЛИТОМ КОРПУСЕ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9ED537-1921-4DF4-8A0F-8DAA601D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934" y="5785878"/>
            <a:ext cx="554889" cy="554889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id="{D39CDF21-B67E-4AC7-A3A5-77CE4AAD5A15}"/>
              </a:ext>
            </a:extLst>
          </p:cNvPr>
          <p:cNvSpPr txBox="1">
            <a:spLocks/>
          </p:cNvSpPr>
          <p:nvPr/>
        </p:nvSpPr>
        <p:spPr>
          <a:xfrm>
            <a:off x="6771774" y="3950284"/>
            <a:ext cx="3096767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Литой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алюминиевый корпус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Вес, кг: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4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до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6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,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F48FB16A-F238-44B2-BA47-ACBF5B71820F}"/>
              </a:ext>
            </a:extLst>
          </p:cNvPr>
          <p:cNvSpPr txBox="1">
            <a:spLocks/>
          </p:cNvSpPr>
          <p:nvPr/>
        </p:nvSpPr>
        <p:spPr>
          <a:xfrm>
            <a:off x="6838447" y="3536637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F152600F-C661-4785-8E55-C80D930CDD0D}"/>
              </a:ext>
            </a:extLst>
          </p:cNvPr>
          <p:cNvSpPr txBox="1">
            <a:spLocks/>
          </p:cNvSpPr>
          <p:nvPr/>
        </p:nvSpPr>
        <p:spPr>
          <a:xfrm>
            <a:off x="6771774" y="4918646"/>
            <a:ext cx="5125154" cy="48589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Проводное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управление. 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120В до 305В.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Исполнение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с гальванической развязкой.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6DC1531C-1357-42EC-A08A-FD80989843F5}"/>
              </a:ext>
            </a:extLst>
          </p:cNvPr>
          <p:cNvSpPr txBox="1">
            <a:spLocks/>
          </p:cNvSpPr>
          <p:nvPr/>
        </p:nvSpPr>
        <p:spPr>
          <a:xfrm>
            <a:off x="6838447" y="4553639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2E7B2B90-2C43-4D6C-97D1-67ED44069694}"/>
              </a:ext>
            </a:extLst>
          </p:cNvPr>
          <p:cNvSpPr txBox="1">
            <a:spLocks/>
          </p:cNvSpPr>
          <p:nvPr/>
        </p:nvSpPr>
        <p:spPr>
          <a:xfrm>
            <a:off x="6771774" y="6152080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CRI70, CRI80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en-US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С закаленным стеклом.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A5CE0021-B2AE-4187-9013-617687A3655D}"/>
              </a:ext>
            </a:extLst>
          </p:cNvPr>
          <p:cNvSpPr txBox="1">
            <a:spLocks/>
          </p:cNvSpPr>
          <p:nvPr/>
        </p:nvSpPr>
        <p:spPr>
          <a:xfrm>
            <a:off x="6838448" y="5738433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27D87-EE7E-49EB-B4EF-B7BA5608336A}"/>
              </a:ext>
            </a:extLst>
          </p:cNvPr>
          <p:cNvSpPr txBox="1"/>
          <p:nvPr/>
        </p:nvSpPr>
        <p:spPr>
          <a:xfrm>
            <a:off x="9647117" y="1487134"/>
            <a:ext cx="2034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для высоких</a:t>
            </a:r>
            <a:br>
              <a:rPr lang="ru-RU" sz="2400" dirty="0"/>
            </a:br>
            <a:r>
              <a:rPr lang="ru-RU" sz="2400" dirty="0"/>
              <a:t>потолков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D398C5-8D20-4C03-80A2-1F27E9580245}"/>
              </a:ext>
            </a:extLst>
          </p:cNvPr>
          <p:cNvSpPr txBox="1"/>
          <p:nvPr/>
        </p:nvSpPr>
        <p:spPr>
          <a:xfrm>
            <a:off x="4109601" y="1579466"/>
            <a:ext cx="5504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FEREKS WHEEL</a:t>
            </a:r>
            <a:endParaRPr lang="ru-RU" sz="3600" dirty="0">
              <a:latin typeface="+mj-lt"/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E9E59A8F-F2A4-44CE-A6C9-608223A45452}"/>
              </a:ext>
            </a:extLst>
          </p:cNvPr>
          <p:cNvSpPr txBox="1">
            <a:spLocks/>
          </p:cNvSpPr>
          <p:nvPr/>
        </p:nvSpPr>
        <p:spPr>
          <a:xfrm>
            <a:off x="67717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10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23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160 лм/Вт.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4F6162C7-C408-4001-AC63-8BC4F937FBEC}"/>
              </a:ext>
            </a:extLst>
          </p:cNvPr>
          <p:cNvSpPr txBox="1">
            <a:spLocks/>
          </p:cNvSpPr>
          <p:nvPr/>
        </p:nvSpPr>
        <p:spPr>
          <a:xfrm>
            <a:off x="6838448" y="2560654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21" name="Text 2">
            <a:extLst>
              <a:ext uri="{FF2B5EF4-FFF2-40B4-BE49-F238E27FC236}">
                <a16:creationId xmlns:a16="http://schemas.microsoft.com/office/drawing/2014/main" id="{B53305F9-2179-4A51-AEE1-B5BEEBDFA158}"/>
              </a:ext>
            </a:extLst>
          </p:cNvPr>
          <p:cNvSpPr txBox="1"/>
          <p:nvPr/>
        </p:nvSpPr>
        <p:spPr>
          <a:xfrm>
            <a:off x="4585284" y="5940280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B215D84E-6D96-4C92-8677-B2B5809199C1}"/>
              </a:ext>
            </a:extLst>
          </p:cNvPr>
          <p:cNvSpPr txBox="1">
            <a:spLocks/>
          </p:cNvSpPr>
          <p:nvPr/>
        </p:nvSpPr>
        <p:spPr>
          <a:xfrm>
            <a:off x="9868541" y="2974301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Д, Г60.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E8D340AB-173F-457B-AE4C-C45F6A535FC2}"/>
              </a:ext>
            </a:extLst>
          </p:cNvPr>
          <p:cNvSpPr txBox="1">
            <a:spLocks/>
          </p:cNvSpPr>
          <p:nvPr/>
        </p:nvSpPr>
        <p:spPr>
          <a:xfrm>
            <a:off x="9896475" y="3953389"/>
            <a:ext cx="2323459" cy="74777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Подвесной или поворотный.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CAD5345-56E3-4778-8BE6-00ABCCD46F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23475"/>
            <a:ext cx="5504008" cy="446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45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14444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/>
              <a:t>FSP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>
                <a:solidFill>
                  <a:schemeClr val="bg1"/>
                </a:solidFill>
              </a:rPr>
              <a:t>С ЛЕГКОЙ ОПОРОЙ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78E144-5D6E-45EE-9AA8-59598088C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60" y="3957853"/>
            <a:ext cx="1276018" cy="12760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6B5BED-F14C-4672-8065-AC703C5F5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61" y="5347496"/>
            <a:ext cx="1276018" cy="12760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6468D3-CB16-4AEC-9C13-8E829A23F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60" y="2555709"/>
            <a:ext cx="1276018" cy="12760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5B9354-E0AE-4528-8251-0D96CB3765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5" t="2008" r="30258" b="34970"/>
          <a:stretch/>
        </p:blipFill>
        <p:spPr>
          <a:xfrm>
            <a:off x="1334653" y="1470022"/>
            <a:ext cx="2043432" cy="5387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BA8122-0546-460E-8EE9-674F2B71C3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2" t="4141" r="48561" b="21604"/>
          <a:stretch/>
        </p:blipFill>
        <p:spPr>
          <a:xfrm flipH="1">
            <a:off x="3102018" y="1470022"/>
            <a:ext cx="1053340" cy="53879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799AF8-DA44-4649-8F9E-E4BDE0D557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05" y="2035960"/>
            <a:ext cx="524694" cy="524694"/>
          </a:xfrm>
          <a:prstGeom prst="rect">
            <a:avLst/>
          </a:prstGeom>
        </p:spPr>
      </p:pic>
      <p:sp>
        <p:nvSpPr>
          <p:cNvPr id="14" name="Текст 3">
            <a:extLst>
              <a:ext uri="{FF2B5EF4-FFF2-40B4-BE49-F238E27FC236}">
                <a16:creationId xmlns:a16="http://schemas.microsoft.com/office/drawing/2014/main" id="{0A2B6C89-B147-43C7-A084-46186C0B4384}"/>
              </a:ext>
            </a:extLst>
          </p:cNvPr>
          <p:cNvSpPr txBox="1">
            <a:spLocks/>
          </p:cNvSpPr>
          <p:nvPr/>
        </p:nvSpPr>
        <p:spPr>
          <a:xfrm>
            <a:off x="6301874" y="3989196"/>
            <a:ext cx="3414268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Высота опоры 4,5 м / 5 м / 6 м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40 кг.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4190F4E6-AC15-4FE2-8133-039CA56777DF}"/>
              </a:ext>
            </a:extLst>
          </p:cNvPr>
          <p:cNvSpPr txBox="1">
            <a:spLocks/>
          </p:cNvSpPr>
          <p:nvPr/>
        </p:nvSpPr>
        <p:spPr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C8C89B43-D631-4409-90E8-D2457C74F014}"/>
              </a:ext>
            </a:extLst>
          </p:cNvPr>
          <p:cNvSpPr txBox="1">
            <a:spLocks/>
          </p:cNvSpPr>
          <p:nvPr/>
        </p:nvSpPr>
        <p:spPr>
          <a:xfrm>
            <a:off x="6301873" y="5061137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100В до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3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DCA39E28-C097-437C-80C8-E0610BF0C229}"/>
              </a:ext>
            </a:extLst>
          </p:cNvPr>
          <p:cNvSpPr txBox="1">
            <a:spLocks/>
          </p:cNvSpPr>
          <p:nvPr/>
        </p:nvSpPr>
        <p:spPr>
          <a:xfrm>
            <a:off x="6368547" y="464749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464FA2-174E-4E86-AA2C-EBE6E9B39A98}"/>
              </a:ext>
            </a:extLst>
          </p:cNvPr>
          <p:cNvSpPr txBox="1"/>
          <p:nvPr/>
        </p:nvSpPr>
        <p:spPr>
          <a:xfrm>
            <a:off x="7812940" y="1578669"/>
            <a:ext cx="211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легкой опорой из алюминия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263B27-CDFB-4982-8353-FB1B868167CF}"/>
              </a:ext>
            </a:extLst>
          </p:cNvPr>
          <p:cNvSpPr txBox="1"/>
          <p:nvPr/>
        </p:nvSpPr>
        <p:spPr>
          <a:xfrm>
            <a:off x="6238605" y="1578669"/>
            <a:ext cx="1701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FSP</a:t>
            </a:r>
            <a:endParaRPr lang="ru-RU" sz="3600" dirty="0">
              <a:latin typeface="+mj-lt"/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C18F49A1-61EC-47FB-BFB0-523AE7918F6E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20, 40, 80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3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 лм/Вт.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BF4E43BB-33F9-499F-90FD-C3B095DD329F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22" name="Text 2">
            <a:extLst>
              <a:ext uri="{FF2B5EF4-FFF2-40B4-BE49-F238E27FC236}">
                <a16:creationId xmlns:a16="http://schemas.microsoft.com/office/drawing/2014/main" id="{EF999779-3A60-422F-9D83-A37D4202C382}"/>
              </a:ext>
            </a:extLst>
          </p:cNvPr>
          <p:cNvSpPr txBox="1"/>
          <p:nvPr/>
        </p:nvSpPr>
        <p:spPr>
          <a:xfrm>
            <a:off x="1056364" y="2174700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0F84F60B-8BE7-4B87-932E-B5C83461C423}"/>
              </a:ext>
            </a:extLst>
          </p:cNvPr>
          <p:cNvSpPr txBox="1">
            <a:spLocks/>
          </p:cNvSpPr>
          <p:nvPr/>
        </p:nvSpPr>
        <p:spPr>
          <a:xfrm>
            <a:off x="9716142" y="2974301"/>
            <a:ext cx="238671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CRI70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,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CRI80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F6E07A44-E36E-4F29-9BF2-104D86E7064E}"/>
              </a:ext>
            </a:extLst>
          </p:cNvPr>
          <p:cNvSpPr txBox="1">
            <a:spLocks/>
          </p:cNvSpPr>
          <p:nvPr/>
        </p:nvSpPr>
        <p:spPr>
          <a:xfrm>
            <a:off x="6368546" y="545924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МОНТАЖ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DAE230DA-0E61-42DC-AFFB-1D7D04490436}"/>
              </a:ext>
            </a:extLst>
          </p:cNvPr>
          <p:cNvSpPr txBox="1">
            <a:spLocks/>
          </p:cNvSpPr>
          <p:nvPr/>
        </p:nvSpPr>
        <p:spPr>
          <a:xfrm>
            <a:off x="6301872" y="5872888"/>
            <a:ext cx="5685045" cy="55063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Установка на грунтовую поверхность производится при помощи оцинкованной закладной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endParaRPr lang="en-US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74DD2A-495F-4A9E-A9D6-55424515ED18}"/>
              </a:ext>
            </a:extLst>
          </p:cNvPr>
          <p:cNvSpPr txBox="1"/>
          <p:nvPr/>
        </p:nvSpPr>
        <p:spPr>
          <a:xfrm>
            <a:off x="4209675" y="3336062"/>
            <a:ext cx="1527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1A5A7"/>
                </a:solidFill>
                <a:latin typeface="+mj-lt"/>
              </a:rPr>
              <a:t>WA</a:t>
            </a:r>
            <a:endParaRPr lang="ru-RU" sz="14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1CB506-5737-41DD-9093-CB62083CDEDE}"/>
              </a:ext>
            </a:extLst>
          </p:cNvPr>
          <p:cNvSpPr txBox="1"/>
          <p:nvPr/>
        </p:nvSpPr>
        <p:spPr>
          <a:xfrm>
            <a:off x="4223924" y="4739002"/>
            <a:ext cx="2567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1A5A7"/>
                </a:solidFill>
                <a:latin typeface="+mj-lt"/>
              </a:rPr>
              <a:t>W5</a:t>
            </a:r>
            <a:endParaRPr lang="ru-RU" sz="14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0E7DA2-655C-4736-96C4-EAA79E15AB22}"/>
              </a:ext>
            </a:extLst>
          </p:cNvPr>
          <p:cNvSpPr txBox="1"/>
          <p:nvPr/>
        </p:nvSpPr>
        <p:spPr>
          <a:xfrm>
            <a:off x="4223923" y="6165937"/>
            <a:ext cx="2480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1A5A7"/>
                </a:solidFill>
                <a:latin typeface="+mj-lt"/>
              </a:rPr>
              <a:t>W6</a:t>
            </a:r>
            <a:endParaRPr lang="ru-RU" sz="1400" dirty="0">
              <a:solidFill>
                <a:srgbClr val="A1A5A7"/>
              </a:solidFill>
              <a:latin typeface="+mj-lt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DA7BAB6-7C78-4DF8-9ED3-0FADF6310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5" t="14990" r="16028"/>
          <a:stretch/>
        </p:blipFill>
        <p:spPr>
          <a:xfrm>
            <a:off x="0" y="2719136"/>
            <a:ext cx="3891917" cy="413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23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>
                <a:solidFill>
                  <a:schemeClr val="accent2"/>
                </a:solidFill>
              </a:rPr>
              <a:t>ДСО </a:t>
            </a:r>
            <a:r>
              <a:rPr lang="ru-RU" sz="2800" dirty="0">
                <a:solidFill>
                  <a:schemeClr val="bg1"/>
                </a:solidFill>
              </a:rPr>
              <a:t>УНИВЕРСАЛЬНЫЙ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СВЕТИЛЬНИК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2FFF0A0-F650-4EFD-8C3B-E1B1BC0DA0D7}"/>
              </a:ext>
            </a:extLst>
          </p:cNvPr>
          <p:cNvGrpSpPr/>
          <p:nvPr/>
        </p:nvGrpSpPr>
        <p:grpSpPr>
          <a:xfrm>
            <a:off x="502187" y="1421949"/>
            <a:ext cx="4478101" cy="3876079"/>
            <a:chOff x="8162263" y="1704975"/>
            <a:chExt cx="3513801" cy="3012435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F8B25569-4720-471C-9151-95916517CAC2}"/>
                </a:ext>
              </a:extLst>
            </p:cNvPr>
            <p:cNvGrpSpPr/>
            <p:nvPr/>
          </p:nvGrpSpPr>
          <p:grpSpPr>
            <a:xfrm>
              <a:off x="9155706" y="1704975"/>
              <a:ext cx="2520358" cy="2651457"/>
              <a:chOff x="8353474" y="1791814"/>
              <a:chExt cx="1089499" cy="1166656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8DD75D76-6805-4958-B02C-60F6B9BE6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353474" y="2358068"/>
                <a:ext cx="570763" cy="600402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7E5406D-B7DE-4261-BB7D-E2BA5D63D4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715843" y="1791814"/>
                <a:ext cx="727130" cy="1106773"/>
              </a:xfrm>
              <a:prstGeom prst="rect">
                <a:avLst/>
              </a:prstGeom>
            </p:spPr>
          </p:pic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4194EE7-E662-457E-B6C7-FE567DEF6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64528">
              <a:off x="8162263" y="1745222"/>
              <a:ext cx="2480455" cy="2972188"/>
            </a:xfrm>
            <a:prstGeom prst="rect">
              <a:avLst/>
            </a:prstGeom>
          </p:spPr>
        </p:pic>
      </p:grpSp>
      <p:sp>
        <p:nvSpPr>
          <p:cNvPr id="9" name="Текст 3">
            <a:extLst>
              <a:ext uri="{FF2B5EF4-FFF2-40B4-BE49-F238E27FC236}">
                <a16:creationId xmlns:a16="http://schemas.microsoft.com/office/drawing/2014/main" id="{C5F4C925-8544-4B09-A8E4-FE72357348AF}"/>
              </a:ext>
            </a:extLst>
          </p:cNvPr>
          <p:cNvSpPr txBox="1">
            <a:spLocks/>
          </p:cNvSpPr>
          <p:nvPr/>
        </p:nvSpPr>
        <p:spPr>
          <a:xfrm>
            <a:off x="6301874" y="3901644"/>
            <a:ext cx="2715666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IP66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 err="1">
                <a:solidFill>
                  <a:schemeClr val="accent1"/>
                </a:solidFill>
                <a:ea typeface="Cambria" panose="02040503050406030204" pitchFamily="18" charset="0"/>
              </a:rPr>
              <a:t>Экструдированный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алюминиевый профиль.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269B7C5C-BFFB-4AF3-858E-76957615D028}"/>
              </a:ext>
            </a:extLst>
          </p:cNvPr>
          <p:cNvSpPr txBox="1">
            <a:spLocks/>
          </p:cNvSpPr>
          <p:nvPr/>
        </p:nvSpPr>
        <p:spPr>
          <a:xfrm>
            <a:off x="6368547" y="3556093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B784B61E-DEEA-4458-8067-6326B786EA4E}"/>
              </a:ext>
            </a:extLst>
          </p:cNvPr>
          <p:cNvSpPr txBox="1">
            <a:spLocks/>
          </p:cNvSpPr>
          <p:nvPr/>
        </p:nvSpPr>
        <p:spPr>
          <a:xfrm>
            <a:off x="6301874" y="5136553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176В до 264В.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0DD7D60C-BE6D-4376-9272-8EF4B9734034}"/>
              </a:ext>
            </a:extLst>
          </p:cNvPr>
          <p:cNvSpPr txBox="1">
            <a:spLocks/>
          </p:cNvSpPr>
          <p:nvPr/>
        </p:nvSpPr>
        <p:spPr>
          <a:xfrm>
            <a:off x="6368548" y="4791002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18769-BA26-4984-9C1B-092BA8D2D988}"/>
              </a:ext>
            </a:extLst>
          </p:cNvPr>
          <p:cNvSpPr txBox="1"/>
          <p:nvPr/>
        </p:nvSpPr>
        <p:spPr>
          <a:xfrm>
            <a:off x="7801158" y="1487134"/>
            <a:ext cx="3523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решение для</a:t>
            </a:r>
            <a:br>
              <a:rPr lang="ru-RU" sz="2400" dirty="0"/>
            </a:br>
            <a:r>
              <a:rPr lang="ru-RU" sz="2400" dirty="0"/>
              <a:t>предприятия и склада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32283B-5A5C-4701-B29F-D9CBA1BE8051}"/>
              </a:ext>
            </a:extLst>
          </p:cNvPr>
          <p:cNvSpPr txBox="1"/>
          <p:nvPr/>
        </p:nvSpPr>
        <p:spPr>
          <a:xfrm>
            <a:off x="6034328" y="1578670"/>
            <a:ext cx="176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+mj-lt"/>
              </a:rPr>
              <a:t>ДСО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C342455E-A4DB-42BF-832D-29DCBA22BF9A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12 - 100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14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C21481FF-9157-481D-A2F2-0B86311B0C27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D3E9E2B8-9719-4235-9C53-5A8E9418FEDD}"/>
              </a:ext>
            </a:extLst>
          </p:cNvPr>
          <p:cNvSpPr txBox="1">
            <a:spLocks/>
          </p:cNvSpPr>
          <p:nvPr/>
        </p:nvSpPr>
        <p:spPr>
          <a:xfrm>
            <a:off x="9716142" y="2974301"/>
            <a:ext cx="163659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Д90, Д110,</a:t>
            </a:r>
            <a:b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Д120, 25х100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D8361128-35A1-4134-ADD3-226EFAF23628}"/>
              </a:ext>
            </a:extLst>
          </p:cNvPr>
          <p:cNvSpPr txBox="1">
            <a:spLocks/>
          </p:cNvSpPr>
          <p:nvPr/>
        </p:nvSpPr>
        <p:spPr>
          <a:xfrm>
            <a:off x="6368547" y="546656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EX</a:t>
            </a:r>
            <a:endParaRPr lang="ru-RU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646A62-E588-4779-8A10-89E826DFF012}"/>
              </a:ext>
            </a:extLst>
          </p:cNvPr>
          <p:cNvSpPr txBox="1"/>
          <p:nvPr/>
        </p:nvSpPr>
        <p:spPr>
          <a:xfrm>
            <a:off x="6368547" y="6121400"/>
            <a:ext cx="6392192" cy="348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b="1" dirty="0"/>
              <a:t>Область применения: </a:t>
            </a:r>
            <a:r>
              <a:rPr lang="ru-RU" sz="1200" dirty="0"/>
              <a:t>зоны класса 2 по газу, зоны класса 21 и 22 по пыли.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F3A074-4A08-4043-83FE-0342424BD418}"/>
              </a:ext>
            </a:extLst>
          </p:cNvPr>
          <p:cNvSpPr txBox="1"/>
          <p:nvPr/>
        </p:nvSpPr>
        <p:spPr>
          <a:xfrm>
            <a:off x="6368547" y="5875175"/>
            <a:ext cx="573798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r>
              <a:rPr lang="ru-RU" sz="1200" dirty="0"/>
              <a:t>2Ех е</a:t>
            </a:r>
            <a:r>
              <a:rPr lang="fr-FR" sz="1200" dirty="0"/>
              <a:t>c mb II T4 Gc X / Ex tb mb III</a:t>
            </a:r>
            <a:r>
              <a:rPr lang="ru-RU" sz="1200" dirty="0"/>
              <a:t>С </a:t>
            </a:r>
            <a:r>
              <a:rPr lang="fr-FR" sz="1200" dirty="0"/>
              <a:t>T</a:t>
            </a:r>
            <a:r>
              <a:rPr lang="fr-FR" sz="1200" baseline="-25000" dirty="0"/>
              <a:t>200</a:t>
            </a:r>
            <a:r>
              <a:rPr lang="fr-FR" sz="1200" dirty="0"/>
              <a:t> 80/90</a:t>
            </a:r>
            <a:r>
              <a:rPr lang="ru-RU" sz="1200" dirty="0"/>
              <a:t> </a:t>
            </a:r>
            <a:r>
              <a:rPr lang="fr-FR" sz="1200" dirty="0"/>
              <a:t>°C Db X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6CC0D31-4FB1-420B-BCEC-A5A95162F9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142" y="5545436"/>
            <a:ext cx="524694" cy="524694"/>
          </a:xfrm>
          <a:prstGeom prst="rect">
            <a:avLst/>
          </a:prstGeom>
        </p:spPr>
      </p:pic>
      <p:sp>
        <p:nvSpPr>
          <p:cNvPr id="26" name="Text 2">
            <a:extLst>
              <a:ext uri="{FF2B5EF4-FFF2-40B4-BE49-F238E27FC236}">
                <a16:creationId xmlns:a16="http://schemas.microsoft.com/office/drawing/2014/main" id="{947BC05A-1F7D-4D43-BABE-0DEBA3300DC9}"/>
              </a:ext>
            </a:extLst>
          </p:cNvPr>
          <p:cNvSpPr txBox="1"/>
          <p:nvPr/>
        </p:nvSpPr>
        <p:spPr>
          <a:xfrm>
            <a:off x="1152964" y="5598133"/>
            <a:ext cx="93805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 серии</a:t>
            </a:r>
            <a:b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2013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86A537F6-44EA-46CF-9DB3-FA8E431B4A1D}"/>
              </a:ext>
            </a:extLst>
          </p:cNvPr>
          <p:cNvSpPr txBox="1"/>
          <p:nvPr/>
        </p:nvSpPr>
        <p:spPr>
          <a:xfrm>
            <a:off x="3590501" y="5684176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4DB3463-DC50-4054-8E1E-71E8A1426A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05" y="5545436"/>
            <a:ext cx="524694" cy="524694"/>
          </a:xfrm>
          <a:prstGeom prst="rect">
            <a:avLst/>
          </a:prstGeom>
        </p:spPr>
      </p:pic>
      <p:sp>
        <p:nvSpPr>
          <p:cNvPr id="29" name="Текст 3">
            <a:extLst>
              <a:ext uri="{FF2B5EF4-FFF2-40B4-BE49-F238E27FC236}">
                <a16:creationId xmlns:a16="http://schemas.microsoft.com/office/drawing/2014/main" id="{255AFE7C-0E92-489C-A31F-E34DEB2F5E69}"/>
              </a:ext>
            </a:extLst>
          </p:cNvPr>
          <p:cNvSpPr txBox="1">
            <a:spLocks/>
          </p:cNvSpPr>
          <p:nvPr/>
        </p:nvSpPr>
        <p:spPr>
          <a:xfrm>
            <a:off x="9099923" y="3904749"/>
            <a:ext cx="2727655" cy="83609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механической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защиты: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IK10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0°C</a:t>
            </a:r>
          </a:p>
        </p:txBody>
      </p:sp>
    </p:spTree>
    <p:extLst>
      <p:ext uri="{BB962C8B-B14F-4D97-AF65-F5344CB8AC3E}">
        <p14:creationId xmlns:p14="http://schemas.microsoft.com/office/powerpoint/2010/main" val="479893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FPL </a:t>
            </a:r>
            <a:r>
              <a:rPr lang="ru-RU" sz="2800" dirty="0">
                <a:solidFill>
                  <a:schemeClr val="bg1"/>
                </a:solidFill>
              </a:rPr>
              <a:t>ДЛЯ РАВНОМЕРНОЙ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ЗАСВЕТКИ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BD348A-4034-4EEC-9EA3-1A658D617E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87529">
            <a:off x="1407866" y="2081218"/>
            <a:ext cx="3400246" cy="41416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13EFB7C-FD63-416C-BD3B-547234CD2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96424">
            <a:off x="325993" y="2088424"/>
            <a:ext cx="3462195" cy="4106850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D31C8366-E9B2-4EFA-933B-B34F8869E7D4}"/>
              </a:ext>
            </a:extLst>
          </p:cNvPr>
          <p:cNvSpPr txBox="1">
            <a:spLocks/>
          </p:cNvSpPr>
          <p:nvPr/>
        </p:nvSpPr>
        <p:spPr>
          <a:xfrm>
            <a:off x="6301874" y="3989196"/>
            <a:ext cx="3183770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Трубка из поликарбоната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2мм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+50°C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987F8593-144E-478B-8491-7596DE38802A}"/>
              </a:ext>
            </a:extLst>
          </p:cNvPr>
          <p:cNvSpPr txBox="1">
            <a:spLocks/>
          </p:cNvSpPr>
          <p:nvPr/>
        </p:nvSpPr>
        <p:spPr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B4465E80-6851-402F-8524-B4383DA9D279}"/>
              </a:ext>
            </a:extLst>
          </p:cNvPr>
          <p:cNvSpPr txBox="1">
            <a:spLocks/>
          </p:cNvSpPr>
          <p:nvPr/>
        </p:nvSpPr>
        <p:spPr>
          <a:xfrm>
            <a:off x="6301874" y="5110895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176В до 264В.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1C537926-44BC-485A-AA08-31BE0367CAC1}"/>
              </a:ext>
            </a:extLst>
          </p:cNvPr>
          <p:cNvSpPr txBox="1">
            <a:spLocks/>
          </p:cNvSpPr>
          <p:nvPr/>
        </p:nvSpPr>
        <p:spPr>
          <a:xfrm>
            <a:off x="6368548" y="473744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99DBE-CC6E-4C80-BCC4-D8C7D981476F}"/>
              </a:ext>
            </a:extLst>
          </p:cNvPr>
          <p:cNvSpPr txBox="1"/>
          <p:nvPr/>
        </p:nvSpPr>
        <p:spPr>
          <a:xfrm>
            <a:off x="7924983" y="1487134"/>
            <a:ext cx="2693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решение для</a:t>
            </a:r>
            <a:br>
              <a:rPr lang="ru-RU" sz="2400" dirty="0"/>
            </a:br>
            <a:r>
              <a:rPr lang="ru-RU" sz="2400" dirty="0"/>
              <a:t>низких потолков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2EF79-F9CE-4256-8530-F5DAE85D12A6}"/>
              </a:ext>
            </a:extLst>
          </p:cNvPr>
          <p:cNvSpPr txBox="1"/>
          <p:nvPr/>
        </p:nvSpPr>
        <p:spPr>
          <a:xfrm>
            <a:off x="6262928" y="1578670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FPL</a:t>
            </a:r>
            <a:endParaRPr lang="ru-RU" sz="3600" dirty="0">
              <a:latin typeface="+mj-lt"/>
            </a:endParaRP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52AEB94-42F4-471E-AEDD-8A37859421FE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12 - 82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13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0B782A3-9742-4003-8AAA-058B6584890D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2C8C7137-6714-499D-B707-5677ED4538B7}"/>
              </a:ext>
            </a:extLst>
          </p:cNvPr>
          <p:cNvSpPr txBox="1">
            <a:spLocks/>
          </p:cNvSpPr>
          <p:nvPr/>
        </p:nvSpPr>
        <p:spPr>
          <a:xfrm>
            <a:off x="9716141" y="2974301"/>
            <a:ext cx="2311735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IP66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07D80012-FFB9-4F8D-9687-B7B6C43389F0}"/>
              </a:ext>
            </a:extLst>
          </p:cNvPr>
          <p:cNvSpPr txBox="1">
            <a:spLocks/>
          </p:cNvSpPr>
          <p:nvPr/>
        </p:nvSpPr>
        <p:spPr>
          <a:xfrm>
            <a:off x="6368547" y="549895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EX</a:t>
            </a:r>
            <a:endParaRPr lang="ru-RU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C8194-76BF-4C66-8472-76C574010B74}"/>
              </a:ext>
            </a:extLst>
          </p:cNvPr>
          <p:cNvSpPr txBox="1"/>
          <p:nvPr/>
        </p:nvSpPr>
        <p:spPr>
          <a:xfrm>
            <a:off x="6368547" y="5865133"/>
            <a:ext cx="573798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r>
              <a:rPr lang="ru-RU" sz="1200" dirty="0"/>
              <a:t>2Ех е</a:t>
            </a:r>
            <a:r>
              <a:rPr lang="fr-FR" sz="1200" dirty="0"/>
              <a:t>c mb II T4 Gc X / Ex tb mb III</a:t>
            </a:r>
            <a:r>
              <a:rPr lang="ru-RU" sz="1200" dirty="0"/>
              <a:t>С </a:t>
            </a:r>
            <a:r>
              <a:rPr lang="fr-FR" sz="1200" dirty="0"/>
              <a:t>T</a:t>
            </a:r>
            <a:r>
              <a:rPr lang="fr-FR" sz="1200" baseline="-25000" dirty="0"/>
              <a:t>200</a:t>
            </a:r>
            <a:r>
              <a:rPr lang="fr-FR" sz="1200" dirty="0"/>
              <a:t> 80/90</a:t>
            </a:r>
            <a:r>
              <a:rPr lang="ru-RU" sz="1200" dirty="0"/>
              <a:t> </a:t>
            </a:r>
            <a:r>
              <a:rPr lang="fr-FR" sz="1200" dirty="0"/>
              <a:t>°C Db X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520B27-B544-4A8E-A041-ADC9EA1117CB}"/>
              </a:ext>
            </a:extLst>
          </p:cNvPr>
          <p:cNvSpPr txBox="1">
            <a:spLocks/>
          </p:cNvSpPr>
          <p:nvPr/>
        </p:nvSpPr>
        <p:spPr>
          <a:xfrm>
            <a:off x="9716141" y="3988886"/>
            <a:ext cx="254253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465-2626*70*75 мм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(Д*Ш*В).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0,9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-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3,6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кг.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24B804-B837-4CD4-A29E-4FAA56B8FF2B}"/>
              </a:ext>
            </a:extLst>
          </p:cNvPr>
          <p:cNvSpPr txBox="1"/>
          <p:nvPr/>
        </p:nvSpPr>
        <p:spPr>
          <a:xfrm>
            <a:off x="6368547" y="6121400"/>
            <a:ext cx="5588991" cy="348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b="1" dirty="0"/>
              <a:t>Область применения: </a:t>
            </a:r>
            <a:r>
              <a:rPr lang="ru-RU" sz="1200" dirty="0"/>
              <a:t>зоны класса 2 по газу, зоны класса 21 и 22 по пыли.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C4105A0-E9F7-46A7-83E5-917643F7D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54" y="4839495"/>
            <a:ext cx="1505743" cy="15057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566EB6-C00C-40CD-9C64-CC558429331A}"/>
              </a:ext>
            </a:extLst>
          </p:cNvPr>
          <p:cNvSpPr txBox="1"/>
          <p:nvPr/>
        </p:nvSpPr>
        <p:spPr>
          <a:xfrm rot="16200000">
            <a:off x="5077358" y="5359890"/>
            <a:ext cx="1389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A1A5A7"/>
                </a:solidFill>
                <a:latin typeface="+mj-lt"/>
              </a:rPr>
              <a:t>КСС Д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621C3E1-228B-4CB4-9D68-3932C88AD838}"/>
              </a:ext>
            </a:extLst>
          </p:cNvPr>
          <p:cNvGrpSpPr/>
          <p:nvPr/>
        </p:nvGrpSpPr>
        <p:grpSpPr>
          <a:xfrm>
            <a:off x="463550" y="1682081"/>
            <a:ext cx="1791659" cy="1310382"/>
            <a:chOff x="359673" y="1663919"/>
            <a:chExt cx="1791659" cy="1310382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99FCAEE-F394-46AF-AA8B-665F59504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610" y="1663919"/>
              <a:ext cx="524694" cy="524694"/>
            </a:xfrm>
            <a:prstGeom prst="rect">
              <a:avLst/>
            </a:prstGeom>
          </p:spPr>
        </p:pic>
        <p:sp>
          <p:nvSpPr>
            <p:cNvPr id="26" name="Text 2">
              <a:extLst>
                <a:ext uri="{FF2B5EF4-FFF2-40B4-BE49-F238E27FC236}">
                  <a16:creationId xmlns:a16="http://schemas.microsoft.com/office/drawing/2014/main" id="{BC25EFD8-DA41-44B9-95C5-9D577E456976}"/>
                </a:ext>
              </a:extLst>
            </p:cNvPr>
            <p:cNvSpPr txBox="1"/>
            <p:nvPr/>
          </p:nvSpPr>
          <p:spPr>
            <a:xfrm>
              <a:off x="995969" y="1802659"/>
              <a:ext cx="1155363" cy="3323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/>
                <a:t>стандартная</a:t>
              </a:r>
              <a:br>
                <a:rPr lang="ru-RU" sz="1200" dirty="0"/>
              </a:br>
              <a:r>
                <a:rPr lang="ru-RU" sz="1200" dirty="0"/>
                <a:t>гарантия</a:t>
              </a:r>
              <a:endParaRPr sz="1200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EF40901-097F-4DF7-A81D-264D831B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73" y="2420303"/>
              <a:ext cx="550635" cy="550635"/>
            </a:xfrm>
            <a:prstGeom prst="rect">
              <a:avLst/>
            </a:prstGeom>
          </p:spPr>
        </p:pic>
        <p:sp>
          <p:nvSpPr>
            <p:cNvPr id="28" name="Text 2">
              <a:extLst>
                <a:ext uri="{FF2B5EF4-FFF2-40B4-BE49-F238E27FC236}">
                  <a16:creationId xmlns:a16="http://schemas.microsoft.com/office/drawing/2014/main" id="{8167D13D-CF6B-441A-9AEC-94250257BF52}"/>
                </a:ext>
              </a:extLst>
            </p:cNvPr>
            <p:cNvSpPr txBox="1"/>
            <p:nvPr/>
          </p:nvSpPr>
          <p:spPr>
            <a:xfrm>
              <a:off x="995969" y="2420303"/>
              <a:ext cx="93805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sz="6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в реестре </a:t>
              </a:r>
              <a:b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</a:br>
              <a:r>
                <a:rPr lang="ru-RU" sz="28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РЭП</a:t>
              </a:r>
              <a:endParaRPr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2342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609600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ПРОЕКТНЫЙ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ПОДХОД</a:t>
            </a:r>
          </a:p>
        </p:txBody>
      </p:sp>
      <p:sp>
        <p:nvSpPr>
          <p:cNvPr id="36" name="Text 5">
            <a:extLst>
              <a:ext uri="{FF2B5EF4-FFF2-40B4-BE49-F238E27FC236}">
                <a16:creationId xmlns:a16="http://schemas.microsoft.com/office/drawing/2014/main" id="{78A50A2D-DDF2-426E-B761-9B8F818159CD}"/>
              </a:ext>
            </a:extLst>
          </p:cNvPr>
          <p:cNvSpPr txBox="1"/>
          <p:nvPr/>
        </p:nvSpPr>
        <p:spPr>
          <a:xfrm>
            <a:off x="320673" y="1785791"/>
            <a:ext cx="314405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Druk Text Wide Cyr (Заголовки)"/>
              </a:rPr>
              <a:t>РАСШИРЕННАЯ ГАРАНТИЯ</a:t>
            </a:r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CC5BA296-4684-4111-9668-20175A3C6F0B}"/>
              </a:ext>
            </a:extLst>
          </p:cNvPr>
          <p:cNvSpPr txBox="1"/>
          <p:nvPr/>
        </p:nvSpPr>
        <p:spPr>
          <a:xfrm>
            <a:off x="3845861" y="1785791"/>
            <a:ext cx="3037404" cy="69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ФАЙЛЫ ДЛЯ СКАЧИВАНИЯ</a:t>
            </a: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Text 7">
            <a:extLst>
              <a:ext uri="{FF2B5EF4-FFF2-40B4-BE49-F238E27FC236}">
                <a16:creationId xmlns:a16="http://schemas.microsoft.com/office/drawing/2014/main" id="{AE8C46C9-FCB0-4498-AFDA-7BC69DA125F1}"/>
              </a:ext>
            </a:extLst>
          </p:cNvPr>
          <p:cNvSpPr txBox="1"/>
          <p:nvPr/>
        </p:nvSpPr>
        <p:spPr>
          <a:xfrm>
            <a:off x="3845861" y="3962317"/>
            <a:ext cx="332388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КОМПЛЕКСНОЕ РЕШЕНИЕ</a:t>
            </a:r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ED76BACB-D501-4A62-8794-9CC7061A1FF1}"/>
              </a:ext>
            </a:extLst>
          </p:cNvPr>
          <p:cNvSpPr txBox="1"/>
          <p:nvPr/>
        </p:nvSpPr>
        <p:spPr>
          <a:xfrm>
            <a:off x="318750" y="3962317"/>
            <a:ext cx="275284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ПОДМЕННЫЙ ФОНД</a:t>
            </a:r>
            <a:endParaRPr lang="ru-RU" sz="1200" dirty="0"/>
          </a:p>
        </p:txBody>
      </p:sp>
      <p:sp>
        <p:nvSpPr>
          <p:cNvPr id="46" name="Text 5">
            <a:extLst>
              <a:ext uri="{FF2B5EF4-FFF2-40B4-BE49-F238E27FC236}">
                <a16:creationId xmlns:a16="http://schemas.microsoft.com/office/drawing/2014/main" id="{E5605876-E6E1-4604-935C-0B7AA4E7ED36}"/>
              </a:ext>
            </a:extLst>
          </p:cNvPr>
          <p:cNvSpPr txBox="1"/>
          <p:nvPr/>
        </p:nvSpPr>
        <p:spPr>
          <a:xfrm>
            <a:off x="320674" y="2453437"/>
            <a:ext cx="2466362" cy="565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Индивидуальная гарантия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на светильники -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7 лет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. Стандартная гарантия - 5 лет.</a:t>
            </a:r>
          </a:p>
        </p:txBody>
      </p:sp>
      <p:sp>
        <p:nvSpPr>
          <p:cNvPr id="47" name="Text 6">
            <a:extLst>
              <a:ext uri="{FF2B5EF4-FFF2-40B4-BE49-F238E27FC236}">
                <a16:creationId xmlns:a16="http://schemas.microsoft.com/office/drawing/2014/main" id="{9B0C1F99-B5CB-49BF-97EC-5DCF946DAB8F}"/>
              </a:ext>
            </a:extLst>
          </p:cNvPr>
          <p:cNvSpPr txBox="1"/>
          <p:nvPr/>
        </p:nvSpPr>
        <p:spPr>
          <a:xfrm>
            <a:off x="3845861" y="2434201"/>
            <a:ext cx="2466362" cy="95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Сертификаты соответствия и файлы для проектирования в</a:t>
            </a:r>
            <a:r>
              <a:rPr lang="ru-RU" sz="1200" dirty="0"/>
              <a:t>сегда доступны для скачивания </a:t>
            </a:r>
            <a:r>
              <a:rPr lang="ru-RU" sz="1200" b="1" dirty="0"/>
              <a:t>на сайте</a:t>
            </a:r>
            <a:r>
              <a:rPr lang="ru-RU" sz="1200" dirty="0"/>
              <a:t>.</a:t>
            </a: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8" name="Text 7">
            <a:extLst>
              <a:ext uri="{FF2B5EF4-FFF2-40B4-BE49-F238E27FC236}">
                <a16:creationId xmlns:a16="http://schemas.microsoft.com/office/drawing/2014/main" id="{89ED6233-7B60-4C75-87FF-49A6E9D66CDD}"/>
              </a:ext>
            </a:extLst>
          </p:cNvPr>
          <p:cNvSpPr txBox="1"/>
          <p:nvPr/>
        </p:nvSpPr>
        <p:spPr>
          <a:xfrm>
            <a:off x="3845861" y="4605148"/>
            <a:ext cx="2841266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Произведем и поставим оборудование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для любого помещения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 на объекте.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9" name="Text 5">
            <a:extLst>
              <a:ext uri="{FF2B5EF4-FFF2-40B4-BE49-F238E27FC236}">
                <a16:creationId xmlns:a16="http://schemas.microsoft.com/office/drawing/2014/main" id="{23041E6A-B23C-4918-BED0-4816A530A427}"/>
              </a:ext>
            </a:extLst>
          </p:cNvPr>
          <p:cNvSpPr txBox="1"/>
          <p:nvPr/>
        </p:nvSpPr>
        <p:spPr>
          <a:xfrm>
            <a:off x="318750" y="4455564"/>
            <a:ext cx="2752841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/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b="1" dirty="0"/>
              <a:t>Складской запас </a:t>
            </a:r>
            <a:r>
              <a:rPr lang="ru-RU" sz="1200" dirty="0"/>
              <a:t>готовой продукции на случай выхода оборудования из строя.</a:t>
            </a:r>
            <a:endParaRPr sz="1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6FD5DB2-5CD4-4466-88E6-3A27B1C7F3CA}"/>
              </a:ext>
            </a:extLst>
          </p:cNvPr>
          <p:cNvSpPr txBox="1">
            <a:spLocks/>
          </p:cNvSpPr>
          <p:nvPr/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ПРОЕКТНЫЙ</a:t>
            </a:r>
            <a:br>
              <a:rPr lang="ru-RU" sz="3200" dirty="0"/>
            </a:br>
            <a:r>
              <a:rPr lang="ru-RU" sz="3200" dirty="0"/>
              <a:t>ПОДХОД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283326"/>
            <a:ext cx="821215" cy="31432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ED29940-2090-431B-A810-9434E3CE98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091" y="0"/>
            <a:ext cx="4566909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A0E496-2955-4051-8651-5F70162AE331}"/>
              </a:ext>
            </a:extLst>
          </p:cNvPr>
          <p:cNvSpPr txBox="1"/>
          <p:nvPr/>
        </p:nvSpPr>
        <p:spPr>
          <a:xfrm>
            <a:off x="7850263" y="260350"/>
            <a:ext cx="410554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</a:rPr>
              <a:t>ЦОД «Иннополис»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Республика Татарстан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235E4A-2462-486D-928E-7F2AFF471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143" y="6358959"/>
            <a:ext cx="1936657" cy="1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9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ХОЛДИНГ КОМПЛЕКСНЫХ РЕШЕНИЙ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21771-3DE1-4E20-8458-4958679B6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1831506"/>
            <a:ext cx="1023234" cy="392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2118AF-E182-4337-A59B-9B4A5D797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2675438"/>
            <a:ext cx="1027883" cy="592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A42DFB-5E08-4287-A4E7-0722E3C39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4739164"/>
            <a:ext cx="1023235" cy="576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8B81D9-72A3-4C8D-868C-D9FDEAD68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3776464"/>
            <a:ext cx="1703382" cy="3797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68E123-23E4-4755-925A-7EBCC39FD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5767027"/>
            <a:ext cx="1530219" cy="307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B01B75-7DA7-4556-AD16-7B58FF1B63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3719062"/>
            <a:ext cx="1023432" cy="568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38EBCC-CE55-464D-9276-9AC94AFB8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1888412"/>
            <a:ext cx="1496070" cy="278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C713BC-419C-4A3C-8DA7-8F068F6919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2832438"/>
            <a:ext cx="1763368" cy="278765"/>
          </a:xfrm>
          <a:prstGeom prst="rect">
            <a:avLst/>
          </a:prstGeom>
        </p:spPr>
      </p:pic>
      <p:sp>
        <p:nvSpPr>
          <p:cNvPr id="20" name="Текст 6">
            <a:extLst>
              <a:ext uri="{FF2B5EF4-FFF2-40B4-BE49-F238E27FC236}">
                <a16:creationId xmlns:a16="http://schemas.microsoft.com/office/drawing/2014/main" id="{8E50A989-C3EF-4D7E-B951-C56C84D967B8}"/>
              </a:ext>
            </a:extLst>
          </p:cNvPr>
          <p:cNvSpPr txBox="1">
            <a:spLocks/>
          </p:cNvSpPr>
          <p:nvPr/>
        </p:nvSpPr>
        <p:spPr>
          <a:xfrm>
            <a:off x="8632866" y="1668698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Профессиональные решения для освещения и управления светом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D62C3F99-A727-4DDF-844A-DC5E0A6BC18B}"/>
              </a:ext>
            </a:extLst>
          </p:cNvPr>
          <p:cNvSpPr txBox="1">
            <a:spLocks/>
          </p:cNvSpPr>
          <p:nvPr/>
        </p:nvSpPr>
        <p:spPr>
          <a:xfrm>
            <a:off x="8632866" y="262990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Стандарт современного светодиодного освещения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88B8EFD7-D6A9-43B5-9B39-7F5B967087E2}"/>
              </a:ext>
            </a:extLst>
          </p:cNvPr>
          <p:cNvSpPr txBox="1">
            <a:spLocks/>
          </p:cNvSpPr>
          <p:nvPr/>
        </p:nvSpPr>
        <p:spPr>
          <a:xfrm>
            <a:off x="8632866" y="364433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освещения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IoT 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платформа для управления внутренним и наружным освещением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F1057517-63F8-4A2D-A5D2-3708DFFE460E}"/>
              </a:ext>
            </a:extLst>
          </p:cNvPr>
          <p:cNvSpPr txBox="1">
            <a:spLocks/>
          </p:cNvSpPr>
          <p:nvPr/>
        </p:nvSpPr>
        <p:spPr>
          <a:xfrm>
            <a:off x="2318243" y="1670362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Электротехника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 и системы прокладки кабеля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99123B5-52B7-4E11-8CAD-D40D39DDEF7D}"/>
              </a:ext>
            </a:extLst>
          </p:cNvPr>
          <p:cNvSpPr txBox="1">
            <a:spLocks/>
          </p:cNvSpPr>
          <p:nvPr/>
        </p:nvSpPr>
        <p:spPr>
          <a:xfrm>
            <a:off x="2318243" y="2630396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Телеком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Кабельная продукция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телекоммуникационные шкафы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Текст 6">
            <a:extLst>
              <a:ext uri="{FF2B5EF4-FFF2-40B4-BE49-F238E27FC236}">
                <a16:creationId xmlns:a16="http://schemas.microsoft.com/office/drawing/2014/main" id="{18BB4877-40BE-4559-9C75-DB5F02E4CB40}"/>
              </a:ext>
            </a:extLst>
          </p:cNvPr>
          <p:cNvSpPr txBox="1">
            <a:spLocks/>
          </p:cNvSpPr>
          <p:nvPr/>
        </p:nvSpPr>
        <p:spPr>
          <a:xfrm>
            <a:off x="2318243" y="3644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Программные продукты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Экосистема программных компонентов для автоматизации 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Текст 6">
            <a:extLst>
              <a:ext uri="{FF2B5EF4-FFF2-40B4-BE49-F238E27FC236}">
                <a16:creationId xmlns:a16="http://schemas.microsoft.com/office/drawing/2014/main" id="{28323134-AEC4-4DD0-8DAD-ACFAA5E12AD8}"/>
              </a:ext>
            </a:extLst>
          </p:cNvPr>
          <p:cNvSpPr txBox="1">
            <a:spLocks/>
          </p:cNvSpPr>
          <p:nvPr/>
        </p:nvSpPr>
        <p:spPr>
          <a:xfrm>
            <a:off x="2318243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Комплекс оборудования для эффективного управления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37781178-DD12-4071-A041-984D5CF11421}"/>
              </a:ext>
            </a:extLst>
          </p:cNvPr>
          <p:cNvSpPr txBox="1">
            <a:spLocks/>
          </p:cNvSpPr>
          <p:nvPr/>
        </p:nvSpPr>
        <p:spPr>
          <a:xfrm>
            <a:off x="2318242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Силовые автоматические выключатели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низковольтная аппаратура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710C77-08BB-480D-881A-CFF4D9AC4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4939441"/>
            <a:ext cx="2053259" cy="2273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A75E90-C4F6-4662-ACD3-701E1B3BB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5780226"/>
            <a:ext cx="1294964" cy="278765"/>
          </a:xfrm>
          <a:prstGeom prst="rect">
            <a:avLst/>
          </a:prstGeom>
        </p:spPr>
      </p:pic>
      <p:sp>
        <p:nvSpPr>
          <p:cNvPr id="32" name="Текст 6">
            <a:extLst>
              <a:ext uri="{FF2B5EF4-FFF2-40B4-BE49-F238E27FC236}">
                <a16:creationId xmlns:a16="http://schemas.microsoft.com/office/drawing/2014/main" id="{1066B0C4-F00D-4568-8D7E-60A09772CA03}"/>
              </a:ext>
            </a:extLst>
          </p:cNvPr>
          <p:cNvSpPr txBox="1">
            <a:spLocks/>
          </p:cNvSpPr>
          <p:nvPr/>
        </p:nvSpPr>
        <p:spPr>
          <a:xfrm>
            <a:off x="8632866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Инвестиционные проекты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 Энергосбережение через механизм государственно-частного партнерства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8CEB91BF-62FC-443F-B2D4-06556045F051}"/>
              </a:ext>
            </a:extLst>
          </p:cNvPr>
          <p:cNvSpPr txBox="1">
            <a:spLocks/>
          </p:cNvSpPr>
          <p:nvPr/>
        </p:nvSpPr>
        <p:spPr>
          <a:xfrm>
            <a:off x="8632866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Потолки и стеновые панели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Проектирование и производство  решений из листового металла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53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b="0" dirty="0">
                <a:solidFill>
                  <a:schemeClr val="bg1"/>
                </a:solidFill>
              </a:rPr>
              <a:t>МЫ</a:t>
            </a:r>
            <a:br>
              <a:rPr lang="ru-RU" sz="2800" b="0" dirty="0">
                <a:solidFill>
                  <a:schemeClr val="bg1"/>
                </a:solidFill>
              </a:rPr>
            </a:br>
            <a:r>
              <a:rPr lang="ru-RU" sz="2800" b="0" dirty="0">
                <a:solidFill>
                  <a:schemeClr val="bg1"/>
                </a:solidFill>
              </a:rPr>
              <a:t>В ВЕНДОР ЛИСТАХ: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FD155D-BAE3-439D-B00A-765A6F9FC098}"/>
              </a:ext>
            </a:extLst>
          </p:cNvPr>
          <p:cNvSpPr txBox="1"/>
          <p:nvPr/>
        </p:nvSpPr>
        <p:spPr>
          <a:xfrm>
            <a:off x="5886120" y="1636012"/>
            <a:ext cx="713531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РУСАЛ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6B5A4C-4D35-437C-A85D-37130BE16AE1}"/>
              </a:ext>
            </a:extLst>
          </p:cNvPr>
          <p:cNvSpPr txBox="1"/>
          <p:nvPr/>
        </p:nvSpPr>
        <p:spPr>
          <a:xfrm>
            <a:off x="8235066" y="2373478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НОРНИКЕЛЬ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402C09-C892-45BF-87D3-DE3F63FB1F5D}"/>
              </a:ext>
            </a:extLst>
          </p:cNvPr>
          <p:cNvSpPr txBox="1"/>
          <p:nvPr/>
        </p:nvSpPr>
        <p:spPr>
          <a:xfrm>
            <a:off x="8235066" y="3922464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«АЗОТ»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577DFC-6828-4554-8A42-D5E9918CB80D}"/>
              </a:ext>
            </a:extLst>
          </p:cNvPr>
          <p:cNvSpPr txBox="1"/>
          <p:nvPr/>
        </p:nvSpPr>
        <p:spPr>
          <a:xfrm>
            <a:off x="8235066" y="1636012"/>
            <a:ext cx="1071216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«Полюс»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BC2CAB-F030-42FA-A9E7-47CDDF4D399B}"/>
              </a:ext>
            </a:extLst>
          </p:cNvPr>
          <p:cNvSpPr txBox="1"/>
          <p:nvPr/>
        </p:nvSpPr>
        <p:spPr>
          <a:xfrm>
            <a:off x="10482663" y="1636012"/>
            <a:ext cx="72487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ЕВРАЗ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A13E0B7-C3F8-42B1-8278-1AE27A8D2B14}"/>
              </a:ext>
            </a:extLst>
          </p:cNvPr>
          <p:cNvSpPr txBox="1"/>
          <p:nvPr/>
        </p:nvSpPr>
        <p:spPr>
          <a:xfrm>
            <a:off x="3213757" y="2304228"/>
            <a:ext cx="226514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угольная энергетическая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CE1A1F-8CB0-4AB8-9708-087D6D89C7CE}"/>
              </a:ext>
            </a:extLst>
          </p:cNvPr>
          <p:cNvSpPr txBox="1"/>
          <p:nvPr/>
        </p:nvSpPr>
        <p:spPr>
          <a:xfrm>
            <a:off x="1250675" y="2234979"/>
            <a:ext cx="1313425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генерирующая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63956E-B5E8-472B-B34E-104400CB24E6}"/>
              </a:ext>
            </a:extLst>
          </p:cNvPr>
          <p:cNvSpPr txBox="1"/>
          <p:nvPr/>
        </p:nvSpPr>
        <p:spPr>
          <a:xfrm>
            <a:off x="1250675" y="4615925"/>
            <a:ext cx="131342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НОВАПОРТ ХОЛДИНГ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5375987-EA94-4DC1-AE73-67CD3A5C77A2}"/>
              </a:ext>
            </a:extLst>
          </p:cNvPr>
          <p:cNvSpPr txBox="1"/>
          <p:nvPr/>
        </p:nvSpPr>
        <p:spPr>
          <a:xfrm>
            <a:off x="3213758" y="4615925"/>
            <a:ext cx="17012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УК  «АЭРОПОРТЫ РЕГИОНОВ»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A3927F-2A8A-429D-8146-F80EAFD57891}"/>
              </a:ext>
            </a:extLst>
          </p:cNvPr>
          <p:cNvSpPr txBox="1"/>
          <p:nvPr/>
        </p:nvSpPr>
        <p:spPr>
          <a:xfrm>
            <a:off x="10482663" y="3853214"/>
            <a:ext cx="138107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«РОССЕТИ»  -МЭС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905993-8648-4DA9-9968-1FB7D7E3EFF3}"/>
              </a:ext>
            </a:extLst>
          </p:cNvPr>
          <p:cNvSpPr txBox="1"/>
          <p:nvPr/>
        </p:nvSpPr>
        <p:spPr>
          <a:xfrm>
            <a:off x="1251903" y="3116205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АЛРОСА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5DCB32-1D17-4726-8467-3060B5C01308}"/>
              </a:ext>
            </a:extLst>
          </p:cNvPr>
          <p:cNvSpPr txBox="1"/>
          <p:nvPr/>
        </p:nvSpPr>
        <p:spPr>
          <a:xfrm>
            <a:off x="8235066" y="3046955"/>
            <a:ext cx="155430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«СИБУР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65B1EC9-165F-468F-9164-545EDD6366DE}"/>
              </a:ext>
            </a:extLst>
          </p:cNvPr>
          <p:cNvSpPr txBox="1"/>
          <p:nvPr/>
        </p:nvSpPr>
        <p:spPr>
          <a:xfrm>
            <a:off x="3215197" y="3853214"/>
            <a:ext cx="188216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Лукойл-ПЕРМНЕФТЕОРГСИНТЕЗ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9D2F2F7-F4F8-4878-92AC-D4334C834D3D}"/>
              </a:ext>
            </a:extLst>
          </p:cNvPr>
          <p:cNvSpPr txBox="1"/>
          <p:nvPr/>
        </p:nvSpPr>
        <p:spPr>
          <a:xfrm>
            <a:off x="1250675" y="3922464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ГАЗПРОМНЕФТЬ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C51B55-BD52-4BA4-A6F7-1E6CD814663E}"/>
              </a:ext>
            </a:extLst>
          </p:cNvPr>
          <p:cNvSpPr txBox="1"/>
          <p:nvPr/>
        </p:nvSpPr>
        <p:spPr>
          <a:xfrm>
            <a:off x="10482663" y="3046955"/>
            <a:ext cx="163403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Холдинг «</a:t>
            </a:r>
            <a:r>
              <a:rPr lang="ru-RU" sz="900" dirty="0" err="1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Технодинамика</a:t>
            </a: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BAC4EF5-C093-41B1-B6E7-17EB91A205EE}"/>
              </a:ext>
            </a:extLst>
          </p:cNvPr>
          <p:cNvSpPr txBox="1"/>
          <p:nvPr/>
        </p:nvSpPr>
        <p:spPr>
          <a:xfrm>
            <a:off x="1250675" y="1497513"/>
            <a:ext cx="1221829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«Русская медная компания»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CA417DA-FB18-4DA8-A9A6-AAEB490F55E5}"/>
              </a:ext>
            </a:extLst>
          </p:cNvPr>
          <p:cNvSpPr txBox="1"/>
          <p:nvPr/>
        </p:nvSpPr>
        <p:spPr>
          <a:xfrm>
            <a:off x="3240509" y="1636012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ОАО «УГМК»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E67042-D549-49A6-BFC3-784CECF47F4D}"/>
              </a:ext>
            </a:extLst>
          </p:cNvPr>
          <p:cNvSpPr txBox="1"/>
          <p:nvPr/>
        </p:nvSpPr>
        <p:spPr>
          <a:xfrm>
            <a:off x="5886121" y="2373478"/>
            <a:ext cx="1153212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«ММК»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9B2E56C-C020-483B-87C9-F6317AA2BA65}"/>
              </a:ext>
            </a:extLst>
          </p:cNvPr>
          <p:cNvSpPr txBox="1"/>
          <p:nvPr/>
        </p:nvSpPr>
        <p:spPr>
          <a:xfrm>
            <a:off x="3213759" y="3116205"/>
            <a:ext cx="20407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«СЕВЕРСТАЛЬ»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E4EFB01-FF56-4FCD-BC07-B1208477799E}"/>
              </a:ext>
            </a:extLst>
          </p:cNvPr>
          <p:cNvSpPr txBox="1"/>
          <p:nvPr/>
        </p:nvSpPr>
        <p:spPr>
          <a:xfrm>
            <a:off x="5886121" y="3922464"/>
            <a:ext cx="114451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«РОСХИМ»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98E971B-132A-4A3D-A179-386C195738FD}"/>
              </a:ext>
            </a:extLst>
          </p:cNvPr>
          <p:cNvSpPr txBox="1"/>
          <p:nvPr/>
        </p:nvSpPr>
        <p:spPr>
          <a:xfrm>
            <a:off x="10482663" y="5351090"/>
            <a:ext cx="14474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«АКРОН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E194DC7-8BD2-431E-92FE-6BF5ED7D5404}"/>
              </a:ext>
            </a:extLst>
          </p:cNvPr>
          <p:cNvSpPr txBox="1"/>
          <p:nvPr/>
        </p:nvSpPr>
        <p:spPr>
          <a:xfrm>
            <a:off x="3213759" y="6028064"/>
            <a:ext cx="179568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фирма «Агрокомплекс»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им. Н.И. Ткачёва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C30BAD6-9114-46C5-8612-3F503AB0DB8C}"/>
              </a:ext>
            </a:extLst>
          </p:cNvPr>
          <p:cNvSpPr txBox="1"/>
          <p:nvPr/>
        </p:nvSpPr>
        <p:spPr>
          <a:xfrm>
            <a:off x="8235067" y="6097314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«РУСАГРО»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B7880F8-5CC7-4437-BD02-27408773B5D2}"/>
              </a:ext>
            </a:extLst>
          </p:cNvPr>
          <p:cNvSpPr txBox="1"/>
          <p:nvPr/>
        </p:nvSpPr>
        <p:spPr>
          <a:xfrm>
            <a:off x="5886191" y="5420340"/>
            <a:ext cx="1274279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«АГРОЭКО»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C726231-CA1A-4E31-B7CA-EC8620038A23}"/>
              </a:ext>
            </a:extLst>
          </p:cNvPr>
          <p:cNvSpPr txBox="1"/>
          <p:nvPr/>
        </p:nvSpPr>
        <p:spPr>
          <a:xfrm>
            <a:off x="8235067" y="5420340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«ЭКОНИВА»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6CF6B92-CE7A-459B-ABC8-A51AB5AD6DEB}"/>
              </a:ext>
            </a:extLst>
          </p:cNvPr>
          <p:cNvSpPr txBox="1"/>
          <p:nvPr/>
        </p:nvSpPr>
        <p:spPr>
          <a:xfrm>
            <a:off x="5895421" y="6097314"/>
            <a:ext cx="141337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АПХ «МИРАТОРГ»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A3D10C7-FF64-4376-BE48-C6CE29246EBC}"/>
              </a:ext>
            </a:extLst>
          </p:cNvPr>
          <p:cNvSpPr txBox="1"/>
          <p:nvPr/>
        </p:nvSpPr>
        <p:spPr>
          <a:xfrm>
            <a:off x="10482664" y="6097314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«СИБАГРО»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19F1C2B-5550-4C54-9CBB-6D0169CC812D}"/>
              </a:ext>
            </a:extLst>
          </p:cNvPr>
          <p:cNvSpPr txBox="1"/>
          <p:nvPr/>
        </p:nvSpPr>
        <p:spPr>
          <a:xfrm>
            <a:off x="10482663" y="2373478"/>
            <a:ext cx="87608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РОСТЕХ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5B82E5B-8D91-44C3-9A05-38CCDABABE5A}"/>
              </a:ext>
            </a:extLst>
          </p:cNvPr>
          <p:cNvSpPr txBox="1"/>
          <p:nvPr/>
        </p:nvSpPr>
        <p:spPr>
          <a:xfrm>
            <a:off x="1250675" y="5420340"/>
            <a:ext cx="86791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«ОДК»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CCC31A5-9D4A-4A19-926A-FB52E7055934}"/>
              </a:ext>
            </a:extLst>
          </p:cNvPr>
          <p:cNvSpPr txBox="1"/>
          <p:nvPr/>
        </p:nvSpPr>
        <p:spPr>
          <a:xfrm>
            <a:off x="1279743" y="6097314"/>
            <a:ext cx="93686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«ОАК»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DAEFDCD-DB1F-4B5E-9D8A-F1C48C02D0FE}"/>
              </a:ext>
            </a:extLst>
          </p:cNvPr>
          <p:cNvSpPr txBox="1"/>
          <p:nvPr/>
        </p:nvSpPr>
        <p:spPr>
          <a:xfrm>
            <a:off x="10482664" y="4685175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«ГАЗ»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874D9C-2DB8-42DA-A56C-6FBC0DB7FD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294" y="1536151"/>
            <a:ext cx="470956" cy="43438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E22671C7-FFFB-40EB-913A-90093BCE76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996" y="2308836"/>
            <a:ext cx="537764" cy="3601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E44593-EC9E-44B1-AB40-AFF40796D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584" y="3919462"/>
            <a:ext cx="580589" cy="23683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7A4C7A0-E39F-49C3-83B7-959A1DC954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3358" y="1488526"/>
            <a:ext cx="525040" cy="485894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444D731-BA30-40EC-AC68-A0822EAC4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48" y="3770178"/>
            <a:ext cx="980232" cy="53540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7E67D9A1-9620-465C-B369-D7028CFBD9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8390" y="1536151"/>
            <a:ext cx="421057" cy="412234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5DADE74-E2B5-48FD-A8E7-F8B96CE5B41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330" y="2234979"/>
            <a:ext cx="537764" cy="50783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7DE4894F-AAB9-4155-BB97-F3B779961A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547" y="2278162"/>
            <a:ext cx="461835" cy="421464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6CAD2C2-F39D-4118-9161-FCD1246199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27" y="4584554"/>
            <a:ext cx="487474" cy="432074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581CEB04-E84E-4469-825A-24A430C5D4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413" y="4552215"/>
            <a:ext cx="484718" cy="496752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49E36E52-0759-44F1-816E-06B410A23C0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115" y="3807549"/>
            <a:ext cx="487723" cy="46066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5DE34CB5-F70E-495A-B134-6B207B313E4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44" y="3022269"/>
            <a:ext cx="718240" cy="418704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7CE6A1-747E-4700-BED5-E9F9D80C0A7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373" y="3152625"/>
            <a:ext cx="809011" cy="157993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3F17A89D-E4AB-4806-9FC9-FB4923B73D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901" y="3776797"/>
            <a:ext cx="409379" cy="52216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0CFC5F90-0D16-47A3-87FB-CCAEF12B39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1675" y="3001290"/>
            <a:ext cx="702036" cy="460663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F6EB8C0D-8BC1-46FC-BE68-BFA23C549A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294" y="2299994"/>
            <a:ext cx="470956" cy="377800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0BC70EDE-5A8A-436A-9FAC-98D93DBDFF2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277" y="2980789"/>
            <a:ext cx="537764" cy="501665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7D92FBA9-27B2-4C41-93D6-60F56D73859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596" y="3770177"/>
            <a:ext cx="582353" cy="535406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2ABA673D-D0F8-46A8-9E48-5F83DD3F592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8603" y="5328841"/>
            <a:ext cx="455349" cy="413830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7D7F28A5-9259-4264-8209-B8C24A69C1B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390" y="2277091"/>
            <a:ext cx="421057" cy="576006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55E9F584-8D07-45AB-8E72-B4FC76DAF48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17"/>
          <a:stretch/>
        </p:blipFill>
        <p:spPr>
          <a:xfrm>
            <a:off x="598567" y="5311839"/>
            <a:ext cx="435794" cy="447834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E7736B5-06B2-4216-9728-1BD193B72A3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57"/>
          <a:stretch/>
        </p:blipFill>
        <p:spPr>
          <a:xfrm>
            <a:off x="405142" y="6062122"/>
            <a:ext cx="822645" cy="301217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E8B0610C-7819-41F8-A42E-051AE805CB89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0744" y="4658931"/>
            <a:ext cx="769585" cy="283320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B80A9A53-BB08-4D7A-AEBF-2EFC8E29EB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558" y="5971583"/>
            <a:ext cx="482295" cy="482295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3C87605-896E-4E64-87A1-F831F7CFC06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985" y="5305969"/>
            <a:ext cx="475575" cy="478624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1062815-86F4-443C-99C8-8FCD5137EC1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373" y="5408121"/>
            <a:ext cx="809011" cy="255271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6FBFB50C-F8B8-4728-81FC-3CF793D95D7D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7352" y="6109918"/>
            <a:ext cx="662841" cy="205624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57162ED8-327B-4EE0-9EBE-77D2ABCD4EE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294" y="5971583"/>
            <a:ext cx="539169" cy="482294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BC33CDA3-AE0C-4069-A17B-70F94B5FE26A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136" y="6072626"/>
            <a:ext cx="749114" cy="213324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B6D413A-52EC-4D29-8FD9-8E6F9D50053B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793" y="1536151"/>
            <a:ext cx="411343" cy="469697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1D71C1B8-A700-41BA-962A-D8FE10CFE9F5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337" y="1536151"/>
            <a:ext cx="509750" cy="461665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44857E8F-F8F9-4041-8830-AFD88D8D61B7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838" y="2982624"/>
            <a:ext cx="514819" cy="458350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CC1942D7-70A2-46D8-8219-9FECB02CAA2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990" y="5296445"/>
            <a:ext cx="435794" cy="478623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05F9516F-949E-4346-970F-A47C78AF3DB8}"/>
              </a:ext>
            </a:extLst>
          </p:cNvPr>
          <p:cNvSpPr txBox="1"/>
          <p:nvPr/>
        </p:nvSpPr>
        <p:spPr>
          <a:xfrm>
            <a:off x="5881436" y="3116205"/>
            <a:ext cx="88736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РОСАТОМ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90DDCB5-0483-4541-9C4F-2E24BBF0D72E}"/>
              </a:ext>
            </a:extLst>
          </p:cNvPr>
          <p:cNvSpPr txBox="1"/>
          <p:nvPr/>
        </p:nvSpPr>
        <p:spPr>
          <a:xfrm>
            <a:off x="3240509" y="5420340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«СОЛЛЕРС»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FC7F27F9-C762-4E21-AF5E-D11AB8E34C5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167" y="4623868"/>
            <a:ext cx="531423" cy="353446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C1C40CA2-14CF-4A12-BCCC-0595CB9C408D}"/>
              </a:ext>
            </a:extLst>
          </p:cNvPr>
          <p:cNvSpPr txBox="1"/>
          <p:nvPr/>
        </p:nvSpPr>
        <p:spPr>
          <a:xfrm>
            <a:off x="8235066" y="4685175"/>
            <a:ext cx="1295755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НПК «УВЗ»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F77EE39-F6A7-43B8-B52D-1735AC414989}"/>
              </a:ext>
            </a:extLst>
          </p:cNvPr>
          <p:cNvSpPr txBox="1"/>
          <p:nvPr/>
        </p:nvSpPr>
        <p:spPr>
          <a:xfrm>
            <a:off x="5891032" y="4685175"/>
            <a:ext cx="109274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«ТМК»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0A99018C-9F97-4A0E-8201-8C470B3617C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195" y="4565014"/>
            <a:ext cx="471155" cy="4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25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6E4A2A-8DC9-43E6-9BBE-2549C4658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18" y="6164545"/>
            <a:ext cx="4119870" cy="3468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C0E14D-4A33-4745-BB83-FDC16C59114F}"/>
              </a:ext>
            </a:extLst>
          </p:cNvPr>
          <p:cNvSpPr/>
          <p:nvPr/>
        </p:nvSpPr>
        <p:spPr>
          <a:xfrm>
            <a:off x="5378824" y="1987211"/>
            <a:ext cx="6813176" cy="1332595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C4D54-208E-4DBB-89FD-749F26081432}"/>
              </a:ext>
            </a:extLst>
          </p:cNvPr>
          <p:cNvSpPr txBox="1"/>
          <p:nvPr/>
        </p:nvSpPr>
        <p:spPr>
          <a:xfrm>
            <a:off x="5582205" y="2421403"/>
            <a:ext cx="65803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ПОДПИСЫВАЙТЕСЬ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70BE7-72DF-4B59-B17F-DA69BFC63664}"/>
              </a:ext>
            </a:extLst>
          </p:cNvPr>
          <p:cNvSpPr txBox="1"/>
          <p:nvPr/>
        </p:nvSpPr>
        <p:spPr>
          <a:xfrm>
            <a:off x="5582205" y="3675605"/>
            <a:ext cx="586124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БУДЬТЕ В КУРСЕ СОБЫТИЙ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54695F5-84C0-4E3E-A6CD-ED270B177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8" t="10886" r="9718" b="11110"/>
          <a:stretch/>
        </p:blipFill>
        <p:spPr>
          <a:xfrm>
            <a:off x="1439015" y="1987211"/>
            <a:ext cx="2694333" cy="2608729"/>
          </a:xfrm>
          <a:prstGeom prst="rect">
            <a:avLst/>
          </a:prstGeom>
        </p:spPr>
      </p:pic>
      <p:sp>
        <p:nvSpPr>
          <p:cNvPr id="38" name="Текст 3">
            <a:extLst>
              <a:ext uri="{FF2B5EF4-FFF2-40B4-BE49-F238E27FC236}">
                <a16:creationId xmlns:a16="http://schemas.microsoft.com/office/drawing/2014/main" id="{EAF1CBDA-4287-4010-A459-5DA90106DD10}"/>
              </a:ext>
            </a:extLst>
          </p:cNvPr>
          <p:cNvSpPr txBox="1">
            <a:spLocks/>
          </p:cNvSpPr>
          <p:nvPr/>
        </p:nvSpPr>
        <p:spPr>
          <a:xfrm>
            <a:off x="1439015" y="4785022"/>
            <a:ext cx="2694333" cy="60249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TELEGRAM-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КАНАЛ</a:t>
            </a:r>
            <a:endParaRPr lang="en-US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LEDEL 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И</a:t>
            </a: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 FEREKS</a:t>
            </a:r>
            <a:endParaRPr lang="ru-RU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FCA9C03B-F695-4961-920F-5A98D163855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pPr>
              <a:lnSpc>
                <a:spcPct val="100000"/>
              </a:lnSpc>
            </a:pPr>
            <a:r>
              <a:rPr lang="ru-RU" sz="3200" b="0" dirty="0"/>
              <a:t>НОВОСТИ, НОВИНКИ</a:t>
            </a:r>
            <a:br>
              <a:rPr lang="ru-RU" sz="3200" b="0" dirty="0"/>
            </a:br>
            <a:r>
              <a:rPr lang="ru-RU" sz="3200" b="0" dirty="0"/>
              <a:t>И АКЦИИ</a:t>
            </a:r>
          </a:p>
        </p:txBody>
      </p:sp>
    </p:spTree>
    <p:extLst>
      <p:ext uri="{BB962C8B-B14F-4D97-AF65-F5344CB8AC3E}">
        <p14:creationId xmlns:p14="http://schemas.microsoft.com/office/powerpoint/2010/main" val="217871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/>
              <a:t>КОМПЛЕКСНОЕ РЕШЕНИЕ</a:t>
            </a:r>
            <a:br>
              <a:rPr lang="ru-RU" sz="2400" dirty="0"/>
            </a:br>
            <a:r>
              <a:rPr lang="en-US" sz="2400" dirty="0"/>
              <a:t>IEK GROUP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bg1"/>
                </a:solidFill>
              </a:rPr>
              <a:t>ДЛЯ ТРАНСПОРТА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16F37D6-7D43-40F2-9C4C-8E330E705E6E}"/>
              </a:ext>
            </a:extLst>
          </p:cNvPr>
          <p:cNvSpPr/>
          <p:nvPr/>
        </p:nvSpPr>
        <p:spPr>
          <a:xfrm>
            <a:off x="559328" y="1400994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7850B15-5BDB-46C4-A5AB-18FDAF7BFE04}"/>
              </a:ext>
            </a:extLst>
          </p:cNvPr>
          <p:cNvSpPr/>
          <p:nvPr/>
        </p:nvSpPr>
        <p:spPr>
          <a:xfrm>
            <a:off x="559328" y="5415261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459C58-8DD7-4FF6-87CB-E4EF4B24E6DB}"/>
              </a:ext>
            </a:extLst>
          </p:cNvPr>
          <p:cNvSpPr txBox="1"/>
          <p:nvPr/>
        </p:nvSpPr>
        <p:spPr>
          <a:xfrm>
            <a:off x="1960350" y="5437457"/>
            <a:ext cx="1598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КАБЕЛЬНАЯ</a:t>
            </a:r>
          </a:p>
          <a:p>
            <a:pPr algn="r"/>
            <a:r>
              <a:rPr lang="ru-RU" sz="1600" b="1" dirty="0"/>
              <a:t>ПРОДУКЦИЯ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FAB518F-E488-47AB-80EC-3AB1ADA08C90}"/>
              </a:ext>
            </a:extLst>
          </p:cNvPr>
          <p:cNvSpPr/>
          <p:nvPr/>
        </p:nvSpPr>
        <p:spPr>
          <a:xfrm>
            <a:off x="1942718" y="1545353"/>
            <a:ext cx="1616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ОСВЕЩЕНИЕ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CAD72D0-CC08-4960-B897-E692EDEDC1FD}"/>
              </a:ext>
            </a:extLst>
          </p:cNvPr>
          <p:cNvSpPr/>
          <p:nvPr/>
        </p:nvSpPr>
        <p:spPr>
          <a:xfrm>
            <a:off x="559328" y="2739083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C7BE55E-FA56-4003-B28C-FDF7C46D2674}"/>
              </a:ext>
            </a:extLst>
          </p:cNvPr>
          <p:cNvSpPr/>
          <p:nvPr/>
        </p:nvSpPr>
        <p:spPr>
          <a:xfrm>
            <a:off x="568391" y="4077172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3230CD-1453-40D7-B124-B817DBD3C71D}"/>
              </a:ext>
            </a:extLst>
          </p:cNvPr>
          <p:cNvSpPr txBox="1"/>
          <p:nvPr/>
        </p:nvSpPr>
        <p:spPr>
          <a:xfrm>
            <a:off x="1057275" y="2082257"/>
            <a:ext cx="2501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</a:t>
            </a:r>
            <a:r>
              <a:rPr lang="ru-RU" sz="1100" dirty="0" err="1"/>
              <a:t>ветильники</a:t>
            </a:r>
            <a:br>
              <a:rPr lang="en-US" sz="1100" dirty="0"/>
            </a:br>
            <a:r>
              <a:rPr lang="ru-RU" sz="1100" dirty="0"/>
              <a:t>для всех зон хранения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4C94DDC-4C26-423E-BA99-B2946A76CB1C}"/>
              </a:ext>
            </a:extLst>
          </p:cNvPr>
          <p:cNvSpPr/>
          <p:nvPr/>
        </p:nvSpPr>
        <p:spPr>
          <a:xfrm>
            <a:off x="1947527" y="4093298"/>
            <a:ext cx="1611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ПРОКЛАДКА</a:t>
            </a:r>
          </a:p>
          <a:p>
            <a:pPr algn="r"/>
            <a:r>
              <a:rPr lang="ru-RU" sz="1600" b="1" dirty="0"/>
              <a:t>КАБЕЛЕЙ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C84F71D-91C7-4D28-896C-B7A98386E8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1052" y="4076164"/>
            <a:ext cx="976283" cy="136258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4F55A00-9031-4291-A528-0D7CFA74E3A6}"/>
              </a:ext>
            </a:extLst>
          </p:cNvPr>
          <p:cNvSpPr txBox="1"/>
          <p:nvPr/>
        </p:nvSpPr>
        <p:spPr>
          <a:xfrm>
            <a:off x="1362095" y="4766522"/>
            <a:ext cx="2196771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металлические </a:t>
            </a:r>
            <a:r>
              <a:rPr lang="ru-RU" dirty="0" err="1">
                <a:solidFill>
                  <a:schemeClr val="tx1"/>
                </a:solidFill>
              </a:rPr>
              <a:t>кабеленесущие</a:t>
            </a:r>
            <a:r>
              <a:rPr lang="ru-RU" dirty="0">
                <a:solidFill>
                  <a:schemeClr val="tx1"/>
                </a:solidFill>
              </a:rPr>
              <a:t> системы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087D58-62B0-4FE1-B922-0E4113C4138F}"/>
              </a:ext>
            </a:extLst>
          </p:cNvPr>
          <p:cNvSpPr txBox="1"/>
          <p:nvPr/>
        </p:nvSpPr>
        <p:spPr>
          <a:xfrm>
            <a:off x="1418782" y="5978886"/>
            <a:ext cx="2140083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построение структурированных кабельных систем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97D11CA-A322-440B-B77B-1EEC9E26F5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45" y="5409275"/>
            <a:ext cx="1446058" cy="84594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D1E8025-E3F3-44B2-9711-6E1A53ED63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2593364"/>
            <a:ext cx="969675" cy="998765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D3F5224-FD80-4E5D-BACE-EA928C3CDEE6}"/>
              </a:ext>
            </a:extLst>
          </p:cNvPr>
          <p:cNvSpPr/>
          <p:nvPr/>
        </p:nvSpPr>
        <p:spPr>
          <a:xfrm>
            <a:off x="1418783" y="2752643"/>
            <a:ext cx="2140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ЩИТОВОЕ </a:t>
            </a:r>
          </a:p>
          <a:p>
            <a:pPr algn="r"/>
            <a:r>
              <a:rPr lang="ru-RU" sz="1600" b="1" dirty="0"/>
              <a:t>ОБОРУДОВАНИЕ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CD1E44C-A87E-45C2-984E-433567365A3D}"/>
              </a:ext>
            </a:extLst>
          </p:cNvPr>
          <p:cNvSpPr txBox="1"/>
          <p:nvPr/>
        </p:nvSpPr>
        <p:spPr>
          <a:xfrm>
            <a:off x="1362095" y="3286992"/>
            <a:ext cx="219677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оболочки </a:t>
            </a:r>
            <a:br>
              <a:rPr lang="ru-RU" sz="1100" dirty="0"/>
            </a:br>
            <a:r>
              <a:rPr lang="ru-RU" sz="1100" dirty="0"/>
              <a:t>для электрических щитов и щитов управления 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DB5BAD6C-B211-4BCD-B92A-EB0199796E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84" y="1257998"/>
            <a:ext cx="1388254" cy="1178706"/>
          </a:xfrm>
          <a:prstGeom prst="rect">
            <a:avLst/>
          </a:prstGeom>
        </p:spPr>
      </p:pic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F77FD4A-114E-41F2-992D-F0DE2E2565E3}"/>
              </a:ext>
            </a:extLst>
          </p:cNvPr>
          <p:cNvSpPr/>
          <p:nvPr/>
        </p:nvSpPr>
        <p:spPr>
          <a:xfrm>
            <a:off x="3793325" y="140321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DD951EA-0CB2-4D82-9EC2-C0CAA583F9CB}"/>
              </a:ext>
            </a:extLst>
          </p:cNvPr>
          <p:cNvSpPr/>
          <p:nvPr/>
        </p:nvSpPr>
        <p:spPr>
          <a:xfrm>
            <a:off x="4988033" y="1422243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cap="all" dirty="0"/>
              <a:t>Кабель-каналы</a:t>
            </a:r>
          </a:p>
          <a:p>
            <a:r>
              <a:rPr lang="en-US" sz="1600" b="1" cap="all" dirty="0"/>
              <a:t>PRIMER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FF36BB4B-1447-4520-9B05-B951116ABD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5275" y="1401121"/>
            <a:ext cx="1020234" cy="118238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6A69893-73D7-40F7-B6E0-88EA017F3C7E}"/>
              </a:ext>
            </a:extLst>
          </p:cNvPr>
          <p:cNvSpPr txBox="1"/>
          <p:nvPr/>
        </p:nvSpPr>
        <p:spPr>
          <a:xfrm>
            <a:off x="4988033" y="2099184"/>
            <a:ext cx="244905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пластиковые </a:t>
            </a:r>
            <a:r>
              <a:rPr lang="ru-RU" sz="1100" dirty="0" err="1"/>
              <a:t>кабеленесущие</a:t>
            </a:r>
            <a:r>
              <a:rPr lang="ru-RU" sz="1100" dirty="0"/>
              <a:t> системы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D5C1E9F-BD90-4242-9900-AED13A079786}"/>
              </a:ext>
            </a:extLst>
          </p:cNvPr>
          <p:cNvSpPr/>
          <p:nvPr/>
        </p:nvSpPr>
        <p:spPr>
          <a:xfrm>
            <a:off x="3793324" y="2743603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70135485-3C04-46D4-85F5-D67F5E200F56}"/>
              </a:ext>
            </a:extLst>
          </p:cNvPr>
          <p:cNvSpPr/>
          <p:nvPr/>
        </p:nvSpPr>
        <p:spPr>
          <a:xfrm>
            <a:off x="4988033" y="2752643"/>
            <a:ext cx="2167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ОБОРУДОВАНИЕ «КОНТАКТОР»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90F571D-437D-4C12-A0C0-D0FADDA3A7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795" y="2629346"/>
            <a:ext cx="820968" cy="118837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6129ECF-7DCD-4077-87AB-45DDFF8584BF}"/>
              </a:ext>
            </a:extLst>
          </p:cNvPr>
          <p:cNvSpPr txBox="1"/>
          <p:nvPr/>
        </p:nvSpPr>
        <p:spPr>
          <a:xfrm>
            <a:off x="4988033" y="3286992"/>
            <a:ext cx="278482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автоматические выключатели модульные, в литом корпусе, воздушные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9E1F317-D787-4F07-A3F2-D2361535B5A3}"/>
              </a:ext>
            </a:extLst>
          </p:cNvPr>
          <p:cNvSpPr/>
          <p:nvPr/>
        </p:nvSpPr>
        <p:spPr>
          <a:xfrm>
            <a:off x="3793325" y="5420021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3F697030-F027-43D4-8809-EA8E79ED98EF}"/>
              </a:ext>
            </a:extLst>
          </p:cNvPr>
          <p:cNvSpPr/>
          <p:nvPr/>
        </p:nvSpPr>
        <p:spPr>
          <a:xfrm>
            <a:off x="4988033" y="5437457"/>
            <a:ext cx="2451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АВТОМАТИЗАЦИЯ </a:t>
            </a:r>
            <a:r>
              <a:rPr lang="en-US" sz="1600" b="1" dirty="0"/>
              <a:t>ONI</a:t>
            </a:r>
            <a:endParaRPr lang="ru-RU" sz="1600" b="1" dirty="0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4188A6F-555C-4E49-BA84-FF7EF46D8C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695" y="5325977"/>
            <a:ext cx="721189" cy="123066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B0A2155-7BB7-478C-B22B-0CDDE1741FFF}"/>
              </a:ext>
            </a:extLst>
          </p:cNvPr>
          <p:cNvSpPr txBox="1"/>
          <p:nvPr/>
        </p:nvSpPr>
        <p:spPr>
          <a:xfrm>
            <a:off x="4988033" y="5978886"/>
            <a:ext cx="2977987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оборудование </a:t>
            </a:r>
            <a:br>
              <a:rPr lang="ru-RU" sz="1100" dirty="0"/>
            </a:br>
            <a:r>
              <a:rPr lang="ru-RU" sz="1100" dirty="0"/>
              <a:t>для автоматизации процессов </a:t>
            </a:r>
            <a:br>
              <a:rPr lang="ru-RU" sz="1100" dirty="0"/>
            </a:br>
            <a:r>
              <a:rPr lang="ru-RU" sz="1100" dirty="0"/>
              <a:t>и управления складом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3EA834FA-B76F-4FDE-9D9F-A7192C9265F7}"/>
              </a:ext>
            </a:extLst>
          </p:cNvPr>
          <p:cNvSpPr/>
          <p:nvPr/>
        </p:nvSpPr>
        <p:spPr>
          <a:xfrm>
            <a:off x="3793324" y="408109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781C145-6A29-41DE-80A9-93CBE10AEE07}"/>
              </a:ext>
            </a:extLst>
          </p:cNvPr>
          <p:cNvSpPr/>
          <p:nvPr/>
        </p:nvSpPr>
        <p:spPr>
          <a:xfrm>
            <a:off x="4988033" y="4093298"/>
            <a:ext cx="1705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НКУ </a:t>
            </a:r>
            <a:br>
              <a:rPr lang="ru-RU" sz="1600" b="1" dirty="0"/>
            </a:br>
            <a:r>
              <a:rPr lang="en-US" sz="1600" b="1" dirty="0"/>
              <a:t>FORMAT PRO</a:t>
            </a:r>
            <a:endParaRPr lang="ru-RU" sz="1600" b="1" dirty="0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EEE2368-3EA8-4BF8-AA3A-B6DE2F9B40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553" y="3843672"/>
            <a:ext cx="588568" cy="137469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3A738D7-7232-4A23-9580-6E0797BCD865}"/>
              </a:ext>
            </a:extLst>
          </p:cNvPr>
          <p:cNvSpPr txBox="1"/>
          <p:nvPr/>
        </p:nvSpPr>
        <p:spPr>
          <a:xfrm>
            <a:off x="4988033" y="4767035"/>
            <a:ext cx="2734493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система низковольтных комплектных устройств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80C598-0A51-46C2-BB54-4CAB7E947C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4268" y="1690727"/>
            <a:ext cx="4597732" cy="49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203AA7-E4EF-448C-811E-775EE911F1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174" y="3125812"/>
            <a:ext cx="3327698" cy="16753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969C34-AB9A-417E-8D86-771E50945F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693" y="4993356"/>
            <a:ext cx="3343662" cy="16859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73FE7D-7C01-4643-9606-CEACB4D937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174" y="4993356"/>
            <a:ext cx="3327697" cy="168594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C64E0A-8C2C-446C-AB09-F317D81394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693" y="3125812"/>
            <a:ext cx="3343662" cy="16753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69BA69-218B-49AC-B509-8D35EED2B4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129" y="1247644"/>
            <a:ext cx="3327698" cy="16753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194508-F872-4D8B-A1A7-1AECC42599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693" y="1245969"/>
            <a:ext cx="3343662" cy="1675320"/>
          </a:xfrm>
          <a:prstGeom prst="rect">
            <a:avLst/>
          </a:prstGeom>
        </p:spPr>
      </p:pic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МЕЖДУНАРОДНЫЙ</a:t>
            </a:r>
            <a:br>
              <a:rPr lang="ru-RU" sz="3200" b="0" dirty="0">
                <a:solidFill>
                  <a:schemeClr val="accent1"/>
                </a:solidFill>
              </a:rPr>
            </a:br>
            <a:r>
              <a:rPr lang="ru-RU" sz="3200" b="0" dirty="0">
                <a:solidFill>
                  <a:schemeClr val="accent1"/>
                </a:solidFill>
              </a:rPr>
              <a:t>АЭРОПОРТ ДОМОДЕДОВО</a:t>
            </a:r>
          </a:p>
        </p:txBody>
      </p:sp>
      <p:sp>
        <p:nvSpPr>
          <p:cNvPr id="52" name="Текст 19">
            <a:extLst>
              <a:ext uri="{FF2B5EF4-FFF2-40B4-BE49-F238E27FC236}">
                <a16:creationId xmlns:a16="http://schemas.microsoft.com/office/drawing/2014/main" id="{F0D7BED2-557E-4EE2-88ED-F89B48A22AE0}"/>
              </a:ext>
            </a:extLst>
          </p:cNvPr>
          <p:cNvSpPr txBox="1">
            <a:spLocks/>
          </p:cNvSpPr>
          <p:nvPr/>
        </p:nvSpPr>
        <p:spPr>
          <a:xfrm>
            <a:off x="8750289" y="1708485"/>
            <a:ext cx="2583458" cy="691278"/>
          </a:xfrm>
          <a:prstGeom prst="rect">
            <a:avLst/>
          </a:prstGeom>
        </p:spPr>
        <p:txBody>
          <a:bodyPr lIns="72000" tIns="180000" r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200" b="1" kern="1200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0" dirty="0"/>
              <a:t>ПРОЕКТ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id="{97436A2C-F816-4193-9BCF-15BA63D4DA92}"/>
              </a:ext>
            </a:extLst>
          </p:cNvPr>
          <p:cNvSpPr txBox="1">
            <a:spLocks/>
          </p:cNvSpPr>
          <p:nvPr/>
        </p:nvSpPr>
        <p:spPr>
          <a:xfrm>
            <a:off x="7596177" y="2821808"/>
            <a:ext cx="4179609" cy="60800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2000" dirty="0" err="1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Переосвещенные</a:t>
            </a:r>
            <a:br>
              <a:rPr lang="ru-RU" sz="20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20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участки:</a:t>
            </a:r>
          </a:p>
        </p:txBody>
      </p:sp>
      <p:sp>
        <p:nvSpPr>
          <p:cNvPr id="53" name="Текст 3">
            <a:extLst>
              <a:ext uri="{FF2B5EF4-FFF2-40B4-BE49-F238E27FC236}">
                <a16:creationId xmlns:a16="http://schemas.microsoft.com/office/drawing/2014/main" id="{4A212379-1C4F-44F6-B022-8E574C951D50}"/>
              </a:ext>
            </a:extLst>
          </p:cNvPr>
          <p:cNvSpPr txBox="1">
            <a:spLocks/>
          </p:cNvSpPr>
          <p:nvPr/>
        </p:nvSpPr>
        <p:spPr>
          <a:xfrm>
            <a:off x="7596177" y="3595717"/>
            <a:ext cx="4179609" cy="115828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sz="1400" dirty="0"/>
              <a:t>Подъездная дорога к зданию аэропорта 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Парковка для такси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Привокзальная площадь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sz="1400" dirty="0" err="1">
                <a:solidFill>
                  <a:schemeClr val="accent1"/>
                </a:solidFill>
                <a:ea typeface="Cambria" panose="02040503050406030204" pitchFamily="18" charset="0"/>
              </a:rPr>
              <a:t>Притерминальная</a:t>
            </a: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 развязка аэропорта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sz="1400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id="{B99DB7F5-57BB-4D51-8E5F-1FB39A2BDC28}"/>
              </a:ext>
            </a:extLst>
          </p:cNvPr>
          <p:cNvSpPr txBox="1">
            <a:spLocks/>
          </p:cNvSpPr>
          <p:nvPr/>
        </p:nvSpPr>
        <p:spPr>
          <a:xfrm>
            <a:off x="7596177" y="4993378"/>
            <a:ext cx="4179609" cy="60800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20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Использованное</a:t>
            </a:r>
            <a:br>
              <a:rPr lang="ru-RU" sz="20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20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оборудование:</a:t>
            </a:r>
          </a:p>
        </p:txBody>
      </p:sp>
      <p:sp>
        <p:nvSpPr>
          <p:cNvPr id="55" name="Текст 3">
            <a:extLst>
              <a:ext uri="{FF2B5EF4-FFF2-40B4-BE49-F238E27FC236}">
                <a16:creationId xmlns:a16="http://schemas.microsoft.com/office/drawing/2014/main" id="{1A02B9E5-D53D-47DD-A9D9-D6224312111A}"/>
              </a:ext>
            </a:extLst>
          </p:cNvPr>
          <p:cNvSpPr txBox="1">
            <a:spLocks/>
          </p:cNvSpPr>
          <p:nvPr/>
        </p:nvSpPr>
        <p:spPr>
          <a:xfrm>
            <a:off x="7596177" y="5767287"/>
            <a:ext cx="4179609" cy="60800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en-US" sz="1400" dirty="0">
                <a:solidFill>
                  <a:schemeClr val="accent1"/>
                </a:solidFill>
                <a:ea typeface="Cambria" panose="02040503050406030204" pitchFamily="18" charset="0"/>
              </a:rPr>
              <a:t>LEDEL L-banner 600 DALI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en-US" sz="1400" dirty="0">
                <a:solidFill>
                  <a:schemeClr val="accent1"/>
                </a:solidFill>
                <a:ea typeface="Cambria" panose="02040503050406030204" pitchFamily="18" charset="0"/>
              </a:rPr>
              <a:t>LEDEL Superstreet 250 DALI</a:t>
            </a:r>
            <a:endParaRPr lang="ru-RU" sz="14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E6F351-F21A-4164-ABCC-B99301FBF8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807430" y="4195823"/>
            <a:ext cx="3936712" cy="85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2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598E67-C1CE-485F-AD0E-13F1065C04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053888" y="4719890"/>
            <a:ext cx="3173807" cy="1102413"/>
          </a:xfrm>
          <a:prstGeom prst="rect">
            <a:avLst/>
          </a:prstGeom>
        </p:spPr>
      </p:pic>
      <p:pic>
        <p:nvPicPr>
          <p:cNvPr id="14" name="object 5">
            <a:extLst>
              <a:ext uri="{FF2B5EF4-FFF2-40B4-BE49-F238E27FC236}">
                <a16:creationId xmlns:a16="http://schemas.microsoft.com/office/drawing/2014/main" id="{F774FB32-EB13-470A-B950-733916563CA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271236"/>
            <a:ext cx="2255801" cy="5586764"/>
          </a:xfrm>
          <a:prstGeom prst="rect">
            <a:avLst/>
          </a:prstGeom>
        </p:spPr>
      </p:pic>
      <p:pic>
        <p:nvPicPr>
          <p:cNvPr id="23" name="object 6">
            <a:extLst>
              <a:ext uri="{FF2B5EF4-FFF2-40B4-BE49-F238E27FC236}">
                <a16:creationId xmlns:a16="http://schemas.microsoft.com/office/drawing/2014/main" id="{41C579F4-7759-488A-8C7E-78FD86261F3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044" y="1271236"/>
            <a:ext cx="2247899" cy="5586764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5A40E070-B648-4066-86E1-1CA87AA9852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44" y="1271236"/>
            <a:ext cx="2258854" cy="5586764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69743" y="1511589"/>
            <a:ext cx="6093300" cy="6985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0" dirty="0"/>
              <a:t>ПЛАТФОРМА АЭРОЭКСПРЕССА</a:t>
            </a:r>
            <a:endParaRPr lang="ru-RU" sz="2400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0100" y="1700931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г. Домодедово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МЕЖДУНАРОДНЫЙ</a:t>
            </a:r>
            <a:br>
              <a:rPr lang="ru-RU" sz="3200" b="0" dirty="0">
                <a:solidFill>
                  <a:schemeClr val="accent1"/>
                </a:solidFill>
              </a:rPr>
            </a:br>
            <a:r>
              <a:rPr lang="ru-RU" sz="3200" b="0" dirty="0">
                <a:solidFill>
                  <a:schemeClr val="accent1"/>
                </a:solidFill>
              </a:rPr>
              <a:t>АЭРОПОРТ ДОМОДЕДОВО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D6306A-C101-4420-AA89-7603663CE70F}"/>
              </a:ext>
            </a:extLst>
          </p:cNvPr>
          <p:cNvSpPr txBox="1">
            <a:spLocks/>
          </p:cNvSpPr>
          <p:nvPr/>
        </p:nvSpPr>
        <p:spPr>
          <a:xfrm>
            <a:off x="7586233" y="2667558"/>
            <a:ext cx="3668253" cy="112820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</a:t>
            </a:r>
            <a:r>
              <a:rPr lang="ru-RU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ДКУ /</a:t>
            </a:r>
            <a:br>
              <a:rPr lang="ru-RU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 </a:t>
            </a:r>
            <a:r>
              <a:rPr lang="ru-RU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ДПП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C863FFD-35C1-49EC-9322-02D9CC5DD772}"/>
              </a:ext>
            </a:extLst>
          </p:cNvPr>
          <p:cNvSpPr txBox="1">
            <a:spLocks/>
          </p:cNvSpPr>
          <p:nvPr/>
        </p:nvSpPr>
        <p:spPr>
          <a:xfrm>
            <a:off x="7586233" y="3684193"/>
            <a:ext cx="2887405" cy="70690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Классические профильные светильники с консольным</a:t>
            </a:r>
            <a:b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поворотным креплением.</a:t>
            </a: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F69EB2DD-96FF-4FEA-9EB2-96932FA2D9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2316" y="5106808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8" name="CorelDRAW" r:id="rId7" imgW="1364362" imgH="1365885" progId="CorelDraw.Graphic.23">
                  <p:embed/>
                </p:oleObj>
              </mc:Choice>
              <mc:Fallback>
                <p:oleObj name="CorelDRAW" r:id="rId7" imgW="1364362" imgH="1365885" progId="CorelDraw.Graphic.23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F69EB2DD-96FF-4FEA-9EB2-96932FA2D9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82316" y="5106808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70BBBB13-D60D-43D3-8E27-9382EE4DF2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2316" y="5719354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9" name="CorelDRAW" r:id="rId9" imgW="1364362" imgH="1365885" progId="CorelDraw.Graphic.23">
                  <p:embed/>
                </p:oleObj>
              </mc:Choice>
              <mc:Fallback>
                <p:oleObj name="CorelDRAW" r:id="rId9" imgW="1364362" imgH="1365885" progId="CorelDraw.Graphic.23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70BBBB13-D60D-43D3-8E27-9382EE4DF2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82316" y="5719354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2">
            <a:extLst>
              <a:ext uri="{FF2B5EF4-FFF2-40B4-BE49-F238E27FC236}">
                <a16:creationId xmlns:a16="http://schemas.microsoft.com/office/drawing/2014/main" id="{434798FC-0AD6-432E-8F30-0A6E7E7382A0}"/>
              </a:ext>
            </a:extLst>
          </p:cNvPr>
          <p:cNvSpPr txBox="1"/>
          <p:nvPr/>
        </p:nvSpPr>
        <p:spPr>
          <a:xfrm>
            <a:off x="8069561" y="5109738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52 - 130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30" name="Text 2">
            <a:extLst>
              <a:ext uri="{FF2B5EF4-FFF2-40B4-BE49-F238E27FC236}">
                <a16:creationId xmlns:a16="http://schemas.microsoft.com/office/drawing/2014/main" id="{421F44B0-1A1B-4FCC-A236-292E4E481829}"/>
              </a:ext>
            </a:extLst>
          </p:cNvPr>
          <p:cNvSpPr txBox="1"/>
          <p:nvPr/>
        </p:nvSpPr>
        <p:spPr>
          <a:xfrm>
            <a:off x="8069561" y="5719355"/>
            <a:ext cx="1649254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Д120, Г60, Ш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9773E6B5-9A53-4053-8BD9-A6F55C39F6EE}"/>
              </a:ext>
            </a:extLst>
          </p:cNvPr>
          <p:cNvSpPr txBox="1">
            <a:spLocks/>
          </p:cNvSpPr>
          <p:nvPr/>
        </p:nvSpPr>
        <p:spPr>
          <a:xfrm>
            <a:off x="7582316" y="4704895"/>
            <a:ext cx="2731825" cy="23448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В ПРОЕКТЕ:</a:t>
            </a:r>
          </a:p>
        </p:txBody>
      </p:sp>
    </p:spTree>
    <p:extLst>
      <p:ext uri="{BB962C8B-B14F-4D97-AF65-F5344CB8AC3E}">
        <p14:creationId xmlns:p14="http://schemas.microsoft.com/office/powerpoint/2010/main" val="1336496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E5CEA50-F638-466C-AB03-D1A2EEE63F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0049" y="1255526"/>
            <a:ext cx="3346376" cy="1675320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AC488AD0-0A15-4371-88E7-6C8B425C10C9}"/>
              </a:ext>
            </a:extLst>
          </p:cNvPr>
          <p:cNvSpPr/>
          <p:nvPr/>
        </p:nvSpPr>
        <p:spPr>
          <a:xfrm>
            <a:off x="8077200" y="1568449"/>
            <a:ext cx="4114799" cy="8581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203AA7-E4EF-448C-811E-775EE911F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32" y="1247644"/>
            <a:ext cx="3322827" cy="16753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969C34-AB9A-417E-8D86-771E50945F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7746" y="4995895"/>
            <a:ext cx="3346378" cy="16753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73FE7D-7C01-4643-9606-CEACB4D93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33" y="5003980"/>
            <a:ext cx="3346377" cy="16753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C64E0A-8C2C-446C-AB09-F317D81394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33" y="3112127"/>
            <a:ext cx="3322827" cy="16753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69BA69-218B-49AC-B509-8D35EED2B4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7746" y="1254387"/>
            <a:ext cx="3346376" cy="16753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194508-F872-4D8B-A1A7-1AECC42599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7746" y="3123936"/>
            <a:ext cx="3346376" cy="16753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61837" y="1522342"/>
            <a:ext cx="5712311" cy="904217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0" dirty="0"/>
              <a:t>ARFA </a:t>
            </a:r>
            <a:r>
              <a:rPr lang="ru-RU" sz="2400" b="0" dirty="0"/>
              <a:t>ДЛЯ АЭРОПОРТОВ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83305" y="1576003"/>
            <a:ext cx="2502588" cy="79352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г. Новосибирск</a:t>
            </a:r>
            <a:br>
              <a:rPr lang="en-US" sz="1800" dirty="0"/>
            </a:br>
            <a:r>
              <a:rPr lang="ru-RU" sz="1800" dirty="0"/>
              <a:t>г. Уренгой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5B37EAB0-4E08-4056-A549-4A0EF40630EB}"/>
              </a:ext>
            </a:extLst>
          </p:cNvPr>
          <p:cNvSpPr txBox="1">
            <a:spLocks/>
          </p:cNvSpPr>
          <p:nvPr/>
        </p:nvSpPr>
        <p:spPr>
          <a:xfrm>
            <a:off x="7572363" y="3374897"/>
            <a:ext cx="4619307" cy="117339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РЕЕЧНЫЕ</a:t>
            </a:r>
            <a:br>
              <a:rPr lang="ru-RU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И КАССЕТНЫЕ ПОТОЛКИ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CE44075-FACA-4422-A95F-627F69A6975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0049" y="5003980"/>
            <a:ext cx="3346377" cy="1675320"/>
          </a:xfrm>
          <a:prstGeom prst="rect">
            <a:avLst/>
          </a:prstGeom>
        </p:spPr>
      </p:pic>
      <p:sp>
        <p:nvSpPr>
          <p:cNvPr id="43" name="Заголовок 17">
            <a:extLst>
              <a:ext uri="{FF2B5EF4-FFF2-40B4-BE49-F238E27FC236}">
                <a16:creationId xmlns:a16="http://schemas.microsoft.com/office/drawing/2014/main" id="{F8384AB5-8F8F-4128-AA09-6128FE18AEC7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РЕАЛИЗОВАННЫЕ ПРОЕКТЫ</a:t>
            </a:r>
          </a:p>
        </p:txBody>
      </p:sp>
    </p:spTree>
    <p:extLst>
      <p:ext uri="{BB962C8B-B14F-4D97-AF65-F5344CB8AC3E}">
        <p14:creationId xmlns:p14="http://schemas.microsoft.com/office/powerpoint/2010/main" val="1940175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Текст 2">
            <a:extLst>
              <a:ext uri="{FF2B5EF4-FFF2-40B4-BE49-F238E27FC236}">
                <a16:creationId xmlns:a16="http://schemas.microsoft.com/office/drawing/2014/main" id="{63D6414A-90E2-4DD1-B28E-120E880CDBB9}"/>
              </a:ext>
            </a:extLst>
          </p:cNvPr>
          <p:cNvSpPr txBox="1">
            <a:spLocks/>
          </p:cNvSpPr>
          <p:nvPr/>
        </p:nvSpPr>
        <p:spPr>
          <a:xfrm>
            <a:off x="258872" y="1514128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WHEEL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4B4B7727-3460-4D7E-8C7B-DF27B353DF00}"/>
              </a:ext>
            </a:extLst>
          </p:cNvPr>
          <p:cNvSpPr txBox="1">
            <a:spLocks/>
          </p:cNvSpPr>
          <p:nvPr/>
        </p:nvSpPr>
        <p:spPr>
          <a:xfrm>
            <a:off x="1058664" y="2984373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STREET X1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15D7E7FF-0E77-4372-A62C-C14C9B9382D5}"/>
              </a:ext>
            </a:extLst>
          </p:cNvPr>
          <p:cNvSpPr txBox="1">
            <a:spLocks/>
          </p:cNvSpPr>
          <p:nvPr/>
        </p:nvSpPr>
        <p:spPr>
          <a:xfrm>
            <a:off x="261180" y="4333155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FSP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6F464864-E9B5-4368-AC52-31C28EF7BEAC}"/>
              </a:ext>
            </a:extLst>
          </p:cNvPr>
          <p:cNvSpPr txBox="1">
            <a:spLocks/>
          </p:cNvSpPr>
          <p:nvPr/>
        </p:nvSpPr>
        <p:spPr>
          <a:xfrm>
            <a:off x="1054105" y="5838473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>
                <a:latin typeface="+mj-lt"/>
              </a:rPr>
              <a:t>ДСО</a:t>
            </a:r>
            <a:endParaRPr lang="en-US" sz="1600" b="0" dirty="0">
              <a:latin typeface="+mj-lt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E3E607E-4E9B-4DBA-9AE0-085F4F0FF9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4268" y="1690727"/>
            <a:ext cx="4597732" cy="499932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B58F7-A935-47B7-8226-7500E22AB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59" y="4608189"/>
            <a:ext cx="772706" cy="12215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7AC7EFD-9F39-45C3-9845-030E0B620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59" y="1789162"/>
            <a:ext cx="772706" cy="12215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>
                <a:solidFill>
                  <a:schemeClr val="bg1"/>
                </a:solidFill>
              </a:rPr>
              <a:t>АССОРТИМЕНТ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ДЛЯ </a:t>
            </a:r>
            <a:r>
              <a:rPr lang="ru-RU" sz="2800" dirty="0"/>
              <a:t>ТЕРМИНАЛА</a:t>
            </a:r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102416" y="1795303"/>
            <a:ext cx="8665111" cy="655698"/>
          </a:xfrm>
          <a:prstGeom prst="bentConnector3">
            <a:avLst>
              <a:gd name="adj1" fmla="val 99964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2995871" y="3270052"/>
            <a:ext cx="6091526" cy="148809"/>
          </a:xfrm>
          <a:prstGeom prst="bentConnector3">
            <a:avLst>
              <a:gd name="adj1" fmla="val 100037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>
            <a:off x="2606973" y="4942526"/>
            <a:ext cx="7554064" cy="440941"/>
          </a:xfrm>
          <a:prstGeom prst="bentConnector3">
            <a:avLst>
              <a:gd name="adj1" fmla="val 9977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9" name="Соединитель: уступ 88">
            <a:extLst>
              <a:ext uri="{FF2B5EF4-FFF2-40B4-BE49-F238E27FC236}">
                <a16:creationId xmlns:a16="http://schemas.microsoft.com/office/drawing/2014/main" id="{F5BDB915-ECA1-4CF4-B725-61EC9007B7E8}"/>
              </a:ext>
            </a:extLst>
          </p:cNvPr>
          <p:cNvCxnSpPr>
            <a:cxnSpLocks/>
          </p:cNvCxnSpPr>
          <p:nvPr/>
        </p:nvCxnSpPr>
        <p:spPr>
          <a:xfrm flipV="1">
            <a:off x="4331170" y="4287745"/>
            <a:ext cx="7686659" cy="1919972"/>
          </a:xfrm>
          <a:prstGeom prst="bentConnector3">
            <a:avLst>
              <a:gd name="adj1" fmla="val 100011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7" name="Текст 2">
            <a:extLst>
              <a:ext uri="{FF2B5EF4-FFF2-40B4-BE49-F238E27FC236}">
                <a16:creationId xmlns:a16="http://schemas.microsoft.com/office/drawing/2014/main" id="{A69CA854-54C7-41A0-AF40-977D84E90F26}"/>
              </a:ext>
            </a:extLst>
          </p:cNvPr>
          <p:cNvSpPr txBox="1">
            <a:spLocks/>
          </p:cNvSpPr>
          <p:nvPr/>
        </p:nvSpPr>
        <p:spPr>
          <a:xfrm>
            <a:off x="3193207" y="1772361"/>
            <a:ext cx="1689052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зона ожидания</a:t>
            </a:r>
            <a:endParaRPr lang="en-US" sz="1600" b="0" dirty="0"/>
          </a:p>
        </p:txBody>
      </p:sp>
      <p:sp>
        <p:nvSpPr>
          <p:cNvPr id="98" name="Текст 2">
            <a:extLst>
              <a:ext uri="{FF2B5EF4-FFF2-40B4-BE49-F238E27FC236}">
                <a16:creationId xmlns:a16="http://schemas.microsoft.com/office/drawing/2014/main" id="{3E8669AE-A4AD-4E70-9209-4F10C4CD4C0F}"/>
              </a:ext>
            </a:extLst>
          </p:cNvPr>
          <p:cNvSpPr txBox="1">
            <a:spLocks/>
          </p:cNvSpPr>
          <p:nvPr/>
        </p:nvSpPr>
        <p:spPr>
          <a:xfrm>
            <a:off x="3120966" y="2951649"/>
            <a:ext cx="3003984" cy="2726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подъездные пути</a:t>
            </a:r>
            <a:endParaRPr lang="en-US" sz="1600" b="0" dirty="0"/>
          </a:p>
        </p:txBody>
      </p:sp>
      <p:sp>
        <p:nvSpPr>
          <p:cNvPr id="99" name="Текст 2">
            <a:extLst>
              <a:ext uri="{FF2B5EF4-FFF2-40B4-BE49-F238E27FC236}">
                <a16:creationId xmlns:a16="http://schemas.microsoft.com/office/drawing/2014/main" id="{52A11E6C-E2E5-4411-BC12-45BADED19188}"/>
              </a:ext>
            </a:extLst>
          </p:cNvPr>
          <p:cNvSpPr txBox="1">
            <a:spLocks/>
          </p:cNvSpPr>
          <p:nvPr/>
        </p:nvSpPr>
        <p:spPr>
          <a:xfrm>
            <a:off x="2624698" y="4664410"/>
            <a:ext cx="3154182" cy="3322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привокзальная площадь</a:t>
            </a:r>
            <a:endParaRPr lang="en-US" sz="1600" b="0" dirty="0"/>
          </a:p>
        </p:txBody>
      </p:sp>
      <p:sp>
        <p:nvSpPr>
          <p:cNvPr id="100" name="Текст 2">
            <a:extLst>
              <a:ext uri="{FF2B5EF4-FFF2-40B4-BE49-F238E27FC236}">
                <a16:creationId xmlns:a16="http://schemas.microsoft.com/office/drawing/2014/main" id="{C3CD3948-DFBA-4B59-AFF9-3D50F44C4EAE}"/>
              </a:ext>
            </a:extLst>
          </p:cNvPr>
          <p:cNvSpPr txBox="1">
            <a:spLocks/>
          </p:cNvSpPr>
          <p:nvPr/>
        </p:nvSpPr>
        <p:spPr>
          <a:xfrm>
            <a:off x="4666369" y="5909714"/>
            <a:ext cx="2968196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технические помещения</a:t>
            </a:r>
            <a:endParaRPr lang="en-US" sz="1600" b="0" dirty="0"/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1182092B-2B47-48A9-ABDD-E913DEE61513}"/>
              </a:ext>
            </a:extLst>
          </p:cNvPr>
          <p:cNvSpPr txBox="1">
            <a:spLocks/>
          </p:cNvSpPr>
          <p:nvPr/>
        </p:nvSpPr>
        <p:spPr>
          <a:xfrm>
            <a:off x="5841195" y="1797427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D109F5E4-BD5A-4581-87F5-FEA091835EBC}"/>
              </a:ext>
            </a:extLst>
          </p:cNvPr>
          <p:cNvSpPr txBox="1">
            <a:spLocks/>
          </p:cNvSpPr>
          <p:nvPr/>
        </p:nvSpPr>
        <p:spPr>
          <a:xfrm>
            <a:off x="4959304" y="1797428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F928A5F-A14F-4607-AD93-0053927B07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253" y="526412"/>
            <a:ext cx="2296158" cy="193349"/>
          </a:xfrm>
          <a:prstGeom prst="rect">
            <a:avLst/>
          </a:prstGeom>
        </p:spPr>
      </p:pic>
      <p:sp>
        <p:nvSpPr>
          <p:cNvPr id="47" name="Текст 2">
            <a:extLst>
              <a:ext uri="{FF2B5EF4-FFF2-40B4-BE49-F238E27FC236}">
                <a16:creationId xmlns:a16="http://schemas.microsoft.com/office/drawing/2014/main" id="{C9718A7D-45B8-478C-8163-3F4EBBB90004}"/>
              </a:ext>
            </a:extLst>
          </p:cNvPr>
          <p:cNvSpPr txBox="1">
            <a:spLocks/>
          </p:cNvSpPr>
          <p:nvPr/>
        </p:nvSpPr>
        <p:spPr>
          <a:xfrm>
            <a:off x="6723086" y="1797426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F328F155-45E4-4083-A45C-182C04880C32}"/>
              </a:ext>
            </a:extLst>
          </p:cNvPr>
          <p:cNvSpPr txBox="1">
            <a:spLocks/>
          </p:cNvSpPr>
          <p:nvPr/>
        </p:nvSpPr>
        <p:spPr>
          <a:xfrm>
            <a:off x="4092956" y="3341374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BAC51BFD-3CA7-4063-940B-DD07B2749C39}"/>
              </a:ext>
            </a:extLst>
          </p:cNvPr>
          <p:cNvSpPr txBox="1">
            <a:spLocks/>
          </p:cNvSpPr>
          <p:nvPr/>
        </p:nvSpPr>
        <p:spPr>
          <a:xfrm>
            <a:off x="3211065" y="3341375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nema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8C19981C-8B6A-4FF3-96C7-8EE7690D6334}"/>
              </a:ext>
            </a:extLst>
          </p:cNvPr>
          <p:cNvSpPr txBox="1">
            <a:spLocks/>
          </p:cNvSpPr>
          <p:nvPr/>
        </p:nvSpPr>
        <p:spPr>
          <a:xfrm>
            <a:off x="4974847" y="3341373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AFDE84B9-6675-44F7-BAFE-5DAA3C5A3E50}"/>
              </a:ext>
            </a:extLst>
          </p:cNvPr>
          <p:cNvSpPr txBox="1">
            <a:spLocks/>
          </p:cNvSpPr>
          <p:nvPr/>
        </p:nvSpPr>
        <p:spPr>
          <a:xfrm>
            <a:off x="5642173" y="6267232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53" name="Текст 2">
            <a:extLst>
              <a:ext uri="{FF2B5EF4-FFF2-40B4-BE49-F238E27FC236}">
                <a16:creationId xmlns:a16="http://schemas.microsoft.com/office/drawing/2014/main" id="{6657E45C-A707-4EE2-9A89-E05FE20E2840}"/>
              </a:ext>
            </a:extLst>
          </p:cNvPr>
          <p:cNvSpPr txBox="1">
            <a:spLocks/>
          </p:cNvSpPr>
          <p:nvPr/>
        </p:nvSpPr>
        <p:spPr>
          <a:xfrm>
            <a:off x="4760282" y="6267233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id="{03D48E90-36D1-4A86-9915-4A32603E8D49}"/>
              </a:ext>
            </a:extLst>
          </p:cNvPr>
          <p:cNvSpPr txBox="1">
            <a:spLocks/>
          </p:cNvSpPr>
          <p:nvPr/>
        </p:nvSpPr>
        <p:spPr>
          <a:xfrm>
            <a:off x="6524064" y="6267231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B0F93747-BE42-4B84-B55A-943587AA333A}"/>
              </a:ext>
            </a:extLst>
          </p:cNvPr>
          <p:cNvSpPr txBox="1">
            <a:spLocks/>
          </p:cNvSpPr>
          <p:nvPr/>
        </p:nvSpPr>
        <p:spPr>
          <a:xfrm>
            <a:off x="2727938" y="5057239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7C7D98C8-B8FE-4D79-B4B8-F3197F54C88A}"/>
              </a:ext>
            </a:extLst>
          </p:cNvPr>
          <p:cNvSpPr txBox="1">
            <a:spLocks/>
          </p:cNvSpPr>
          <p:nvPr/>
        </p:nvSpPr>
        <p:spPr>
          <a:xfrm>
            <a:off x="3609829" y="5057238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4058D3F-F6F3-4F49-BDE8-BBA2533CF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906" y="3247763"/>
            <a:ext cx="709898" cy="13227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567A0B6-BCE7-4202-8D90-0938220446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907" y="6142772"/>
            <a:ext cx="772706" cy="12215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CCA6F4E-1DD1-44D3-B1FE-2E45F16355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29" y="1771356"/>
            <a:ext cx="1486890" cy="829405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DE61118B-B340-47DB-9807-30A2DC170E5F}"/>
              </a:ext>
            </a:extLst>
          </p:cNvPr>
          <p:cNvGrpSpPr/>
          <p:nvPr/>
        </p:nvGrpSpPr>
        <p:grpSpPr>
          <a:xfrm>
            <a:off x="2576677" y="5521435"/>
            <a:ext cx="1274812" cy="1286773"/>
            <a:chOff x="7858981" y="1453943"/>
            <a:chExt cx="1274812" cy="1286773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E579E0CE-5E43-4B46-BC14-472870D49187}"/>
                </a:ext>
              </a:extLst>
            </p:cNvPr>
            <p:cNvGrpSpPr/>
            <p:nvPr/>
          </p:nvGrpSpPr>
          <p:grpSpPr>
            <a:xfrm>
              <a:off x="8044293" y="1574060"/>
              <a:ext cx="1089500" cy="1166656"/>
              <a:chOff x="8353474" y="1791814"/>
              <a:chExt cx="1089500" cy="1166656"/>
            </a:xfrm>
          </p:grpSpPr>
          <p:pic>
            <p:nvPicPr>
              <p:cNvPr id="60" name="Рисунок 59">
                <a:extLst>
                  <a:ext uri="{FF2B5EF4-FFF2-40B4-BE49-F238E27FC236}">
                    <a16:creationId xmlns:a16="http://schemas.microsoft.com/office/drawing/2014/main" id="{7DBE0180-86F0-4C92-8C59-0949354343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353474" y="2358068"/>
                <a:ext cx="570763" cy="600402"/>
              </a:xfrm>
              <a:prstGeom prst="rect">
                <a:avLst/>
              </a:prstGeom>
            </p:spPr>
          </p:pic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221B93EF-5076-4E9D-B2C8-ADD0AC9C21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715844" y="1791814"/>
                <a:ext cx="727130" cy="1106773"/>
              </a:xfrm>
              <a:prstGeom prst="rect">
                <a:avLst/>
              </a:prstGeom>
            </p:spPr>
          </p:pic>
        </p:grp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10EFA453-6AD1-400D-8093-A2873621E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64528">
              <a:off x="7858981" y="1453943"/>
              <a:ext cx="1072250" cy="1284816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04D654-43E7-47B4-BD1A-877E3F1ADC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0" t="11992" r="17877" b="13814"/>
          <a:stretch/>
        </p:blipFill>
        <p:spPr>
          <a:xfrm flipH="1">
            <a:off x="1741744" y="3211919"/>
            <a:ext cx="1375657" cy="9262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1E4BB4-29A0-43A1-90E2-235BB4602A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1242" y="4381432"/>
            <a:ext cx="2013661" cy="120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87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B03DB3-8373-4DA9-998A-5F685D1D54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2898" y="1242312"/>
            <a:ext cx="4009102" cy="434930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97B11A-8465-4364-9270-B65E87788B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2849" y="1242312"/>
            <a:ext cx="4006304" cy="43493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803B62-78CA-4DE5-8157-D842EF7FF8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2312"/>
            <a:ext cx="4009104" cy="4349308"/>
          </a:xfrm>
          <a:prstGeom prst="rect">
            <a:avLst/>
          </a:prstGeom>
        </p:spPr>
      </p:pic>
      <p:sp>
        <p:nvSpPr>
          <p:cNvPr id="157" name="Заголовок 1">
            <a:extLst>
              <a:ext uri="{FF2B5EF4-FFF2-40B4-BE49-F238E27FC236}">
                <a16:creationId xmlns:a16="http://schemas.microsoft.com/office/drawing/2014/main" id="{AD6A753E-EA14-482E-B3B7-934E9C0E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46581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b="0" dirty="0"/>
              <a:t>ОСВЕЩЕНИЕ ТЕРМИНАЛОВ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23374C-E88D-4078-94EF-1A9F5B70774C}"/>
              </a:ext>
            </a:extLst>
          </p:cNvPr>
          <p:cNvSpPr/>
          <p:nvPr/>
        </p:nvSpPr>
        <p:spPr>
          <a:xfrm>
            <a:off x="0" y="5591620"/>
            <a:ext cx="4009104" cy="1266380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DFA3F4-6F68-469F-B876-726DEE30C54D}"/>
              </a:ext>
            </a:extLst>
          </p:cNvPr>
          <p:cNvSpPr/>
          <p:nvPr/>
        </p:nvSpPr>
        <p:spPr>
          <a:xfrm>
            <a:off x="4092849" y="5591620"/>
            <a:ext cx="4006304" cy="12663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43CF727-B377-4CE6-B1F4-005C01861C0F}"/>
              </a:ext>
            </a:extLst>
          </p:cNvPr>
          <p:cNvSpPr/>
          <p:nvPr/>
        </p:nvSpPr>
        <p:spPr>
          <a:xfrm>
            <a:off x="8182897" y="5591620"/>
            <a:ext cx="4009104" cy="1266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502C9E-AA41-4148-B33E-912FEAD2D25F}"/>
              </a:ext>
            </a:extLst>
          </p:cNvPr>
          <p:cNvSpPr txBox="1"/>
          <p:nvPr/>
        </p:nvSpPr>
        <p:spPr>
          <a:xfrm>
            <a:off x="223377" y="5713071"/>
            <a:ext cx="3562350" cy="128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5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Международный аэропорт Алматы</a:t>
            </a:r>
            <a:b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400" dirty="0"/>
              <a:t>Республика Казахстан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LEDEL L-industry</a:t>
            </a:r>
            <a:endParaRPr lang="ru-RU" sz="3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6E72AB-B747-4BBF-BCEC-7B162784BD73}"/>
              </a:ext>
            </a:extLst>
          </p:cNvPr>
          <p:cNvSpPr txBox="1"/>
          <p:nvPr/>
        </p:nvSpPr>
        <p:spPr>
          <a:xfrm>
            <a:off x="4314825" y="5713071"/>
            <a:ext cx="3562350" cy="128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5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Международный аэропорт Казань</a:t>
            </a:r>
            <a:br>
              <a:rPr lang="ru-RU" sz="20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400" dirty="0">
                <a:solidFill>
                  <a:schemeClr val="bg2"/>
                </a:solidFill>
              </a:rPr>
              <a:t>Российская Федерация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2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FEREKS </a:t>
            </a:r>
            <a:r>
              <a:rPr lang="ru-RU" sz="12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ДСП</a:t>
            </a:r>
            <a:r>
              <a:rPr lang="en-US" sz="12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  <a:endParaRPr lang="ru-RU" sz="1200" dirty="0">
              <a:solidFill>
                <a:schemeClr val="bg2"/>
              </a:solidFill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7C4231-23B7-4B3E-B1B0-FC1543E2362D}"/>
              </a:ext>
            </a:extLst>
          </p:cNvPr>
          <p:cNvSpPr txBox="1"/>
          <p:nvPr/>
        </p:nvSpPr>
        <p:spPr>
          <a:xfrm>
            <a:off x="8404874" y="5713071"/>
            <a:ext cx="3562350" cy="128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5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Международный аэропорт Ташкент </a:t>
            </a:r>
            <a:br>
              <a:rPr lang="en-US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Республика Узбекистан</a:t>
            </a:r>
            <a:endParaRPr lang="ru-RU" sz="1400" dirty="0"/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LEDEL L-office</a:t>
            </a:r>
            <a:endParaRPr lang="ru-RU" sz="12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95291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B03DB3-8373-4DA9-998A-5F685D1D54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2898" y="1242310"/>
            <a:ext cx="4009102" cy="434930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97B11A-8465-4364-9270-B65E87788B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2849" y="1242310"/>
            <a:ext cx="4006304" cy="43493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803B62-78CA-4DE5-8157-D842EF7FF8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2311"/>
            <a:ext cx="4009104" cy="4349305"/>
          </a:xfrm>
          <a:prstGeom prst="rect">
            <a:avLst/>
          </a:prstGeom>
        </p:spPr>
      </p:pic>
      <p:sp>
        <p:nvSpPr>
          <p:cNvPr id="157" name="Заголовок 1">
            <a:extLst>
              <a:ext uri="{FF2B5EF4-FFF2-40B4-BE49-F238E27FC236}">
                <a16:creationId xmlns:a16="http://schemas.microsoft.com/office/drawing/2014/main" id="{AD6A753E-EA14-482E-B3B7-934E9C0E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46581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b="0" dirty="0"/>
              <a:t>ОСВЕЩЕНИЕ ИНФРАСТРУКТУРЫ АЭРОПОРТОВ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23374C-E88D-4078-94EF-1A9F5B70774C}"/>
              </a:ext>
            </a:extLst>
          </p:cNvPr>
          <p:cNvSpPr/>
          <p:nvPr/>
        </p:nvSpPr>
        <p:spPr>
          <a:xfrm>
            <a:off x="0" y="5591620"/>
            <a:ext cx="4009104" cy="1266380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DFA3F4-6F68-469F-B876-726DEE30C54D}"/>
              </a:ext>
            </a:extLst>
          </p:cNvPr>
          <p:cNvSpPr/>
          <p:nvPr/>
        </p:nvSpPr>
        <p:spPr>
          <a:xfrm>
            <a:off x="4092849" y="5591620"/>
            <a:ext cx="4006304" cy="12663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43CF727-B377-4CE6-B1F4-005C01861C0F}"/>
              </a:ext>
            </a:extLst>
          </p:cNvPr>
          <p:cNvSpPr/>
          <p:nvPr/>
        </p:nvSpPr>
        <p:spPr>
          <a:xfrm>
            <a:off x="8182897" y="5591620"/>
            <a:ext cx="4009104" cy="1266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502C9E-AA41-4148-B33E-912FEAD2D25F}"/>
              </a:ext>
            </a:extLst>
          </p:cNvPr>
          <p:cNvSpPr txBox="1"/>
          <p:nvPr/>
        </p:nvSpPr>
        <p:spPr>
          <a:xfrm>
            <a:off x="223377" y="5713071"/>
            <a:ext cx="3562350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5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Международный аэропорт Новосибирск</a:t>
            </a:r>
            <a:b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О</a:t>
            </a:r>
            <a:r>
              <a:rPr lang="en-US" sz="1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VB</a:t>
            </a:r>
            <a:endParaRPr lang="ru-RU" sz="1400" dirty="0"/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LEDEL L-street</a:t>
            </a:r>
            <a:endParaRPr lang="ru-RU" sz="3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6E72AB-B747-4BBF-BCEC-7B162784BD73}"/>
              </a:ext>
            </a:extLst>
          </p:cNvPr>
          <p:cNvSpPr txBox="1"/>
          <p:nvPr/>
        </p:nvSpPr>
        <p:spPr>
          <a:xfrm>
            <a:off x="4314825" y="5713071"/>
            <a:ext cx="3562350" cy="128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5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Международный аэропорт Казань</a:t>
            </a:r>
            <a:br>
              <a:rPr lang="ru-RU" sz="20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4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К</a:t>
            </a:r>
            <a:r>
              <a:rPr lang="en-US" sz="14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ZN</a:t>
            </a:r>
            <a:endParaRPr lang="ru-RU" sz="14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2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FEREKS </a:t>
            </a:r>
            <a:r>
              <a:rPr lang="ru-RU" sz="12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ДСО</a:t>
            </a:r>
            <a:r>
              <a:rPr lang="en-US" sz="12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  <a:endParaRPr lang="ru-RU" sz="1200" dirty="0">
              <a:solidFill>
                <a:schemeClr val="bg2"/>
              </a:solidFill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7C4231-23B7-4B3E-B1B0-FC1543E2362D}"/>
              </a:ext>
            </a:extLst>
          </p:cNvPr>
          <p:cNvSpPr txBox="1"/>
          <p:nvPr/>
        </p:nvSpPr>
        <p:spPr>
          <a:xfrm>
            <a:off x="8404874" y="5713071"/>
            <a:ext cx="356235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5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Международный аэропорт Шереметьево </a:t>
            </a:r>
            <a:br>
              <a:rPr lang="en-US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en-US" sz="1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SVO</a:t>
            </a:r>
            <a:endParaRPr lang="ru-RU" sz="1400" dirty="0"/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FEREKS </a:t>
            </a: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ДСО</a:t>
            </a:r>
          </a:p>
        </p:txBody>
      </p:sp>
    </p:spTree>
    <p:extLst>
      <p:ext uri="{BB962C8B-B14F-4D97-AF65-F5344CB8AC3E}">
        <p14:creationId xmlns:p14="http://schemas.microsoft.com/office/powerpoint/2010/main" val="892809428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- 2024">
  <a:themeElements>
    <a:clrScheme name="IEK-24_v01">
      <a:dk1>
        <a:srgbClr val="1E252A"/>
      </a:dk1>
      <a:lt1>
        <a:srgbClr val="FFFFFF"/>
      </a:lt1>
      <a:dk2>
        <a:srgbClr val="7F7F7F"/>
      </a:dk2>
      <a:lt2>
        <a:srgbClr val="FFE200"/>
      </a:lt2>
      <a:accent1>
        <a:srgbClr val="1E252A"/>
      </a:accent1>
      <a:accent2>
        <a:srgbClr val="FFE200"/>
      </a:accent2>
      <a:accent3>
        <a:srgbClr val="606567"/>
      </a:accent3>
      <a:accent4>
        <a:srgbClr val="A1A5A7"/>
      </a:accent4>
      <a:accent5>
        <a:srgbClr val="D6D6D6"/>
      </a:accent5>
      <a:accent6>
        <a:srgbClr val="FF4811"/>
      </a:accent6>
      <a:hlink>
        <a:srgbClr val="B4C6E7"/>
      </a:hlink>
      <a:folHlink>
        <a:srgbClr val="D7B5C6"/>
      </a:folHlink>
    </a:clrScheme>
    <a:fontScheme name="IEK-24_v01">
      <a:majorFont>
        <a:latin typeface="Druk Text Wide Cyr"/>
        <a:ea typeface=""/>
        <a:cs typeface=""/>
      </a:majorFont>
      <a:minorFont>
        <a:latin typeface="Wix Madefo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18011</TotalTime>
  <Words>1042</Words>
  <Application>Microsoft Office PowerPoint</Application>
  <PresentationFormat>Широкоэкранный</PresentationFormat>
  <Paragraphs>332</Paragraphs>
  <Slides>21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Wix Madefor Display Medium</vt:lpstr>
      <vt:lpstr>Calibri</vt:lpstr>
      <vt:lpstr>Druk Text Wide Cyr (Заголовки)</vt:lpstr>
      <vt:lpstr>Wingdings</vt:lpstr>
      <vt:lpstr>Wix Madefor Display</vt:lpstr>
      <vt:lpstr>Wix Madefor Display ExtraBold</vt:lpstr>
      <vt:lpstr>Druk Text Wide Cyr</vt:lpstr>
      <vt:lpstr>Arial</vt:lpstr>
      <vt:lpstr>шаблон - 2024</vt:lpstr>
      <vt:lpstr>CorelDRAW</vt:lpstr>
      <vt:lpstr>Презентация PowerPoint</vt:lpstr>
      <vt:lpstr>ХОЛДИНГ КОМПЛЕКСНЫХ РЕШЕНИЙ</vt:lpstr>
      <vt:lpstr>КОМПЛЕКСНОЕ РЕШЕНИЕ IEK GROUP ДЛЯ ТРАНСПОРТА</vt:lpstr>
      <vt:lpstr>МЕЖДУНАРОДНЫЙ АЭРОПОРТ ДОМОДЕДОВО</vt:lpstr>
      <vt:lpstr>МЕЖДУНАРОДНЫЙ АЭРОПОРТ ДОМОДЕДОВО</vt:lpstr>
      <vt:lpstr>Презентация PowerPoint</vt:lpstr>
      <vt:lpstr>АССОРТИМЕНТ ДЛЯ ТЕРМИНАЛА</vt:lpstr>
      <vt:lpstr>ОСВЕЩЕНИЕ ТЕРМИНАЛОВ</vt:lpstr>
      <vt:lpstr>ОСВЕЩЕНИЕ ИНФРАСТРУКТУРЫ АЭРОПОРТОВ</vt:lpstr>
      <vt:lpstr>МЕЖДУНАРОДНЫЙ АЭРОПОРТ ИРКУТСК</vt:lpstr>
      <vt:lpstr>Презентация PowerPoint</vt:lpstr>
      <vt:lpstr>Презентация PowerPoint</vt:lpstr>
      <vt:lpstr>5 РЕШЕНИЙ ДЛЯ ТЕРМИНАЛА</vt:lpstr>
      <vt:lpstr>STREET X1 ЭФФЕКТИВНЫЙ ПРЕМИУМ </vt:lpstr>
      <vt:lpstr>WHEEL В ЛИТОМ КОРПУСЕ</vt:lpstr>
      <vt:lpstr>FSP  С ЛЕГКОЙ ОПОРОЙ </vt:lpstr>
      <vt:lpstr>ДСО УНИВЕРСАЛЬНЫЙ СВЕТИЛЬНИК</vt:lpstr>
      <vt:lpstr>FPL ДЛЯ РАВНОМЕРНОЙ ЗАСВЕТКИ</vt:lpstr>
      <vt:lpstr>ПРОЕКТНЫЙ ПОДХОД</vt:lpstr>
      <vt:lpstr>МЫ В ВЕНДОР ЛИСТАХ:</vt:lpstr>
      <vt:lpstr>НОВОСТИ, НОВИНКИ И АКЦИИ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Ванявин Николай Игоревич</dc:creator>
  <cp:lastModifiedBy>Насырова Зиля Рашидовна</cp:lastModifiedBy>
  <cp:revision>1288</cp:revision>
  <dcterms:created xsi:type="dcterms:W3CDTF">2024-01-22T11:08:48Z</dcterms:created>
  <dcterms:modified xsi:type="dcterms:W3CDTF">2026-03-18T13:37:16Z</dcterms:modified>
</cp:coreProperties>
</file>